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6" r:id="rId2"/>
    <p:sldId id="335" r:id="rId3"/>
    <p:sldId id="360" r:id="rId4"/>
    <p:sldId id="338" r:id="rId5"/>
    <p:sldId id="342" r:id="rId6"/>
    <p:sldId id="323" r:id="rId7"/>
    <p:sldId id="365" r:id="rId8"/>
    <p:sldId id="364" r:id="rId9"/>
    <p:sldId id="366" r:id="rId10"/>
    <p:sldId id="367" r:id="rId11"/>
    <p:sldId id="368" r:id="rId12"/>
    <p:sldId id="369" r:id="rId13"/>
    <p:sldId id="363" r:id="rId14"/>
    <p:sldId id="370" r:id="rId15"/>
    <p:sldId id="32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5626B1-1CA0-4BA3-9AB8-5B847E3287C1}" type="datetimeFigureOut">
              <a:rPr lang="zh-CN" altLang="en-US"/>
              <a:pPr>
                <a:defRPr/>
              </a:pPr>
              <a:t>2014-8-25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95CEEE-C1C9-4EC0-BB73-11DEF3B6A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62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B058DD6-3AF2-4108-BA2F-02946003809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13E0D2C-6618-470E-86AF-BDB3303A6EF9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B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BC665-56D1-4F92-A0C5-B7ECB5A80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16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B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F7313-A691-4F82-A342-629A138B9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900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B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50AC5-4A98-479E-8F13-377610EB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556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E014A-B7C0-4B1E-BA3F-573D649DD707}" type="datetimeFigureOut">
              <a:rPr lang="zh-CN" altLang="en-US"/>
              <a:pPr>
                <a:defRPr/>
              </a:pPr>
              <a:t>2014-8-25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A1DE1-2F6E-456A-A7B3-C93D0BB24A4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67CA3E8-10AC-4E78-ABBA-EC390196E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vn.tc.com/RepADM/MAL%E5%B7%A5%E4%BD%9C%E6%89%8B%E5%86%8C/2014/%E4%BB%BB%E5%8A%A1%E5%BA%93%E9%9C%80%E6%B1%82/%E4%BB%BB%E5%8A%A1%E5%BA%93%E6%A6%82%E8%A6%81%E8%AE%BE%E8%AE%A1%E6%96%87%E6%A1%A3.doc" TargetMode="External"/><Relationship Id="rId2" Type="http://schemas.openxmlformats.org/officeDocument/2006/relationships/hyperlink" Target="http://svn.tc.com/RepADM/MAL&#24037;&#20316;&#25163;&#20876;/2014/&#20219;&#21153;&#24211;&#38656;&#27714;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sse2013/redmine.git" TargetMode="External"/><Relationship Id="rId4" Type="http://schemas.openxmlformats.org/officeDocument/2006/relationships/hyperlink" Target="http://svn.tc.com/DevRedmin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96.123.131.2:7070/redm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Redmine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库汇报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1195536" y="3861048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陈疆路、胡志高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2. </a:t>
            </a:r>
            <a:r>
              <a:rPr lang="zh-CN" altLang="en-US" b="1" dirty="0" smtClean="0">
                <a:solidFill>
                  <a:srgbClr val="002060"/>
                </a:solidFill>
              </a:rPr>
              <a:t>任务大表</a:t>
            </a:r>
            <a:r>
              <a:rPr lang="en-US" altLang="zh-CN" b="1" dirty="0" smtClean="0">
                <a:solidFill>
                  <a:srgbClr val="002060"/>
                </a:solidFill>
              </a:rPr>
              <a:t>Excel</a:t>
            </a:r>
            <a:r>
              <a:rPr lang="zh-CN" altLang="en-US" b="1" dirty="0" smtClean="0">
                <a:solidFill>
                  <a:srgbClr val="002060"/>
                </a:solidFill>
              </a:rPr>
              <a:t>导出功能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XLS,</a:t>
            </a:r>
            <a:r>
              <a:rPr lang="zh-CN" altLang="en-US" dirty="0" smtClean="0"/>
              <a:t>可以导出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库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大表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24000"/>
            <a:ext cx="7416824" cy="49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3. </a:t>
            </a:r>
            <a:r>
              <a:rPr lang="zh-CN" altLang="en-US" b="1" dirty="0" smtClean="0">
                <a:solidFill>
                  <a:srgbClr val="002060"/>
                </a:solidFill>
              </a:rPr>
              <a:t>项目变更记录导出功能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点击项目历史记录导出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12776"/>
            <a:ext cx="88924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3. </a:t>
            </a:r>
            <a:r>
              <a:rPr lang="zh-CN" altLang="en-US" b="1" dirty="0" smtClean="0">
                <a:solidFill>
                  <a:srgbClr val="002060"/>
                </a:solidFill>
              </a:rPr>
              <a:t>项目变更记录导出功能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输入开始时间和结束时间，可以导出该时间段内各项目的变更记录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916832"/>
            <a:ext cx="89644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目录：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http://svn.tc.com/RepADM/MAL</a:t>
            </a:r>
            <a:r>
              <a:rPr lang="zh-CN" altLang="en-US" dirty="0" smtClean="0">
                <a:hlinkClick r:id="rId2"/>
              </a:rPr>
              <a:t>工作手册</a:t>
            </a:r>
            <a:r>
              <a:rPr lang="en-US" altLang="zh-CN" dirty="0" smtClean="0">
                <a:hlinkClick r:id="rId2"/>
              </a:rPr>
              <a:t>/2014/</a:t>
            </a:r>
            <a:r>
              <a:rPr lang="zh-CN" altLang="en-US" dirty="0" smtClean="0">
                <a:hlinkClick r:id="rId2"/>
              </a:rPr>
              <a:t>任务库需求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清单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任务库需求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任务库计划表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xlsx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>
                <a:hlinkClick r:id="rId3"/>
              </a:rPr>
              <a:t>任务库概要设计文档</a:t>
            </a:r>
            <a:r>
              <a:rPr lang="en-US" altLang="zh-CN" dirty="0" smtClean="0"/>
              <a:t>.doc</a:t>
            </a:r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任务库使用说明文档</a:t>
            </a:r>
            <a:r>
              <a:rPr lang="en-US" altLang="zh-CN" dirty="0" smtClean="0"/>
              <a:t>.doc</a:t>
            </a:r>
          </a:p>
          <a:p>
            <a:pPr lvl="1"/>
            <a:r>
              <a:rPr lang="en-US" altLang="zh-CN" dirty="0" smtClean="0"/>
              <a:t>5. </a:t>
            </a:r>
            <a:r>
              <a:rPr lang="en-US" altLang="zh-CN" dirty="0" err="1" smtClean="0"/>
              <a:t>redmine</a:t>
            </a:r>
            <a:r>
              <a:rPr lang="zh-CN" altLang="en-US" dirty="0" smtClean="0"/>
              <a:t>安装和部署说明文档</a:t>
            </a:r>
            <a:r>
              <a:rPr lang="en-US" altLang="zh-CN" dirty="0" smtClean="0"/>
              <a:t>.doc</a:t>
            </a:r>
          </a:p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 smtClean="0">
                <a:hlinkClick r:id="rId4"/>
              </a:rPr>
              <a:t>://svn.tc.com/DevRedmine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https://github.com/jesse2013/redmine.git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项目演示地址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http://196.123.131.2:7070/redmine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pic>
        <p:nvPicPr>
          <p:cNvPr id="22531" name="内容占位符 3" descr="B3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Outline</a:t>
            </a:r>
            <a:endParaRPr lang="zh-CN" altLang="zh-CN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92809" y="1584052"/>
            <a:ext cx="4749800" cy="406400"/>
            <a:chOff x="1003300" y="0"/>
            <a:chExt cx="4749800" cy="406301"/>
          </a:xfrm>
        </p:grpSpPr>
        <p:sp>
          <p:nvSpPr>
            <p:cNvPr id="9221" name="圆角矩形 31"/>
            <p:cNvSpPr>
              <a:spLocks noChangeArrowheads="1"/>
            </p:cNvSpPr>
            <p:nvPr/>
          </p:nvSpPr>
          <p:spPr bwMode="auto">
            <a:xfrm>
              <a:off x="1003300" y="0"/>
              <a:ext cx="4749800" cy="40630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F9FD4"/>
                </a:gs>
                <a:gs pos="50000">
                  <a:srgbClr val="4F9FD4"/>
                </a:gs>
                <a:gs pos="100000">
                  <a:schemeClr val="bg1"/>
                </a:gs>
              </a:gsLst>
              <a:lin ang="0" scaled="1"/>
            </a:gradFill>
            <a:ln w="25400" cmpd="sng">
              <a:solidFill>
                <a:srgbClr val="4F9FD4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dirty="0" smtClean="0">
                  <a:latin typeface="Calibri" pitchFamily="34" charset="0"/>
                </a:rPr>
                <a:t>        </a:t>
              </a:r>
              <a:r>
                <a:rPr lang="zh-CN" altLang="en-US" dirty="0" smtClean="0">
                  <a:latin typeface="Calibri" pitchFamily="34" charset="0"/>
                </a:rPr>
                <a:t>前期完成功能回顾 </a:t>
              </a:r>
              <a:r>
                <a:rPr lang="zh-CN" altLang="en-US" dirty="0" smtClean="0">
                  <a:latin typeface="Calibri" pitchFamily="34" charset="0"/>
                </a:rPr>
                <a:t>　</a:t>
              </a:r>
              <a:endParaRPr lang="zh-CN" altLang="en-US" dirty="0">
                <a:latin typeface="Calibri" pitchFamily="34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86307" y="72245"/>
              <a:ext cx="249936" cy="243781"/>
              <a:chOff x="0" y="0"/>
              <a:chExt cx="249936" cy="243840"/>
            </a:xfrm>
          </p:grpSpPr>
          <p:pic>
            <p:nvPicPr>
              <p:cNvPr id="8224" name="椭圆 30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49936" cy="243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25" name="Text Box 10"/>
              <p:cNvSpPr txBox="1">
                <a:spLocks noChangeArrowheads="1"/>
              </p:cNvSpPr>
              <p:nvPr/>
            </p:nvSpPr>
            <p:spPr bwMode="auto">
              <a:xfrm>
                <a:off x="51811" y="48284"/>
                <a:ext cx="152664" cy="15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5509" y="2511152"/>
            <a:ext cx="4749800" cy="406400"/>
            <a:chOff x="1003300" y="0"/>
            <a:chExt cx="4749800" cy="406301"/>
          </a:xfrm>
        </p:grpSpPr>
        <p:sp>
          <p:nvSpPr>
            <p:cNvPr id="9229" name="圆角矩形 37"/>
            <p:cNvSpPr>
              <a:spLocks noChangeArrowheads="1"/>
            </p:cNvSpPr>
            <p:nvPr/>
          </p:nvSpPr>
          <p:spPr bwMode="auto">
            <a:xfrm>
              <a:off x="1003300" y="0"/>
              <a:ext cx="4749800" cy="40630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34B"/>
                </a:gs>
                <a:gs pos="50000">
                  <a:srgbClr val="FFC34B"/>
                </a:gs>
                <a:gs pos="100000">
                  <a:schemeClr val="bg1"/>
                </a:gs>
              </a:gsLst>
              <a:lin ang="0" scaled="1"/>
            </a:gradFill>
            <a:ln w="25400" cmpd="sng">
              <a:solidFill>
                <a:srgbClr val="FFC34B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        </a:t>
              </a:r>
              <a:r>
                <a:rPr lang="zh-CN" altLang="en-US" dirty="0" smtClean="0">
                  <a:latin typeface="Calibri" pitchFamily="34" charset="0"/>
                </a:rPr>
                <a:t>问题以及新需求</a:t>
              </a:r>
              <a:endParaRPr lang="zh-CN" altLang="en-US" dirty="0">
                <a:latin typeface="Calibri" pitchFamily="34" charset="0"/>
              </a:endParaRPr>
            </a:p>
          </p:txBody>
        </p: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185799" y="71738"/>
              <a:ext cx="249936" cy="243781"/>
              <a:chOff x="0" y="0"/>
              <a:chExt cx="249936" cy="243840"/>
            </a:xfrm>
          </p:grpSpPr>
          <p:pic>
            <p:nvPicPr>
              <p:cNvPr id="8217" name="椭圆 3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249936" cy="243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18" name="Text Box 18"/>
              <p:cNvSpPr txBox="1">
                <a:spLocks noChangeArrowheads="1"/>
              </p:cNvSpPr>
              <p:nvPr/>
            </p:nvSpPr>
            <p:spPr bwMode="auto">
              <a:xfrm>
                <a:off x="52319" y="48792"/>
                <a:ext cx="152664" cy="15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605509" y="4390752"/>
            <a:ext cx="4749800" cy="406400"/>
            <a:chOff x="1003300" y="0"/>
            <a:chExt cx="4749800" cy="406301"/>
          </a:xfrm>
        </p:grpSpPr>
        <p:sp>
          <p:nvSpPr>
            <p:cNvPr id="9247" name="圆角矩形 49"/>
            <p:cNvSpPr>
              <a:spLocks noChangeArrowheads="1"/>
            </p:cNvSpPr>
            <p:nvPr/>
          </p:nvSpPr>
          <p:spPr bwMode="auto">
            <a:xfrm>
              <a:off x="1003300" y="0"/>
              <a:ext cx="4749800" cy="40630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4B093"/>
                </a:gs>
                <a:gs pos="50000">
                  <a:srgbClr val="44B093"/>
                </a:gs>
                <a:gs pos="100000">
                  <a:schemeClr val="bg1"/>
                </a:gs>
              </a:gsLst>
              <a:lin ang="0" scaled="1"/>
            </a:gradFill>
            <a:ln w="25400" cmpd="sng">
              <a:solidFill>
                <a:srgbClr val="44B093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Calibri" pitchFamily="34" charset="0"/>
                </a:rPr>
                <a:t>       </a:t>
              </a:r>
              <a:r>
                <a:rPr lang="en-US" dirty="0" smtClean="0">
                  <a:latin typeface="Calibri" pitchFamily="34" charset="0"/>
                </a:rPr>
                <a:t> </a:t>
              </a:r>
              <a:r>
                <a:rPr lang="zh-CN" altLang="en-US" dirty="0" smtClean="0">
                  <a:latin typeface="Calibri" pitchFamily="34" charset="0"/>
                </a:rPr>
                <a:t>文档及演示地址</a:t>
              </a:r>
              <a:endParaRPr lang="zh-CN" altLang="en-US" dirty="0">
                <a:latin typeface="Calibri" pitchFamily="34" charset="0"/>
              </a:endParaRPr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185799" y="69706"/>
              <a:ext cx="249936" cy="249875"/>
              <a:chOff x="0" y="0"/>
              <a:chExt cx="249936" cy="249936"/>
            </a:xfrm>
          </p:grpSpPr>
          <p:pic>
            <p:nvPicPr>
              <p:cNvPr id="8201" name="椭圆 4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02" name="Text Box 36"/>
              <p:cNvSpPr txBox="1">
                <a:spLocks noChangeArrowheads="1"/>
              </p:cNvSpPr>
              <p:nvPr/>
            </p:nvSpPr>
            <p:spPr bwMode="auto">
              <a:xfrm>
                <a:off x="52319" y="50824"/>
                <a:ext cx="152664" cy="15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1586840" y="3430251"/>
            <a:ext cx="4785360" cy="445008"/>
            <a:chOff x="984631" y="-20696"/>
            <a:chExt cx="4785360" cy="444900"/>
          </a:xfrm>
        </p:grpSpPr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984631" y="-20696"/>
              <a:ext cx="4785360" cy="444900"/>
              <a:chOff x="0" y="0"/>
              <a:chExt cx="4785360" cy="445008"/>
            </a:xfrm>
          </p:grpSpPr>
          <p:pic>
            <p:nvPicPr>
              <p:cNvPr id="30" name="圆角矩形 43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0"/>
                <a:ext cx="4785360" cy="4450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23"/>
              <p:cNvSpPr txBox="1">
                <a:spLocks noChangeArrowheads="1"/>
              </p:cNvSpPr>
              <p:nvPr/>
            </p:nvSpPr>
            <p:spPr bwMode="auto">
              <a:xfrm>
                <a:off x="78199" y="80231"/>
                <a:ext cx="4630740" cy="287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dirty="0">
                    <a:latin typeface="Calibri" pitchFamily="34" charset="0"/>
                  </a:rPr>
                  <a:t>      </a:t>
                </a:r>
                <a:r>
                  <a:rPr lang="en-US" altLang="zh-CN" dirty="0" smtClean="0">
                    <a:latin typeface="Calibri" pitchFamily="34" charset="0"/>
                  </a:rPr>
                  <a:t> </a:t>
                </a:r>
                <a:r>
                  <a:rPr lang="zh-CN" altLang="en-US" dirty="0" smtClean="0">
                    <a:latin typeface="Calibri" pitchFamily="34" charset="0"/>
                  </a:rPr>
                  <a:t> </a:t>
                </a:r>
                <a:r>
                  <a:rPr lang="zh-CN" altLang="en-US" dirty="0" smtClean="0">
                    <a:latin typeface="Calibri" pitchFamily="34" charset="0"/>
                  </a:rPr>
                  <a:t>实现的功能</a:t>
                </a:r>
                <a:endParaRPr lang="zh-CN" alt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185799" y="70722"/>
              <a:ext cx="249936" cy="243781"/>
              <a:chOff x="0" y="0"/>
              <a:chExt cx="249936" cy="243840"/>
            </a:xfrm>
          </p:grpSpPr>
          <p:pic>
            <p:nvPicPr>
              <p:cNvPr id="28" name="椭圆 42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0"/>
                <a:ext cx="249936" cy="243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52319" y="49808"/>
                <a:ext cx="152664" cy="15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403646" y="2276872"/>
            <a:ext cx="61093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前期回顾</a:t>
            </a:r>
            <a:endParaRPr lang="zh-CN" altLang="en-US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928688" y="116632"/>
            <a:ext cx="7429500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                       功能需求</a:t>
            </a:r>
            <a:endParaRPr lang="zh-CN" altLang="zh-CN" b="1" dirty="0" smtClean="0"/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755576" y="2367633"/>
            <a:ext cx="1800200" cy="2716212"/>
            <a:chOff x="0" y="0"/>
            <a:chExt cx="1800534" cy="2715904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0" y="0"/>
              <a:ext cx="1787857" cy="2715904"/>
              <a:chOff x="0" y="0"/>
              <a:chExt cx="1787857" cy="2715904"/>
            </a:xfrm>
          </p:grpSpPr>
          <p:sp>
            <p:nvSpPr>
              <p:cNvPr id="44" name="圆角矩形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7857" cy="27159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762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5" name="圆角矩形 4"/>
              <p:cNvSpPr>
                <a:spLocks noChangeArrowheads="1"/>
              </p:cNvSpPr>
              <p:nvPr/>
            </p:nvSpPr>
            <p:spPr bwMode="auto">
              <a:xfrm>
                <a:off x="82565" y="71429"/>
                <a:ext cx="1622726" cy="923820"/>
              </a:xfrm>
              <a:prstGeom prst="roundRect">
                <a:avLst>
                  <a:gd name="adj" fmla="val 24505"/>
                </a:avLst>
              </a:prstGeom>
              <a:solidFill>
                <a:srgbClr val="00B0F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6" name="矩形 5"/>
              <p:cNvSpPr>
                <a:spLocks noChangeArrowheads="1"/>
              </p:cNvSpPr>
              <p:nvPr/>
            </p:nvSpPr>
            <p:spPr bwMode="auto">
              <a:xfrm>
                <a:off x="74627" y="585721"/>
                <a:ext cx="1638604" cy="1914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1" name="TextBox 7"/>
            <p:cNvSpPr txBox="1">
              <a:spLocks noChangeArrowheads="1"/>
            </p:cNvSpPr>
            <p:nvPr/>
          </p:nvSpPr>
          <p:spPr bwMode="auto">
            <a:xfrm>
              <a:off x="0" y="749253"/>
              <a:ext cx="1800534" cy="1754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1.</a:t>
              </a:r>
              <a:r>
                <a:rPr lang="zh-CN" altLang="en-US" dirty="0" smtClean="0">
                  <a:latin typeface="Calibri" pitchFamily="34" charset="0"/>
                </a:rPr>
                <a:t>权限配置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2.</a:t>
              </a:r>
              <a:r>
                <a:rPr lang="zh-CN" altLang="en-US" dirty="0" smtClean="0">
                  <a:latin typeface="Calibri" pitchFamily="34" charset="0"/>
                </a:rPr>
                <a:t>工程配置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3.</a:t>
              </a:r>
              <a:r>
                <a:rPr lang="zh-CN" altLang="en-US" dirty="0" smtClean="0">
                  <a:latin typeface="Calibri" pitchFamily="34" charset="0"/>
                </a:rPr>
                <a:t>任务配置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4.</a:t>
              </a:r>
              <a:r>
                <a:rPr lang="zh-CN" altLang="en-US" dirty="0" smtClean="0">
                  <a:latin typeface="Calibri" pitchFamily="34" charset="0"/>
                </a:rPr>
                <a:t>邮件配置</a:t>
              </a:r>
              <a:endParaRPr lang="en-US" altLang="zh-CN" dirty="0" smtClean="0">
                <a:latin typeface="Calibri" pitchFamily="34" charset="0"/>
              </a:endParaRPr>
            </a:p>
            <a:p>
              <a:pPr algn="ctr"/>
              <a:endParaRPr lang="en-US" altLang="zh-CN" dirty="0" smtClean="0">
                <a:latin typeface="Calibri" pitchFamily="34" charset="0"/>
              </a:endParaRPr>
            </a:p>
            <a:p>
              <a:pPr algn="ctr"/>
              <a:endParaRPr lang="en-US" altLang="zh-CN" dirty="0" smtClean="0">
                <a:latin typeface="Calibri" pitchFamily="34" charset="0"/>
              </a:endParaRPr>
            </a:p>
          </p:txBody>
        </p:sp>
        <p:sp>
          <p:nvSpPr>
            <p:cNvPr id="42" name="TextBox 8"/>
            <p:cNvSpPr txBox="1">
              <a:spLocks noChangeArrowheads="1"/>
            </p:cNvSpPr>
            <p:nvPr/>
          </p:nvSpPr>
          <p:spPr bwMode="auto">
            <a:xfrm>
              <a:off x="131930" y="151026"/>
              <a:ext cx="15012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</a:rPr>
                <a:t>任务库配置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3" name="TextBox 9"/>
            <p:cNvSpPr txBox="1">
              <a:spLocks noChangeArrowheads="1"/>
            </p:cNvSpPr>
            <p:nvPr/>
          </p:nvSpPr>
          <p:spPr bwMode="auto">
            <a:xfrm>
              <a:off x="134963" y="2158755"/>
              <a:ext cx="1500466" cy="523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2754734" y="2380332"/>
            <a:ext cx="1787525" cy="4477668"/>
            <a:chOff x="0" y="-1"/>
            <a:chExt cx="1787857" cy="4477163"/>
          </a:xfrm>
        </p:grpSpPr>
        <p:grpSp>
          <p:nvGrpSpPr>
            <p:cNvPr id="48" name="Group 12"/>
            <p:cNvGrpSpPr>
              <a:grpSpLocks/>
            </p:cNvGrpSpPr>
            <p:nvPr/>
          </p:nvGrpSpPr>
          <p:grpSpPr bwMode="auto">
            <a:xfrm>
              <a:off x="0" y="-1"/>
              <a:ext cx="1787857" cy="4477163"/>
              <a:chOff x="0" y="-1"/>
              <a:chExt cx="1787857" cy="4477163"/>
            </a:xfrm>
          </p:grpSpPr>
          <p:sp>
            <p:nvSpPr>
              <p:cNvPr id="52" name="圆角矩形 16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1787857" cy="447716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762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3" name="圆角矩形 17"/>
              <p:cNvSpPr>
                <a:spLocks noChangeArrowheads="1"/>
              </p:cNvSpPr>
              <p:nvPr/>
            </p:nvSpPr>
            <p:spPr bwMode="auto">
              <a:xfrm>
                <a:off x="96359" y="71429"/>
                <a:ext cx="1622726" cy="923820"/>
              </a:xfrm>
              <a:prstGeom prst="roundRect">
                <a:avLst>
                  <a:gd name="adj" fmla="val 24505"/>
                </a:avLst>
              </a:prstGeom>
              <a:solidFill>
                <a:srgbClr val="44B09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4" name="矩形 18"/>
              <p:cNvSpPr>
                <a:spLocks noChangeArrowheads="1"/>
              </p:cNvSpPr>
              <p:nvPr/>
            </p:nvSpPr>
            <p:spPr bwMode="auto">
              <a:xfrm>
                <a:off x="74627" y="585721"/>
                <a:ext cx="1638604" cy="1914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9" name="TextBox 13"/>
            <p:cNvSpPr txBox="1">
              <a:spLocks noChangeArrowheads="1"/>
            </p:cNvSpPr>
            <p:nvPr/>
          </p:nvSpPr>
          <p:spPr bwMode="auto">
            <a:xfrm>
              <a:off x="62594" y="749253"/>
              <a:ext cx="1719825" cy="3692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1.</a:t>
              </a:r>
              <a:r>
                <a:rPr lang="zh-CN" altLang="en-US" dirty="0" smtClean="0">
                  <a:latin typeface="Calibri" pitchFamily="34" charset="0"/>
                </a:rPr>
                <a:t>任务大表的配置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2.</a:t>
              </a:r>
              <a:r>
                <a:rPr lang="zh-CN" altLang="en-US" dirty="0" smtClean="0">
                  <a:latin typeface="Calibri" pitchFamily="34" charset="0"/>
                </a:rPr>
                <a:t>参照格式要求显示任务大表</a:t>
              </a:r>
              <a:r>
                <a:rPr lang="zh-CN" altLang="en-US" dirty="0" smtClean="0">
                  <a:latin typeface="Calibri" pitchFamily="34" charset="0"/>
                </a:rPr>
                <a:t>视图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3.</a:t>
              </a:r>
              <a:r>
                <a:rPr lang="zh-CN" altLang="en-US" dirty="0" smtClean="0">
                  <a:latin typeface="Calibri" pitchFamily="34" charset="0"/>
                </a:rPr>
                <a:t>新建任务，自动获取所属工程的督办、牵头人等属性</a:t>
              </a:r>
              <a:endParaRPr lang="en-US" altLang="zh-CN" dirty="0" smtClean="0">
                <a:latin typeface="Calibri" pitchFamily="34" charset="0"/>
              </a:endParaRPr>
            </a:p>
            <a:p>
              <a:r>
                <a:rPr lang="en-US" altLang="zh-CN" dirty="0" smtClean="0">
                  <a:latin typeface="Calibri" pitchFamily="34" charset="0"/>
                </a:rPr>
                <a:t>4.</a:t>
              </a:r>
              <a:r>
                <a:rPr lang="zh-CN" altLang="en-US" dirty="0" smtClean="0">
                  <a:latin typeface="Calibri" pitchFamily="34" charset="0"/>
                </a:rPr>
                <a:t>实现工程和包含任务的督办、牵头人属性级联修改</a:t>
              </a:r>
              <a:endParaRPr lang="en-US" altLang="zh-CN" dirty="0" smtClean="0">
                <a:latin typeface="Calibri" pitchFamily="34" charset="0"/>
              </a:endParaRPr>
            </a:p>
          </p:txBody>
        </p:sp>
        <p:sp>
          <p:nvSpPr>
            <p:cNvPr id="50" name="TextBox 14"/>
            <p:cNvSpPr txBox="1">
              <a:spLocks noChangeArrowheads="1"/>
            </p:cNvSpPr>
            <p:nvPr/>
          </p:nvSpPr>
          <p:spPr bwMode="auto">
            <a:xfrm>
              <a:off x="131930" y="151026"/>
              <a:ext cx="1587155" cy="369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</a:rPr>
                <a:t>任务大表视图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51" name="TextBox 15"/>
            <p:cNvSpPr txBox="1">
              <a:spLocks noChangeArrowheads="1"/>
            </p:cNvSpPr>
            <p:nvPr/>
          </p:nvSpPr>
          <p:spPr bwMode="auto">
            <a:xfrm>
              <a:off x="161112" y="1768548"/>
              <a:ext cx="1500465" cy="523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4685134" y="2380333"/>
            <a:ext cx="1787525" cy="2716212"/>
            <a:chOff x="0" y="0"/>
            <a:chExt cx="1787857" cy="2715904"/>
          </a:xfrm>
        </p:grpSpPr>
        <p:grpSp>
          <p:nvGrpSpPr>
            <p:cNvPr id="56" name="Group 20"/>
            <p:cNvGrpSpPr>
              <a:grpSpLocks/>
            </p:cNvGrpSpPr>
            <p:nvPr/>
          </p:nvGrpSpPr>
          <p:grpSpPr bwMode="auto">
            <a:xfrm>
              <a:off x="0" y="0"/>
              <a:ext cx="1787857" cy="2715904"/>
              <a:chOff x="0" y="0"/>
              <a:chExt cx="1787857" cy="2715904"/>
            </a:xfrm>
          </p:grpSpPr>
          <p:sp>
            <p:nvSpPr>
              <p:cNvPr id="60" name="圆角矩形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7857" cy="27159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762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61" name="圆角矩形 25"/>
              <p:cNvSpPr>
                <a:spLocks noChangeArrowheads="1"/>
              </p:cNvSpPr>
              <p:nvPr/>
            </p:nvSpPr>
            <p:spPr bwMode="auto">
              <a:xfrm>
                <a:off x="82565" y="71429"/>
                <a:ext cx="1622726" cy="923820"/>
              </a:xfrm>
              <a:prstGeom prst="roundRect">
                <a:avLst>
                  <a:gd name="adj" fmla="val 24505"/>
                </a:avLst>
              </a:prstGeom>
              <a:solidFill>
                <a:srgbClr val="FFA90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62" name="矩形 26"/>
              <p:cNvSpPr>
                <a:spLocks noChangeArrowheads="1"/>
              </p:cNvSpPr>
              <p:nvPr/>
            </p:nvSpPr>
            <p:spPr bwMode="auto">
              <a:xfrm>
                <a:off x="74627" y="585721"/>
                <a:ext cx="1638604" cy="1914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7" name="TextBox 21"/>
            <p:cNvSpPr txBox="1">
              <a:spLocks noChangeArrowheads="1"/>
            </p:cNvSpPr>
            <p:nvPr/>
          </p:nvSpPr>
          <p:spPr bwMode="auto">
            <a:xfrm>
              <a:off x="143303" y="749253"/>
              <a:ext cx="1501254" cy="92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1.Sir</a:t>
              </a:r>
              <a:r>
                <a:rPr lang="zh-CN" altLang="en-US" dirty="0" smtClean="0">
                  <a:latin typeface="Calibri" pitchFamily="34" charset="0"/>
                </a:rPr>
                <a:t>单的自定义属性实现多</a:t>
              </a:r>
              <a:r>
                <a:rPr lang="en-US" altLang="zh-CN" dirty="0" smtClean="0">
                  <a:latin typeface="Calibri" pitchFamily="34" charset="0"/>
                </a:rPr>
                <a:t>tab</a:t>
              </a:r>
              <a:r>
                <a:rPr lang="zh-CN" altLang="en-US" dirty="0" smtClean="0">
                  <a:latin typeface="Calibri" pitchFamily="34" charset="0"/>
                </a:rPr>
                <a:t>显示</a:t>
              </a:r>
              <a:endParaRPr lang="zh-CN" altLang="en-US" dirty="0">
                <a:latin typeface="Calibri" pitchFamily="34" charset="0"/>
              </a:endParaRP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131930" y="151026"/>
              <a:ext cx="15012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</a:rPr>
                <a:t>Sir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</a:rPr>
                <a:t>多</a:t>
              </a:r>
              <a:r>
                <a:rPr lang="en-US" altLang="zh-CN" b="1" dirty="0" smtClean="0">
                  <a:solidFill>
                    <a:schemeClr val="bg1"/>
                  </a:solidFill>
                  <a:latin typeface="Calibri" pitchFamily="34" charset="0"/>
                </a:rPr>
                <a:t>tab</a:t>
              </a:r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</a:rPr>
                <a:t>显示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59" name="TextBox 23"/>
            <p:cNvSpPr txBox="1">
              <a:spLocks noChangeArrowheads="1"/>
            </p:cNvSpPr>
            <p:nvPr/>
          </p:nvSpPr>
          <p:spPr bwMode="auto">
            <a:xfrm>
              <a:off x="134963" y="2158755"/>
              <a:ext cx="1500466" cy="523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63" name="Group 27"/>
          <p:cNvGrpSpPr>
            <a:grpSpLocks/>
          </p:cNvGrpSpPr>
          <p:nvPr/>
        </p:nvGrpSpPr>
        <p:grpSpPr bwMode="auto">
          <a:xfrm>
            <a:off x="6539875" y="2420888"/>
            <a:ext cx="1848549" cy="2716212"/>
            <a:chOff x="-35776" y="0"/>
            <a:chExt cx="1848893" cy="2715904"/>
          </a:xfrm>
        </p:grpSpPr>
        <p:grpSp>
          <p:nvGrpSpPr>
            <p:cNvPr id="64" name="Group 28"/>
            <p:cNvGrpSpPr>
              <a:grpSpLocks/>
            </p:cNvGrpSpPr>
            <p:nvPr/>
          </p:nvGrpSpPr>
          <p:grpSpPr bwMode="auto">
            <a:xfrm>
              <a:off x="0" y="0"/>
              <a:ext cx="1787857" cy="2715904"/>
              <a:chOff x="0" y="0"/>
              <a:chExt cx="1787857" cy="2715904"/>
            </a:xfrm>
          </p:grpSpPr>
          <p:sp>
            <p:nvSpPr>
              <p:cNvPr id="68" name="圆角矩形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7857" cy="27159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762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69" name="圆角矩形 33"/>
              <p:cNvSpPr>
                <a:spLocks noChangeArrowheads="1"/>
              </p:cNvSpPr>
              <p:nvPr/>
            </p:nvSpPr>
            <p:spPr bwMode="auto">
              <a:xfrm>
                <a:off x="82565" y="71429"/>
                <a:ext cx="1622726" cy="923820"/>
              </a:xfrm>
              <a:prstGeom prst="roundRect">
                <a:avLst>
                  <a:gd name="adj" fmla="val 24505"/>
                </a:avLst>
              </a:prstGeom>
              <a:solidFill>
                <a:srgbClr val="9ECA0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矩形 34"/>
              <p:cNvSpPr>
                <a:spLocks noChangeArrowheads="1"/>
              </p:cNvSpPr>
              <p:nvPr/>
            </p:nvSpPr>
            <p:spPr bwMode="auto">
              <a:xfrm>
                <a:off x="74627" y="585721"/>
                <a:ext cx="1638604" cy="1914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5" name="TextBox 29"/>
            <p:cNvSpPr txBox="1">
              <a:spLocks noChangeArrowheads="1"/>
            </p:cNvSpPr>
            <p:nvPr/>
          </p:nvSpPr>
          <p:spPr bwMode="auto">
            <a:xfrm>
              <a:off x="143302" y="749253"/>
              <a:ext cx="1501254" cy="1477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1.</a:t>
              </a:r>
              <a:r>
                <a:rPr lang="zh-CN" altLang="en-US" dirty="0" smtClean="0">
                  <a:latin typeface="Calibri" pitchFamily="34" charset="0"/>
                </a:rPr>
                <a:t>给一个指定格式的</a:t>
              </a:r>
              <a:r>
                <a:rPr lang="en-US" altLang="zh-CN" dirty="0" err="1" smtClean="0">
                  <a:latin typeface="Calibri" pitchFamily="34" charset="0"/>
                </a:rPr>
                <a:t>csv</a:t>
              </a:r>
              <a:r>
                <a:rPr lang="zh-CN" altLang="en-US" dirty="0" smtClean="0">
                  <a:latin typeface="Calibri" pitchFamily="34" charset="0"/>
                </a:rPr>
                <a:t>文件，实现任务库批量导入数据库</a:t>
              </a:r>
              <a:endParaRPr lang="en-US" altLang="zh-CN" dirty="0">
                <a:latin typeface="Calibri" pitchFamily="34" charset="0"/>
              </a:endParaRPr>
            </a:p>
          </p:txBody>
        </p:sp>
        <p:sp>
          <p:nvSpPr>
            <p:cNvPr id="66" name="TextBox 30"/>
            <p:cNvSpPr txBox="1">
              <a:spLocks noChangeArrowheads="1"/>
            </p:cNvSpPr>
            <p:nvPr/>
          </p:nvSpPr>
          <p:spPr bwMode="auto">
            <a:xfrm>
              <a:off x="-35776" y="151026"/>
              <a:ext cx="1848893" cy="369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alibri" pitchFamily="34" charset="0"/>
                </a:rPr>
                <a:t>任务库批量导入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134963" y="2158755"/>
              <a:ext cx="1500466" cy="523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BFBFB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cxnSp>
        <p:nvCxnSpPr>
          <p:cNvPr id="71" name="直接连接符 36"/>
          <p:cNvCxnSpPr>
            <a:cxnSpLocks noChangeShapeType="1"/>
          </p:cNvCxnSpPr>
          <p:nvPr/>
        </p:nvCxnSpPr>
        <p:spPr bwMode="auto">
          <a:xfrm flipV="1">
            <a:off x="1655341" y="1919759"/>
            <a:ext cx="5868987" cy="26988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72" name="直接连接符 37"/>
          <p:cNvCxnSpPr>
            <a:cxnSpLocks noChangeShapeType="1"/>
          </p:cNvCxnSpPr>
          <p:nvPr/>
        </p:nvCxnSpPr>
        <p:spPr bwMode="auto">
          <a:xfrm rot="5400000">
            <a:off x="1460078" y="2130897"/>
            <a:ext cx="407988" cy="11112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73" name="直接连接符 45"/>
          <p:cNvCxnSpPr>
            <a:cxnSpLocks noChangeShapeType="1"/>
          </p:cNvCxnSpPr>
          <p:nvPr/>
        </p:nvCxnSpPr>
        <p:spPr bwMode="auto">
          <a:xfrm rot="16200000" flipH="1">
            <a:off x="3397621" y="2169791"/>
            <a:ext cx="411163" cy="1905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74" name="直接连接符 46"/>
          <p:cNvCxnSpPr>
            <a:cxnSpLocks noChangeShapeType="1"/>
          </p:cNvCxnSpPr>
          <p:nvPr/>
        </p:nvCxnSpPr>
        <p:spPr bwMode="auto">
          <a:xfrm rot="16200000" flipH="1">
            <a:off x="5397078" y="2135659"/>
            <a:ext cx="433388" cy="1588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75" name="直接连接符 50"/>
          <p:cNvCxnSpPr>
            <a:cxnSpLocks noChangeShapeType="1"/>
          </p:cNvCxnSpPr>
          <p:nvPr/>
        </p:nvCxnSpPr>
        <p:spPr bwMode="auto">
          <a:xfrm rot="16200000" flipH="1">
            <a:off x="7283028" y="2137247"/>
            <a:ext cx="433387" cy="1588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cxnSp>
        <p:nvCxnSpPr>
          <p:cNvPr id="76" name="直接连接符 52"/>
          <p:cNvCxnSpPr>
            <a:cxnSpLocks noChangeShapeType="1"/>
          </p:cNvCxnSpPr>
          <p:nvPr/>
        </p:nvCxnSpPr>
        <p:spPr bwMode="auto">
          <a:xfrm rot="16200000" flipH="1">
            <a:off x="4427314" y="1701478"/>
            <a:ext cx="433388" cy="0"/>
          </a:xfrm>
          <a:prstGeom prst="line">
            <a:avLst/>
          </a:prstGeom>
          <a:noFill/>
          <a:ln w="76200">
            <a:solidFill>
              <a:srgbClr val="BFBFBF"/>
            </a:solidFill>
            <a:round/>
            <a:headEnd/>
            <a:tailEnd/>
          </a:ln>
        </p:spPr>
      </p:cxnSp>
      <p:sp>
        <p:nvSpPr>
          <p:cNvPr id="77" name="圆角矩形 53"/>
          <p:cNvSpPr>
            <a:spLocks noChangeArrowheads="1"/>
          </p:cNvSpPr>
          <p:nvPr/>
        </p:nvSpPr>
        <p:spPr bwMode="auto">
          <a:xfrm>
            <a:off x="2505298" y="908720"/>
            <a:ext cx="4298950" cy="614363"/>
          </a:xfrm>
          <a:prstGeom prst="roundRect">
            <a:avLst>
              <a:gd name="adj" fmla="val 50000"/>
            </a:avLst>
          </a:prstGeom>
          <a:solidFill>
            <a:schemeClr val="bg1">
              <a:alpha val="78822"/>
            </a:schemeClr>
          </a:solidFill>
          <a:ln w="76200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已实现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475656" y="1700808"/>
            <a:ext cx="6109365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问题</a:t>
            </a:r>
            <a:endParaRPr lang="en-US" altLang="zh-CN" sz="115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r>
              <a:rPr lang="zh-CN" altLang="en-US" sz="115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及新需求</a:t>
            </a:r>
            <a:endParaRPr lang="zh-CN" altLang="en-US" sz="115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问题及新需求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不能实现单元格合并导出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添加督办时点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新需求：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项目变更记录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导出功能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任务大表实现一键可达的功能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实现任务大表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导出功能，可直接打印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完善通过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文件实现的任务批量导入功能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实现旧</a:t>
            </a:r>
            <a:r>
              <a:rPr lang="en-US" altLang="zh-CN" dirty="0" err="1" smtClean="0"/>
              <a:t>redmine</a:t>
            </a:r>
            <a:r>
              <a:rPr lang="zh-CN" altLang="en-US" dirty="0" smtClean="0"/>
              <a:t>数据向新系统数据迁移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按照需求实现任务、工程等自定义属性配置以及各字段类型的配置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35068" y="1700808"/>
            <a:ext cx="759053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实现的功能</a:t>
            </a:r>
            <a:endParaRPr lang="en-US" altLang="zh-CN" sz="115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1.</a:t>
            </a:r>
            <a:r>
              <a:rPr lang="zh-CN" altLang="en-US" b="1" dirty="0" smtClean="0">
                <a:solidFill>
                  <a:srgbClr val="002060"/>
                </a:solidFill>
              </a:rPr>
              <a:t>任务大表一键可达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点击任务大表，可以直接进入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任务大表视图</a:t>
            </a:r>
            <a:endParaRPr lang="zh-CN" altLang="en-US" dirty="0"/>
          </a:p>
        </p:txBody>
      </p:sp>
      <p:pic>
        <p:nvPicPr>
          <p:cNvPr id="1029" name="Picture 5" descr="C:\Documents and Settings\user\桌面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196752"/>
            <a:ext cx="8772525" cy="3657600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21358"/>
            <a:ext cx="8229600" cy="48736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2. </a:t>
            </a:r>
            <a:r>
              <a:rPr lang="zh-CN" altLang="en-US" b="1" dirty="0" smtClean="0">
                <a:solidFill>
                  <a:srgbClr val="002060"/>
                </a:solidFill>
              </a:rPr>
              <a:t>任务大表</a:t>
            </a:r>
            <a:r>
              <a:rPr lang="en-US" altLang="zh-CN" b="1" dirty="0" smtClean="0">
                <a:solidFill>
                  <a:srgbClr val="002060"/>
                </a:solidFill>
              </a:rPr>
              <a:t>Excel</a:t>
            </a:r>
            <a:r>
              <a:rPr lang="zh-CN" altLang="en-US" b="1" dirty="0" smtClean="0">
                <a:solidFill>
                  <a:srgbClr val="002060"/>
                </a:solidFill>
              </a:rPr>
              <a:t>导出功能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 descr="C:\Documents and Settings\user\桌面\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63050" cy="6038850"/>
          </a:xfrm>
          <a:prstGeom prst="rect">
            <a:avLst/>
          </a:prstGeom>
          <a:noFill/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E-蓝色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SSE-蓝色</Template>
  <TotalTime>18028</TotalTime>
  <Words>409</Words>
  <Application>Microsoft Office PowerPoint</Application>
  <PresentationFormat>全屏显示(4:3)</PresentationFormat>
  <Paragraphs>76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SSE-蓝色</vt:lpstr>
      <vt:lpstr>Redmine 任务库汇报</vt:lpstr>
      <vt:lpstr>Outline</vt:lpstr>
      <vt:lpstr>幻灯片 3</vt:lpstr>
      <vt:lpstr>                       功能需求</vt:lpstr>
      <vt:lpstr>幻灯片 5</vt:lpstr>
      <vt:lpstr>问题及新需求</vt:lpstr>
      <vt:lpstr>幻灯片 7</vt:lpstr>
      <vt:lpstr>1.任务大表一键可达</vt:lpstr>
      <vt:lpstr>2. 任务大表Excel导出功能</vt:lpstr>
      <vt:lpstr>2. 任务大表Excel导出功能</vt:lpstr>
      <vt:lpstr>3. 项目变更记录导出功能</vt:lpstr>
      <vt:lpstr>3. 项目变更记录导出功能</vt:lpstr>
      <vt:lpstr>文档</vt:lpstr>
      <vt:lpstr>项目演示地址</vt:lpstr>
      <vt:lpstr>幻灯片 15</vt:lpstr>
    </vt:vector>
  </TitlesOfParts>
  <Company>sss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配置管理现状及设想</dc:title>
  <dc:creator>reni.yiren.xu</dc:creator>
  <cp:lastModifiedBy>user</cp:lastModifiedBy>
  <cp:revision>946</cp:revision>
  <cp:lastPrinted>1601-01-01T00:00:00Z</cp:lastPrinted>
  <dcterms:created xsi:type="dcterms:W3CDTF">2012-04-27T05:29:06Z</dcterms:created>
  <dcterms:modified xsi:type="dcterms:W3CDTF">2014-08-25T07:19:58Z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