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4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1E03-56A4-439A-B804-20E78B23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 fontScale="90000"/>
          </a:bodyPr>
          <a:lstStyle/>
          <a:p>
            <a:endParaRPr lang="es-MX" sz="4800"/>
          </a:p>
          <a:p>
            <a:r>
              <a:rPr lang="es-MX" dirty="0"/>
              <a:t>UTÓMATAS Y LENGUAJES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>
            <a:extLst>
              <a:ext uri="{FF2B5EF4-FFF2-40B4-BE49-F238E27FC236}">
                <a16:creationId xmlns:a16="http://schemas.microsoft.com/office/drawing/2014/main" id="{9EED21CC-1DE2-4408-A3BD-3B7183E69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2" r="3393" b="-1"/>
          <a:stretch/>
        </p:blipFill>
        <p:spPr>
          <a:xfrm>
            <a:off x="0" y="10"/>
            <a:ext cx="67568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6FC1A-8060-4712-89FC-6E7C30D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21807"/>
            <a:ext cx="10058400" cy="563354"/>
          </a:xfrm>
        </p:spPr>
        <p:txBody>
          <a:bodyPr>
            <a:normAutofit/>
          </a:bodyPr>
          <a:lstStyle/>
          <a:p>
            <a:r>
              <a:rPr lang="es-MX" sz="3200" dirty="0"/>
              <a:t>Autómatas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385CA-8C36-4874-BAB3-F3646CA5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6546"/>
            <a:ext cx="10058400" cy="799106"/>
          </a:xfrm>
        </p:spPr>
        <p:txBody>
          <a:bodyPr/>
          <a:lstStyle/>
          <a:p>
            <a:r>
              <a:rPr lang="es-MX" dirty="0"/>
              <a:t>Son abstracciones matemáticas que capturan solamente el aspecto referente a las secuencias de eventos que ocurren. Los autómatas finitos están en relación con los lenguajes regulares.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5BD44D3-5CB4-4D93-A6EA-BAF5FE624BF6}"/>
              </a:ext>
            </a:extLst>
          </p:cNvPr>
          <p:cNvSpPr txBox="1">
            <a:spLocks/>
          </p:cNvSpPr>
          <p:nvPr/>
        </p:nvSpPr>
        <p:spPr>
          <a:xfrm>
            <a:off x="1066800" y="3862347"/>
            <a:ext cx="10058400" cy="799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Son aquellos a los que se considera su estado sólo en ciertos momentos, separados por intervalos de tiempo, sin importar lo que ocurre en el sistema entre estos momentos.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997FAC-271B-4876-B029-3C619F69A747}"/>
              </a:ext>
            </a:extLst>
          </p:cNvPr>
          <p:cNvSpPr txBox="1">
            <a:spLocks/>
          </p:cNvSpPr>
          <p:nvPr/>
        </p:nvSpPr>
        <p:spPr>
          <a:xfrm>
            <a:off x="1066800" y="3112935"/>
            <a:ext cx="10058400" cy="632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 sz="3200" dirty="0"/>
              <a:t>Evento discreto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0C4A5C-51CA-4F34-BB0F-F8DAE54B05DD}"/>
              </a:ext>
            </a:extLst>
          </p:cNvPr>
          <p:cNvSpPr txBox="1">
            <a:spLocks/>
          </p:cNvSpPr>
          <p:nvPr/>
        </p:nvSpPr>
        <p:spPr>
          <a:xfrm>
            <a:off x="1066800" y="4778736"/>
            <a:ext cx="10058400" cy="65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3200" dirty="0"/>
              <a:t>Estado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65AAB5B-A194-4C8C-9BA2-31BB358EF3AD}"/>
              </a:ext>
            </a:extLst>
          </p:cNvPr>
          <p:cNvSpPr txBox="1">
            <a:spLocks/>
          </p:cNvSpPr>
          <p:nvPr/>
        </p:nvSpPr>
        <p:spPr>
          <a:xfrm>
            <a:off x="1066800" y="657698"/>
            <a:ext cx="100584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 dirty="0"/>
              <a:t>Definición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A67854A-14C1-4D74-9D59-38C7DFD0A1BB}"/>
              </a:ext>
            </a:extLst>
          </p:cNvPr>
          <p:cNvSpPr txBox="1">
            <a:spLocks/>
          </p:cNvSpPr>
          <p:nvPr/>
        </p:nvSpPr>
        <p:spPr>
          <a:xfrm>
            <a:off x="1066800" y="5555976"/>
            <a:ext cx="10058400" cy="799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estado es una situación en la que se permanece un cierto lapso de tiempo. De un estado a otro se puede pasar al ocurrir un evento o acción. Los estados “recuerdan” las situaciones básicas por las que pasa el proceso</a:t>
            </a:r>
          </a:p>
        </p:txBody>
      </p:sp>
    </p:spTree>
    <p:extLst>
      <p:ext uri="{BB962C8B-B14F-4D97-AF65-F5344CB8AC3E}">
        <p14:creationId xmlns:p14="http://schemas.microsoft.com/office/powerpoint/2010/main" val="17192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8578E-1AE2-4C75-B112-5BD53FB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12358"/>
          </a:xfrm>
        </p:spPr>
        <p:txBody>
          <a:bodyPr/>
          <a:lstStyle/>
          <a:p>
            <a:r>
              <a:rPr lang="es-MX" dirty="0"/>
              <a:t>Diagrama de transiciones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63130-5624-4FAB-907F-5AC98445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8014"/>
            <a:ext cx="10058400" cy="460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los diagramas de transiciones:</a:t>
            </a:r>
          </a:p>
          <a:p>
            <a:r>
              <a:rPr lang="es-MX" dirty="0"/>
              <a:t>Los estados se representan por óvalos.</a:t>
            </a:r>
          </a:p>
          <a:p>
            <a:r>
              <a:rPr lang="es-MX" dirty="0"/>
              <a:t>Los eventos por flechas entre los óvalos, llamados transiciones.</a:t>
            </a:r>
          </a:p>
          <a:p>
            <a:r>
              <a:rPr lang="es-MX" dirty="0"/>
              <a:t>El estado dónde se inicia tiene la marca “&gt;“.</a:t>
            </a:r>
          </a:p>
          <a:p>
            <a:r>
              <a:rPr lang="es-MX" dirty="0"/>
              <a:t>Un estado final se identifica por un óvalo de doble trazo e indica que la secuencia de eventos que llegó hasta allí puede considerarse como aceptable.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A6E8B7-2EE0-40E9-9112-840DD770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96" y="3911710"/>
            <a:ext cx="3496007" cy="23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230D-FBF4-4920-B080-471AFB0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7910"/>
          </a:xfrm>
        </p:spPr>
        <p:txBody>
          <a:bodyPr/>
          <a:lstStyle/>
          <a:p>
            <a:r>
              <a:rPr lang="es-MX" dirty="0"/>
              <a:t>Máquinas de estados finitos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46AE1-D008-4BC5-BB21-C0E90BC2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0504"/>
            <a:ext cx="10058400" cy="187849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Las máquinas de estados finitos tienen los siguientes componentes:</a:t>
            </a:r>
          </a:p>
          <a:p>
            <a:r>
              <a:rPr lang="es-MX" dirty="0"/>
              <a:t>Una cinta de entrada.</a:t>
            </a:r>
          </a:p>
          <a:p>
            <a:r>
              <a:rPr lang="es-MX" dirty="0"/>
              <a:t>Una cabeza de lectura (eventualmente de escritura).</a:t>
            </a:r>
          </a:p>
          <a:p>
            <a:r>
              <a:rPr lang="es-MX" dirty="0"/>
              <a:t>Un control.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513FB-5819-4DD9-A0A6-D973D58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2" y="3485458"/>
            <a:ext cx="2505075" cy="2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E709-F100-4631-B200-8559F4BE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8154"/>
          </a:xfrm>
        </p:spPr>
        <p:txBody>
          <a:bodyPr/>
          <a:lstStyle/>
          <a:p>
            <a:r>
              <a:rPr lang="es-MX" dirty="0"/>
              <a:t>Definición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44716E-6C5F-407C-8EA2-F9D859540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10748"/>
                <a:ext cx="10058400" cy="4704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dirty="0"/>
                  <a:t>Una máquina de estados finitos M es un quíntuplo (K, ∑, </a:t>
                </a:r>
                <a:r>
                  <a:rPr lang="el-GR" dirty="0"/>
                  <a:t>δ</a:t>
                </a:r>
                <a:r>
                  <a:rPr lang="es-MX" dirty="0"/>
                  <a:t>, s, F) dónde:</a:t>
                </a:r>
              </a:p>
              <a:p>
                <a:r>
                  <a:rPr lang="es-MX" dirty="0"/>
                  <a:t>K.- Es el alfabeto de entrada.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dirty="0"/>
                  <a:t>.- Es el estado inicial.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dirty="0"/>
                  <a:t>.- Es un conjunto de estados finales.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dirty="0"/>
                  <a:t>.- Es la función de transición, que a partir de un estado y un símbolo del alfabeto obtiene un nuevo estado.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dirty="0"/>
                  <a:t> es una función, esto implica que, para un estado y un símbolo del alfabeto dados habrá un y sólo un estado siguiente. Esta característica que permite saber siempre cuál será el siguiente estado se llama determinismo.</a:t>
                </a:r>
              </a:p>
              <a:p>
                <a:pPr marL="0" indent="0">
                  <a:buNone/>
                </a:pPr>
                <a:r>
                  <a:rPr lang="es-MX" dirty="0"/>
                  <a:t>El número de transiciones que salen de cada estado debe ser igual a la cantidad de caracteres del alfabeto, puesto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dirty="0"/>
                  <a:t> es una función que está definida para todas las entradas posibles.</a:t>
                </a:r>
              </a:p>
              <a:p>
                <a:pPr marL="0" indent="0">
                  <a:buNone/>
                </a:pPr>
                <a:r>
                  <a:rPr lang="es-MX" dirty="0"/>
                  <a:t>Debe haber exactamente un estado inicial.</a:t>
                </a:r>
              </a:p>
              <a:p>
                <a:pPr marL="0" indent="0">
                  <a:buNone/>
                </a:pPr>
                <a:r>
                  <a:rPr lang="es-MX" dirty="0"/>
                  <a:t>La cantidad de estados finales puede ser cualquiera, inclusive cero, hasta un máximo de |K| (cantidad de estados.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44716E-6C5F-407C-8EA2-F9D85954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10748"/>
                <a:ext cx="10058400" cy="4704658"/>
              </a:xfrm>
              <a:blipFill>
                <a:blip r:embed="rId2"/>
                <a:stretch>
                  <a:fillRect l="-485" t="-7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CF7ED0-F265-4948-82F3-6083FD318941}"/>
              </a:ext>
            </a:extLst>
          </p:cNvPr>
          <p:cNvSpPr txBox="1">
            <a:spLocks/>
          </p:cNvSpPr>
          <p:nvPr/>
        </p:nvSpPr>
        <p:spPr>
          <a:xfrm>
            <a:off x="1066800" y="4161184"/>
            <a:ext cx="10058400" cy="241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6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66E2D-B208-4300-94E5-BD7B0A7E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4415"/>
          </a:xfrm>
        </p:spPr>
        <p:txBody>
          <a:bodyPr/>
          <a:lstStyle/>
          <a:p>
            <a:r>
              <a:rPr lang="es-MX" dirty="0"/>
              <a:t>Descripción formal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EF397D-A116-49D5-B6E8-F2BB76541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38076"/>
                <a:ext cx="10058400" cy="4377330"/>
              </a:xfrm>
            </p:spPr>
            <p:txBody>
              <a:bodyPr/>
              <a:lstStyle/>
              <a:p>
                <a:r>
                  <a:rPr lang="es-MX" dirty="0"/>
                  <a:t>K = {q</a:t>
                </a:r>
                <a:r>
                  <a:rPr lang="es-MX" baseline="-25000" dirty="0"/>
                  <a:t>0</a:t>
                </a:r>
                <a:r>
                  <a:rPr lang="es-MX" dirty="0"/>
                  <a:t>, q</a:t>
                </a:r>
                <a:r>
                  <a:rPr lang="es-MX" baseline="-25000" dirty="0"/>
                  <a:t>1</a:t>
                </a:r>
                <a:r>
                  <a:rPr lang="es-MX" dirty="0"/>
                  <a:t>, q</a:t>
                </a:r>
                <a:r>
                  <a:rPr lang="es-MX" baseline="-25000" dirty="0"/>
                  <a:t>2</a:t>
                </a:r>
                <a:r>
                  <a:rPr lang="es-MX" dirty="0"/>
                  <a:t>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MX" dirty="0"/>
                  <a:t> = {a, b}</a:t>
                </a: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dirty="0"/>
                  <a:t> = {((q</a:t>
                </a:r>
                <a:r>
                  <a:rPr lang="es-MX" baseline="-25000" dirty="0"/>
                  <a:t>0</a:t>
                </a:r>
                <a:r>
                  <a:rPr lang="es-MX" dirty="0"/>
                  <a:t>, a), q</a:t>
                </a:r>
                <a:r>
                  <a:rPr lang="es-MX" baseline="-25000" dirty="0"/>
                  <a:t>1</a:t>
                </a:r>
                <a:r>
                  <a:rPr lang="es-MX" dirty="0"/>
                  <a:t>),((q</a:t>
                </a:r>
                <a:r>
                  <a:rPr lang="es-MX" baseline="-25000" dirty="0"/>
                  <a:t>0</a:t>
                </a:r>
                <a:r>
                  <a:rPr lang="es-MX" dirty="0"/>
                  <a:t>, b), q</a:t>
                </a:r>
                <a:r>
                  <a:rPr lang="es-MX" baseline="-25000" dirty="0"/>
                  <a:t>2</a:t>
                </a:r>
                <a:r>
                  <a:rPr lang="es-MX" dirty="0"/>
                  <a:t>), ((q</a:t>
                </a:r>
                <a:r>
                  <a:rPr lang="es-MX" baseline="-25000" dirty="0"/>
                  <a:t>1</a:t>
                </a:r>
                <a:r>
                  <a:rPr lang="es-MX" dirty="0"/>
                  <a:t>, a), q</a:t>
                </a:r>
                <a:r>
                  <a:rPr lang="es-MX" baseline="-25000" dirty="0"/>
                  <a:t>1</a:t>
                </a:r>
                <a:r>
                  <a:rPr lang="es-MX" dirty="0"/>
                  <a:t>), ((q</a:t>
                </a:r>
                <a:r>
                  <a:rPr lang="es-MX" baseline="-25000" dirty="0"/>
                  <a:t>1</a:t>
                </a:r>
                <a:r>
                  <a:rPr lang="es-MX" dirty="0"/>
                  <a:t>, b), q</a:t>
                </a:r>
                <a:r>
                  <a:rPr lang="es-MX" baseline="-25000" dirty="0"/>
                  <a:t>1</a:t>
                </a:r>
                <a:r>
                  <a:rPr lang="es-MX" dirty="0"/>
                  <a:t>), ((q</a:t>
                </a:r>
                <a:r>
                  <a:rPr lang="es-MX" baseline="-25000" dirty="0"/>
                  <a:t>2</a:t>
                </a:r>
                <a:r>
                  <a:rPr lang="es-MX" dirty="0"/>
                  <a:t>, a), q</a:t>
                </a:r>
                <a:r>
                  <a:rPr lang="es-MX" baseline="-25000" dirty="0"/>
                  <a:t>0</a:t>
                </a:r>
                <a:r>
                  <a:rPr lang="es-MX" dirty="0"/>
                  <a:t>), ((q</a:t>
                </a:r>
                <a:r>
                  <a:rPr lang="es-MX" baseline="-25000" dirty="0"/>
                  <a:t>2</a:t>
                </a:r>
                <a:r>
                  <a:rPr lang="es-MX" dirty="0"/>
                  <a:t>, b), q</a:t>
                </a:r>
                <a:r>
                  <a:rPr lang="es-MX" baseline="-25000" dirty="0"/>
                  <a:t>2</a:t>
                </a:r>
                <a:r>
                  <a:rPr lang="es-MX" dirty="0"/>
                  <a:t>)}</a:t>
                </a:r>
              </a:p>
              <a:p>
                <a:r>
                  <a:rPr lang="es-MX" dirty="0"/>
                  <a:t>F = {q</a:t>
                </a:r>
                <a:r>
                  <a:rPr lang="es-MX" baseline="-25000" dirty="0"/>
                  <a:t>1</a:t>
                </a:r>
                <a:r>
                  <a:rPr lang="es-MX" dirty="0"/>
                  <a:t>, q</a:t>
                </a:r>
                <a:r>
                  <a:rPr lang="es-MX" baseline="-25000" dirty="0"/>
                  <a:t>2</a:t>
                </a:r>
                <a:r>
                  <a:rPr lang="es-MX" dirty="0"/>
                  <a:t>}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EF397D-A116-49D5-B6E8-F2BB76541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38076"/>
                <a:ext cx="10058400" cy="4377330"/>
              </a:xfrm>
              <a:blipFill>
                <a:blip r:embed="rId2"/>
                <a:stretch>
                  <a:fillRect l="-424" t="-8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652732E9-13CC-441D-AB85-2021801D3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873027"/>
                  </p:ext>
                </p:extLst>
              </p:nvPr>
            </p:nvGraphicFramePr>
            <p:xfrm>
              <a:off x="4513469" y="3612946"/>
              <a:ext cx="3165061" cy="2602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4334">
                      <a:extLst>
                        <a:ext uri="{9D8B030D-6E8A-4147-A177-3AD203B41FA5}">
                          <a16:colId xmlns:a16="http://schemas.microsoft.com/office/drawing/2014/main" val="3883671295"/>
                        </a:ext>
                      </a:extLst>
                    </a:gridCol>
                    <a:gridCol w="1054084">
                      <a:extLst>
                        <a:ext uri="{9D8B030D-6E8A-4147-A177-3AD203B41FA5}">
                          <a16:colId xmlns:a16="http://schemas.microsoft.com/office/drawing/2014/main" val="1453632170"/>
                        </a:ext>
                      </a:extLst>
                    </a:gridCol>
                    <a:gridCol w="1046643">
                      <a:extLst>
                        <a:ext uri="{9D8B030D-6E8A-4147-A177-3AD203B41FA5}">
                          <a16:colId xmlns:a16="http://schemas.microsoft.com/office/drawing/2014/main" val="3480020939"/>
                        </a:ext>
                      </a:extLst>
                    </a:gridCol>
                  </a:tblGrid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σ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s-MX" dirty="0"/>
                            <a:t>(q, </a:t>
                          </a:r>
                          <a:r>
                            <a:rPr lang="el-GR" dirty="0"/>
                            <a:t>σ</a:t>
                          </a:r>
                          <a:r>
                            <a:rPr lang="es-MX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5730838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361940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067672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9479280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231329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472153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254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652732E9-13CC-441D-AB85-2021801D3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873027"/>
                  </p:ext>
                </p:extLst>
              </p:nvPr>
            </p:nvGraphicFramePr>
            <p:xfrm>
              <a:off x="4513469" y="3612946"/>
              <a:ext cx="3165061" cy="2602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4334">
                      <a:extLst>
                        <a:ext uri="{9D8B030D-6E8A-4147-A177-3AD203B41FA5}">
                          <a16:colId xmlns:a16="http://schemas.microsoft.com/office/drawing/2014/main" val="3883671295"/>
                        </a:ext>
                      </a:extLst>
                    </a:gridCol>
                    <a:gridCol w="1054084">
                      <a:extLst>
                        <a:ext uri="{9D8B030D-6E8A-4147-A177-3AD203B41FA5}">
                          <a16:colId xmlns:a16="http://schemas.microsoft.com/office/drawing/2014/main" val="1453632170"/>
                        </a:ext>
                      </a:extLst>
                    </a:gridCol>
                    <a:gridCol w="1046643">
                      <a:extLst>
                        <a:ext uri="{9D8B030D-6E8A-4147-A177-3AD203B41FA5}">
                          <a16:colId xmlns:a16="http://schemas.microsoft.com/office/drawing/2014/main" val="3480020939"/>
                        </a:ext>
                      </a:extLst>
                    </a:gridCol>
                  </a:tblGrid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σ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02907" t="-8197" r="-2326" b="-6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730838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361940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067672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9479280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231329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472153"/>
                      </a:ext>
                    </a:extLst>
                  </a:tr>
                  <a:tr h="37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q</a:t>
                          </a:r>
                          <a:r>
                            <a:rPr lang="es-MX" baseline="-25000" dirty="0"/>
                            <a:t>2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254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8883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C34DA6"/>
      </a:accent1>
      <a:accent2>
        <a:srgbClr val="9D3BB1"/>
      </a:accent2>
      <a:accent3>
        <a:srgbClr val="7E4DC3"/>
      </a:accent3>
      <a:accent4>
        <a:srgbClr val="5454BB"/>
      </a:accent4>
      <a:accent5>
        <a:srgbClr val="4D7EC3"/>
      </a:accent5>
      <a:accent6>
        <a:srgbClr val="3B9EB1"/>
      </a:accent6>
      <a:hlink>
        <a:srgbClr val="5F7AC9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489</Words>
  <Application>Microsoft Office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Cambria Math</vt:lpstr>
      <vt:lpstr>Garamond</vt:lpstr>
      <vt:lpstr>SavonVTI</vt:lpstr>
      <vt:lpstr> UTÓMATAS Y LENGUAJES</vt:lpstr>
      <vt:lpstr>Autómatas</vt:lpstr>
      <vt:lpstr>Diagrama de transiciones</vt:lpstr>
      <vt:lpstr>Máquinas de estados finitos</vt:lpstr>
      <vt:lpstr>Definición</vt:lpstr>
      <vt:lpstr>Descripción formal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UTÓMATAS Y LENGUAJES</dc:title>
  <dc:creator>Gustavo Salinas</dc:creator>
  <cp:lastModifiedBy>Gustavo Salinas</cp:lastModifiedBy>
  <cp:revision>14</cp:revision>
  <dcterms:created xsi:type="dcterms:W3CDTF">2019-09-16T23:21:04Z</dcterms:created>
  <dcterms:modified xsi:type="dcterms:W3CDTF">2019-09-17T02:33:15Z</dcterms:modified>
</cp:coreProperties>
</file>