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sldIdLst>
    <p:sldId id="280" r:id="rId5"/>
    <p:sldId id="282" r:id="rId6"/>
    <p:sldId id="283" r:id="rId7"/>
    <p:sldId id="285" r:id="rId8"/>
    <p:sldId id="287" r:id="rId9"/>
    <p:sldId id="286" r:id="rId10"/>
    <p:sldId id="288" r:id="rId11"/>
    <p:sldId id="289" r:id="rId12"/>
    <p:sldId id="290" r:id="rId13"/>
    <p:sldId id="291" r:id="rId14"/>
    <p:sldId id="294" r:id="rId15"/>
    <p:sldId id="293" r:id="rId16"/>
    <p:sldId id="300" r:id="rId17"/>
    <p:sldId id="301" r:id="rId18"/>
    <p:sldId id="302" r:id="rId19"/>
    <p:sldId id="295" r:id="rId20"/>
    <p:sldId id="299" r:id="rId21"/>
    <p:sldId id="296" r:id="rId22"/>
    <p:sldId id="29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73565FD-ADFB-44E0-AC4E-A2DABE85BE12}">
          <p14:sldIdLst>
            <p14:sldId id="280"/>
            <p14:sldId id="282"/>
            <p14:sldId id="283"/>
            <p14:sldId id="285"/>
            <p14:sldId id="287"/>
            <p14:sldId id="286"/>
            <p14:sldId id="288"/>
            <p14:sldId id="289"/>
            <p14:sldId id="290"/>
            <p14:sldId id="291"/>
            <p14:sldId id="294"/>
            <p14:sldId id="293"/>
            <p14:sldId id="300"/>
            <p14:sldId id="301"/>
            <p14:sldId id="302"/>
            <p14:sldId id="295"/>
            <p14:sldId id="299"/>
            <p14:sldId id="296"/>
            <p14:sldId id="297"/>
          </p14:sldIdLst>
        </p14:section>
        <p14:section name="Untitled Section" id="{B96CC7F1-A319-4E7B-9C50-4B69AA29361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527" autoAdjust="0"/>
  </p:normalViewPr>
  <p:slideViewPr>
    <p:cSldViewPr snapToGrid="0">
      <p:cViewPr varScale="1">
        <p:scale>
          <a:sx n="75" d="100"/>
          <a:sy n="75" d="100"/>
        </p:scale>
        <p:origin x="64" y="6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CC96B3-1B71-4139-AFC8-15ABFF579F29}" type="datetimeFigureOut">
              <a:rPr lang="en-US" smtClean="0"/>
              <a:t>5/28/2025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DADEC-D4ED-4A8A-A805-670ABFFA6FBC}" type="slidenum">
              <a:rPr lang="en-US" smtClean="0"/>
              <a:t>‹#›</a:t>
            </a:fld>
            <a:endParaRPr lang="en-US"/>
          </a:p>
        </p:txBody>
      </p:sp>
    </p:spTree>
    <p:extLst>
      <p:ext uri="{BB962C8B-B14F-4D97-AF65-F5344CB8AC3E}">
        <p14:creationId xmlns:p14="http://schemas.microsoft.com/office/powerpoint/2010/main" val="951940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DADEC-D4ED-4A8A-A805-670ABFFA6FBC}" type="slidenum">
              <a:rPr lang="en-US" smtClean="0"/>
              <a:t>6</a:t>
            </a:fld>
            <a:endParaRPr lang="en-US"/>
          </a:p>
        </p:txBody>
      </p:sp>
    </p:spTree>
    <p:extLst>
      <p:ext uri="{BB962C8B-B14F-4D97-AF65-F5344CB8AC3E}">
        <p14:creationId xmlns:p14="http://schemas.microsoft.com/office/powerpoint/2010/main" val="2110572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8DADEC-D4ED-4A8A-A805-670ABFFA6FBC}" type="slidenum">
              <a:rPr lang="en-US" smtClean="0"/>
              <a:t>18</a:t>
            </a:fld>
            <a:endParaRPr lang="en-US"/>
          </a:p>
        </p:txBody>
      </p:sp>
    </p:spTree>
    <p:extLst>
      <p:ext uri="{BB962C8B-B14F-4D97-AF65-F5344CB8AC3E}">
        <p14:creationId xmlns:p14="http://schemas.microsoft.com/office/powerpoint/2010/main" val="196458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5/28/2025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5/28/2025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9.jpeg"/><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02709" y="0"/>
            <a:ext cx="12191356" cy="6858000"/>
          </a:xfrm>
          <a:prstGeom prst="rect">
            <a:avLst/>
          </a:prstGeom>
        </p:spPr>
      </p:pic>
      <p:sp useBgFill="1">
        <p:nvSpPr>
          <p:cNvPr id="96"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1539755"/>
          </a:xfrm>
        </p:spPr>
        <p:txBody>
          <a:bodyPr>
            <a:normAutofit/>
          </a:bodyPr>
          <a:lstStyle/>
          <a:p>
            <a:pPr algn="l"/>
            <a:r>
              <a:rPr lang="en-US" sz="3200" dirty="0"/>
              <a:t>On Mechanical Program Verification</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9414455" y="4347067"/>
            <a:ext cx="1460581" cy="837409"/>
          </a:xfrm>
        </p:spPr>
        <p:txBody>
          <a:bodyPr>
            <a:normAutofit fontScale="47500" lnSpcReduction="20000"/>
          </a:bodyPr>
          <a:lstStyle/>
          <a:p>
            <a:pPr algn="l"/>
            <a:r>
              <a:rPr lang="en-US" sz="2300" dirty="0">
                <a:solidFill>
                  <a:srgbClr val="5792BA"/>
                </a:solidFill>
              </a:rPr>
              <a:t>Robert Shostak</a:t>
            </a:r>
          </a:p>
          <a:p>
            <a:pPr algn="l"/>
            <a:r>
              <a:rPr lang="en-US" sz="2300" dirty="0">
                <a:solidFill>
                  <a:srgbClr val="5792BA"/>
                </a:solidFill>
              </a:rPr>
              <a:t>Menlo College</a:t>
            </a:r>
          </a:p>
          <a:p>
            <a:pPr algn="l"/>
            <a:r>
              <a:rPr lang="en-US" dirty="0">
                <a:solidFill>
                  <a:srgbClr val="5792BA"/>
                </a:solidFill>
              </a:rPr>
              <a:t>5-27-25</a:t>
            </a:r>
            <a:endParaRPr lang="en-US" sz="2300" dirty="0">
              <a:solidFill>
                <a:srgbClr val="5792BA"/>
              </a:solidFill>
            </a:endParaRP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1E1B03C0-155E-1CF8-02FC-8555C749B3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ACE2E-3443-B3BF-FEAE-18BCA446590D}"/>
              </a:ext>
            </a:extLst>
          </p:cNvPr>
          <p:cNvSpPr>
            <a:spLocks noGrp="1"/>
          </p:cNvSpPr>
          <p:nvPr>
            <p:ph type="title"/>
          </p:nvPr>
        </p:nvSpPr>
        <p:spPr>
          <a:xfrm>
            <a:off x="896156" y="195944"/>
            <a:ext cx="9575901" cy="544286"/>
          </a:xfrm>
        </p:spPr>
        <p:txBody>
          <a:bodyPr>
            <a:normAutofit fontScale="90000"/>
          </a:bodyPr>
          <a:lstStyle/>
          <a:p>
            <a:r>
              <a:rPr lang="en-US" dirty="0"/>
              <a:t>Hoare Logic (Continued)</a:t>
            </a:r>
          </a:p>
        </p:txBody>
      </p:sp>
      <p:sp>
        <p:nvSpPr>
          <p:cNvPr id="6" name="TextBox 5">
            <a:extLst>
              <a:ext uri="{FF2B5EF4-FFF2-40B4-BE49-F238E27FC236}">
                <a16:creationId xmlns:a16="http://schemas.microsoft.com/office/drawing/2014/main" id="{573BAC1C-CF6B-B83A-BD5D-49395A07467E}"/>
              </a:ext>
            </a:extLst>
          </p:cNvPr>
          <p:cNvSpPr txBox="1"/>
          <p:nvPr/>
        </p:nvSpPr>
        <p:spPr>
          <a:xfrm>
            <a:off x="896156" y="740230"/>
            <a:ext cx="9781504" cy="6001643"/>
          </a:xfrm>
          <a:prstGeom prst="rect">
            <a:avLst/>
          </a:prstGeom>
          <a:solidFill>
            <a:schemeClr val="accent1"/>
          </a:solidFill>
        </p:spPr>
        <p:txBody>
          <a:bodyPr wrap="square" rtlCol="0">
            <a:spAutoFit/>
          </a:bodyPr>
          <a:lstStyle/>
          <a:p>
            <a:r>
              <a:rPr lang="en-US" dirty="0"/>
              <a:t>   </a:t>
            </a:r>
          </a:p>
          <a:p>
            <a:r>
              <a:rPr lang="en-US" sz="3200" dirty="0"/>
              <a:t>Exercise:  Use the two rules  to prove the correctness of:</a:t>
            </a:r>
          </a:p>
          <a:p>
            <a:endParaRPr lang="en-US" sz="3200" dirty="0"/>
          </a:p>
          <a:p>
            <a:r>
              <a:rPr lang="en-US" sz="3200" dirty="0"/>
              <a:t>	 {true} x:=0; x:=x + 1; {x = 1}</a:t>
            </a:r>
          </a:p>
          <a:p>
            <a:endParaRPr lang="en-US" sz="3200" dirty="0"/>
          </a:p>
          <a:p>
            <a:r>
              <a:rPr lang="en-US" sz="3200" dirty="0"/>
              <a:t>(Answer provided by Sorav Bansal in his video at  youtube.com/</a:t>
            </a:r>
            <a:r>
              <a:rPr lang="en-US" sz="3200" dirty="0" err="1"/>
              <a:t>watch?v</a:t>
            </a:r>
            <a:r>
              <a:rPr lang="en-US" sz="3200" dirty="0"/>
              <a:t>=</a:t>
            </a:r>
            <a:r>
              <a:rPr lang="en-US" sz="3200" dirty="0" err="1"/>
              <a:t>RXmaFcKBYrc</a:t>
            </a:r>
            <a:r>
              <a:rPr lang="en-US" sz="3200" dirty="0"/>
              <a:t>)</a:t>
            </a:r>
          </a:p>
          <a:p>
            <a:endParaRPr lang="en-US" sz="3200" dirty="0"/>
          </a:p>
          <a:p>
            <a:endParaRPr lang="en-US" sz="2800" i="1" dirty="0"/>
          </a:p>
          <a:p>
            <a:endParaRPr lang="en-US" sz="2800" i="1" dirty="0"/>
          </a:p>
          <a:p>
            <a:endParaRPr lang="en-US" i="1" dirty="0"/>
          </a:p>
          <a:p>
            <a:endParaRPr lang="en-US" i="1"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1878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47C02-005F-3CDB-D11A-D3F8188ABF70}"/>
              </a:ext>
            </a:extLst>
          </p:cNvPr>
          <p:cNvSpPr>
            <a:spLocks noGrp="1"/>
          </p:cNvSpPr>
          <p:nvPr>
            <p:ph type="title"/>
          </p:nvPr>
        </p:nvSpPr>
        <p:spPr>
          <a:xfrm>
            <a:off x="957943" y="65607"/>
            <a:ext cx="9928008" cy="664273"/>
          </a:xfrm>
          <a:solidFill>
            <a:schemeClr val="accent1"/>
          </a:solidFill>
        </p:spPr>
        <p:txBody>
          <a:bodyPr>
            <a:normAutofit/>
          </a:bodyPr>
          <a:lstStyle/>
          <a:p>
            <a:r>
              <a:rPr lang="en-US" dirty="0"/>
              <a:t>Practical Verification Systems</a:t>
            </a:r>
          </a:p>
        </p:txBody>
      </p:sp>
      <p:sp>
        <p:nvSpPr>
          <p:cNvPr id="6" name="Text Placeholder 5">
            <a:extLst>
              <a:ext uri="{FF2B5EF4-FFF2-40B4-BE49-F238E27FC236}">
                <a16:creationId xmlns:a16="http://schemas.microsoft.com/office/drawing/2014/main" id="{B5232675-608E-452C-3708-2FF7FA875B8D}"/>
              </a:ext>
            </a:extLst>
          </p:cNvPr>
          <p:cNvSpPr>
            <a:spLocks noGrp="1"/>
          </p:cNvSpPr>
          <p:nvPr>
            <p:ph type="body" idx="1"/>
          </p:nvPr>
        </p:nvSpPr>
        <p:spPr>
          <a:xfrm>
            <a:off x="754483" y="930802"/>
            <a:ext cx="11081201" cy="5137862"/>
          </a:xfrm>
        </p:spPr>
        <p:txBody>
          <a:bodyPr>
            <a:normAutofit fontScale="25000" lnSpcReduction="20000"/>
          </a:bodyPr>
          <a:lstStyle/>
          <a:p>
            <a:pPr marL="457200" indent="-457200" algn="l">
              <a:buFont typeface="Arial" panose="020B0604020202020204" pitchFamily="34" charset="0"/>
              <a:buChar char="•"/>
            </a:pPr>
            <a:r>
              <a:rPr lang="en-US" sz="9600" dirty="0"/>
              <a:t>In practical verification systems, the user doesn’t have to manually apply axioms or rules.</a:t>
            </a:r>
          </a:p>
          <a:p>
            <a:pPr marL="457200" indent="-457200" algn="l">
              <a:buFont typeface="Arial" panose="020B0604020202020204" pitchFamily="34" charset="0"/>
              <a:buChar char="•"/>
            </a:pPr>
            <a:r>
              <a:rPr lang="en-US" sz="9600" dirty="0"/>
              <a:t>All that’s usually required are the input assertion, output assertion, and assertions for each loop or recursive call within the code.  The verifier system knows how to “push” the input assertions over the straight-line paths through the code, and the paths  around the loops, thus creating a new assertion at each step. If the code branches (as in the case of a conditional statement) then all such branches must be followed recursively.</a:t>
            </a:r>
          </a:p>
          <a:p>
            <a:pPr marL="457200" indent="-457200" algn="l">
              <a:buFont typeface="Arial" panose="020B0604020202020204" pitchFamily="34" charset="0"/>
              <a:buChar char="•"/>
            </a:pPr>
            <a:r>
              <a:rPr lang="en-US" sz="9600" dirty="0"/>
              <a:t>During this process, if a loop or output assertion is encountered, it creates a formula  A -&gt; B, where A is the current pushed assertion for the path, and B is the loop or output assertion encountered.  </a:t>
            </a:r>
          </a:p>
          <a:p>
            <a:pPr algn="l"/>
            <a:r>
              <a:rPr lang="en-US" sz="9600" dirty="0"/>
              <a:t>	The formula A -&gt; B is then passed to a theorem prover, which may be 	interactive.  In the case of a loop assertion, mathematical induction is often 	used.                     </a:t>
            </a:r>
          </a:p>
          <a:p>
            <a:pPr marL="457200" indent="-457200" algn="l">
              <a:buFont typeface="Arial" panose="020B0604020202020204" pitchFamily="34" charset="0"/>
              <a:buChar char="•"/>
            </a:pPr>
            <a:endParaRPr lang="en-US" sz="3800" dirty="0"/>
          </a:p>
          <a:p>
            <a:pPr algn="l"/>
            <a:endParaRPr lang="en-US" sz="2800" dirty="0"/>
          </a:p>
        </p:txBody>
      </p:sp>
    </p:spTree>
    <p:extLst>
      <p:ext uri="{BB962C8B-B14F-4D97-AF65-F5344CB8AC3E}">
        <p14:creationId xmlns:p14="http://schemas.microsoft.com/office/powerpoint/2010/main" val="454712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0B3FBF47-4E01-2F63-6CA5-A3A0E51068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E7D18D-6DDC-4DB3-D482-DE54DC45FB45}"/>
              </a:ext>
            </a:extLst>
          </p:cNvPr>
          <p:cNvSpPr>
            <a:spLocks noGrp="1"/>
          </p:cNvSpPr>
          <p:nvPr>
            <p:ph type="title"/>
          </p:nvPr>
        </p:nvSpPr>
        <p:spPr>
          <a:xfrm>
            <a:off x="1101759" y="362070"/>
            <a:ext cx="9575901" cy="544286"/>
          </a:xfrm>
        </p:spPr>
        <p:txBody>
          <a:bodyPr>
            <a:normAutofit fontScale="90000"/>
          </a:bodyPr>
          <a:lstStyle/>
          <a:p>
            <a:r>
              <a:rPr lang="en-US" dirty="0"/>
              <a:t>Resolution Theorem Proving</a:t>
            </a:r>
          </a:p>
        </p:txBody>
      </p:sp>
      <p:sp>
        <p:nvSpPr>
          <p:cNvPr id="6" name="TextBox 5">
            <a:extLst>
              <a:ext uri="{FF2B5EF4-FFF2-40B4-BE49-F238E27FC236}">
                <a16:creationId xmlns:a16="http://schemas.microsoft.com/office/drawing/2014/main" id="{F66802C5-4482-C448-BCE4-ECFF0FB9B391}"/>
              </a:ext>
            </a:extLst>
          </p:cNvPr>
          <p:cNvSpPr txBox="1"/>
          <p:nvPr/>
        </p:nvSpPr>
        <p:spPr>
          <a:xfrm>
            <a:off x="998957" y="1041577"/>
            <a:ext cx="9781504" cy="6955750"/>
          </a:xfrm>
          <a:prstGeom prst="rect">
            <a:avLst/>
          </a:prstGeom>
          <a:noFill/>
        </p:spPr>
        <p:txBody>
          <a:bodyPr wrap="square" rtlCol="0">
            <a:spAutoFit/>
          </a:bodyPr>
          <a:lstStyle/>
          <a:p>
            <a:pPr marL="285750" indent="-285750">
              <a:buFont typeface="Arial" panose="020B0604020202020204" pitchFamily="34" charset="0"/>
              <a:buChar char="•"/>
            </a:pPr>
            <a:r>
              <a:rPr lang="en-US" sz="2400" dirty="0"/>
              <a:t>Developed by John A. Robinson (1965) </a:t>
            </a:r>
          </a:p>
          <a:p>
            <a:endParaRPr lang="en-US" sz="2400" dirty="0"/>
          </a:p>
          <a:p>
            <a:pPr marL="285750" indent="-285750">
              <a:buFont typeface="Arial" panose="020B0604020202020204" pitchFamily="34" charset="0"/>
              <a:buChar char="•"/>
            </a:pPr>
            <a:r>
              <a:rPr lang="en-US" sz="2400" dirty="0"/>
              <a:t>Likely the first prover method used for program verification, partly because it worked on formulas without existential quantifiers.</a:t>
            </a:r>
          </a:p>
          <a:p>
            <a:endParaRPr lang="en-US" sz="2400" dirty="0"/>
          </a:p>
          <a:p>
            <a:pPr marL="342900" indent="-342900">
              <a:buFont typeface="Arial" panose="020B0604020202020204" pitchFamily="34" charset="0"/>
              <a:buChar char="•"/>
            </a:pPr>
            <a:r>
              <a:rPr lang="en-US" sz="2400" dirty="0"/>
              <a:t>Works for formulas in propositional calculus as well as first-order formulas having predicates with variables and function symbols.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Produces a </a:t>
            </a:r>
            <a:r>
              <a:rPr lang="en-US" sz="2400" i="1" dirty="0"/>
              <a:t>refutation</a:t>
            </a:r>
            <a:r>
              <a:rPr lang="en-US" sz="2400" dirty="0"/>
              <a:t> of a formula, i.e., works on the negation of the formula, represented as the conjunction of “clauses” which themselves consist of a disjunction of predicates, and shows that representation to be unsatisfiable (if it indeed was).</a:t>
            </a:r>
          </a:p>
          <a:p>
            <a:endParaRPr lang="en-US" sz="2400" dirty="0"/>
          </a:p>
          <a:p>
            <a:endParaRPr lang="en-US" sz="2400" dirty="0"/>
          </a:p>
          <a:p>
            <a:pPr marL="457200" indent="-457200">
              <a:buFont typeface="Arial" panose="020B0604020202020204" pitchFamily="34" charset="0"/>
              <a:buChar char="•"/>
            </a:pPr>
            <a:endParaRPr lang="en-US" sz="2800" i="1" dirty="0"/>
          </a:p>
          <a:p>
            <a:pPr marL="457200" indent="-457200">
              <a:buFont typeface="Arial" panose="020B0604020202020204" pitchFamily="34" charset="0"/>
              <a:buChar char="•"/>
            </a:pPr>
            <a:endParaRPr lang="en-US" sz="2800" i="1" dirty="0"/>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90249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360BD-FDD7-7C62-B851-86D3D1A94D8C}"/>
              </a:ext>
            </a:extLst>
          </p:cNvPr>
          <p:cNvSpPr>
            <a:spLocks noGrp="1"/>
          </p:cNvSpPr>
          <p:nvPr>
            <p:ph type="title"/>
          </p:nvPr>
        </p:nvSpPr>
        <p:spPr>
          <a:xfrm>
            <a:off x="1025981" y="518433"/>
            <a:ext cx="9590550" cy="800100"/>
          </a:xfrm>
        </p:spPr>
        <p:txBody>
          <a:bodyPr>
            <a:normAutofit fontScale="90000"/>
          </a:bodyPr>
          <a:lstStyle/>
          <a:p>
            <a:r>
              <a:rPr lang="en-US" dirty="0"/>
              <a:t>Troubles</a:t>
            </a:r>
            <a:br>
              <a:rPr lang="en-US" dirty="0"/>
            </a:br>
            <a:endParaRPr lang="en-US" dirty="0"/>
          </a:p>
        </p:txBody>
      </p:sp>
      <p:sp>
        <p:nvSpPr>
          <p:cNvPr id="4" name="TextBox 3">
            <a:extLst>
              <a:ext uri="{FF2B5EF4-FFF2-40B4-BE49-F238E27FC236}">
                <a16:creationId xmlns:a16="http://schemas.microsoft.com/office/drawing/2014/main" id="{8BCEF536-5362-17F8-428F-66451260A5A9}"/>
              </a:ext>
            </a:extLst>
          </p:cNvPr>
          <p:cNvSpPr txBox="1"/>
          <p:nvPr/>
        </p:nvSpPr>
        <p:spPr>
          <a:xfrm>
            <a:off x="706582" y="1029855"/>
            <a:ext cx="9909949" cy="7201972"/>
          </a:xfrm>
          <a:prstGeom prst="rect">
            <a:avLst/>
          </a:prstGeom>
          <a:noFill/>
        </p:spPr>
        <p:txBody>
          <a:bodyPr wrap="square" rtlCol="0">
            <a:spAutoFit/>
          </a:bodyPr>
          <a:lstStyle/>
          <a:p>
            <a:pPr marL="285750" indent="-285750">
              <a:buFont typeface="Arial" panose="020B0604020202020204" pitchFamily="34" charset="0"/>
              <a:buChar char="•"/>
            </a:pPr>
            <a:r>
              <a:rPr lang="en-US" sz="2400" dirty="0"/>
              <a:t>Resolution theorem proving operated at the syntactic level</a:t>
            </a:r>
          </a:p>
          <a:p>
            <a:endParaRPr lang="en-US" sz="2400" dirty="0"/>
          </a:p>
          <a:p>
            <a:pPr marL="285750" indent="-285750">
              <a:buFont typeface="Arial" panose="020B0604020202020204" pitchFamily="34" charset="0"/>
              <a:buChar char="•"/>
            </a:pPr>
            <a:r>
              <a:rPr lang="en-US" sz="2400" dirty="0"/>
              <a:t>First-order predicate calculus alone wasn’t sufficiently expressive to model real problems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Verification assertions arising from the Hoare method were loaded with interpreted predicates and functions such as arithmetic operators that couldn’t easily be dealt with</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Combinatorial explosion was a real problem – especially with the computing power of the early ’80’s machines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It was obvious that more “smarts” about the problem domain had to built into the process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306399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FB76D-4699-4E94-4567-875C08C050DB}"/>
              </a:ext>
            </a:extLst>
          </p:cNvPr>
          <p:cNvSpPr>
            <a:spLocks noGrp="1"/>
          </p:cNvSpPr>
          <p:nvPr>
            <p:ph type="title"/>
          </p:nvPr>
        </p:nvSpPr>
        <p:spPr>
          <a:xfrm>
            <a:off x="913795" y="609600"/>
            <a:ext cx="10353762" cy="897228"/>
          </a:xfrm>
        </p:spPr>
        <p:txBody>
          <a:bodyPr/>
          <a:lstStyle/>
          <a:p>
            <a:r>
              <a:rPr lang="en-US" dirty="0"/>
              <a:t>Decision Procedures</a:t>
            </a:r>
          </a:p>
        </p:txBody>
      </p:sp>
      <p:sp>
        <p:nvSpPr>
          <p:cNvPr id="4" name="TextBox 3">
            <a:extLst>
              <a:ext uri="{FF2B5EF4-FFF2-40B4-BE49-F238E27FC236}">
                <a16:creationId xmlns:a16="http://schemas.microsoft.com/office/drawing/2014/main" id="{7B561023-6220-E476-C543-1432248E6CAE}"/>
              </a:ext>
            </a:extLst>
          </p:cNvPr>
          <p:cNvSpPr txBox="1"/>
          <p:nvPr/>
        </p:nvSpPr>
        <p:spPr>
          <a:xfrm>
            <a:off x="695459" y="1558344"/>
            <a:ext cx="10283780" cy="6001643"/>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Mojzesz</a:t>
            </a:r>
            <a:r>
              <a:rPr lang="en-US" sz="2400" dirty="0"/>
              <a:t> Presburger had shown that a first-order theory of natural numbers with addition was actually decidable as early as 1929 using a quantifier elimination technique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Presburger arithmetic offered hope that semantic smarts could be built into theorem provers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In the 80’s we saw a flurry of work on decision procedures for various classes of formulas.  </a:t>
            </a:r>
          </a:p>
          <a:p>
            <a:endParaRPr lang="en-US" sz="2400" dirty="0"/>
          </a:p>
          <a:p>
            <a:pPr marL="342900" indent="-342900">
              <a:buFont typeface="Arial" panose="020B0604020202020204" pitchFamily="34" charset="0"/>
              <a:buChar char="•"/>
            </a:pPr>
            <a:r>
              <a:rPr lang="en-US" sz="2400" dirty="0"/>
              <a:t>As the verification conditions typically did not need existential quantifiers, these procedures, like resolution, were mainly for formulas with only universal quantification</a:t>
            </a:r>
          </a:p>
          <a:p>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768432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DB97A-A8A3-60FA-1631-F2618E16D67F}"/>
              </a:ext>
            </a:extLst>
          </p:cNvPr>
          <p:cNvSpPr>
            <a:spLocks noGrp="1"/>
          </p:cNvSpPr>
          <p:nvPr>
            <p:ph type="title"/>
          </p:nvPr>
        </p:nvSpPr>
        <p:spPr>
          <a:xfrm>
            <a:off x="1203569" y="184597"/>
            <a:ext cx="10353762" cy="1257300"/>
          </a:xfrm>
        </p:spPr>
        <p:txBody>
          <a:bodyPr/>
          <a:lstStyle/>
          <a:p>
            <a:r>
              <a:rPr lang="en-US" dirty="0"/>
              <a:t>Work on  Decision Procedures</a:t>
            </a:r>
          </a:p>
        </p:txBody>
      </p:sp>
      <p:sp>
        <p:nvSpPr>
          <p:cNvPr id="3" name="TextBox 2">
            <a:extLst>
              <a:ext uri="{FF2B5EF4-FFF2-40B4-BE49-F238E27FC236}">
                <a16:creationId xmlns:a16="http://schemas.microsoft.com/office/drawing/2014/main" id="{B5070637-8265-DA17-2C4D-23A4B01A063B}"/>
              </a:ext>
            </a:extLst>
          </p:cNvPr>
          <p:cNvSpPr txBox="1"/>
          <p:nvPr/>
        </p:nvSpPr>
        <p:spPr>
          <a:xfrm>
            <a:off x="1178417" y="1880315"/>
            <a:ext cx="10766738"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t>Reasoning about expressions involving natural or rational numbers</a:t>
            </a:r>
          </a:p>
          <a:p>
            <a:r>
              <a:rPr lang="en-US" sz="2400" dirty="0"/>
              <a:t>   </a:t>
            </a:r>
            <a:r>
              <a:rPr lang="en-US" sz="2000" dirty="0"/>
              <a:t>(W. Bledsoe, K. Kunen, R. Shostak)</a:t>
            </a:r>
          </a:p>
          <a:p>
            <a:endParaRPr lang="en-US" sz="2400" dirty="0"/>
          </a:p>
          <a:p>
            <a:pPr marL="342900" indent="-342900">
              <a:buFont typeface="Arial" panose="020B0604020202020204" pitchFamily="34" charset="0"/>
              <a:buChar char="•"/>
            </a:pPr>
            <a:r>
              <a:rPr lang="en-US" sz="2400" dirty="0"/>
              <a:t>Reasoning about Hierarchical Deduction</a:t>
            </a:r>
          </a:p>
          <a:p>
            <a:r>
              <a:rPr lang="en-US" sz="2400" dirty="0"/>
              <a:t>   </a:t>
            </a:r>
            <a:r>
              <a:rPr lang="en-US" sz="2000" dirty="0"/>
              <a:t>(T. Wang, W. Bledsoe)</a:t>
            </a:r>
          </a:p>
          <a:p>
            <a:endParaRPr lang="en-US" sz="2400" dirty="0"/>
          </a:p>
          <a:p>
            <a:pPr marL="342900" indent="-342900">
              <a:buFont typeface="Arial" panose="020B0604020202020204" pitchFamily="34" charset="0"/>
              <a:buChar char="•"/>
            </a:pPr>
            <a:r>
              <a:rPr lang="en-US" sz="2400" dirty="0"/>
              <a:t>Reasoning about combined theories</a:t>
            </a:r>
          </a:p>
          <a:p>
            <a:r>
              <a:rPr lang="en-US" sz="2400" dirty="0"/>
              <a:t>    </a:t>
            </a:r>
            <a:r>
              <a:rPr lang="en-US" sz="2000" dirty="0"/>
              <a:t>(D. Oppen, N. Shankar, H. Ruess, R. Shostak)</a:t>
            </a:r>
          </a:p>
          <a:p>
            <a:endParaRPr lang="en-US" sz="2400" dirty="0"/>
          </a:p>
          <a:p>
            <a:pPr marL="342900" indent="-342900">
              <a:buFont typeface="Arial" panose="020B0604020202020204" pitchFamily="34" charset="0"/>
              <a:buChar char="•"/>
            </a:pPr>
            <a:r>
              <a:rPr lang="en-US" sz="2400" dirty="0"/>
              <a:t>Reasoning about equality</a:t>
            </a:r>
          </a:p>
          <a:p>
            <a:r>
              <a:rPr lang="en-US" sz="2400" dirty="0"/>
              <a:t>    </a:t>
            </a:r>
            <a:r>
              <a:rPr lang="en-US" sz="2000" dirty="0"/>
              <a:t>(R. Shostak)</a:t>
            </a:r>
          </a:p>
          <a:p>
            <a:pPr marL="342900" indent="-34290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084077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B5B02-3D71-F603-BB78-0E5F56CFF60B}"/>
              </a:ext>
            </a:extLst>
          </p:cNvPr>
          <p:cNvSpPr>
            <a:spLocks noGrp="1"/>
          </p:cNvSpPr>
          <p:nvPr>
            <p:ph type="title"/>
          </p:nvPr>
        </p:nvSpPr>
        <p:spPr>
          <a:xfrm>
            <a:off x="1221773" y="113763"/>
            <a:ext cx="10353762" cy="1257300"/>
          </a:xfrm>
        </p:spPr>
        <p:txBody>
          <a:bodyPr>
            <a:normAutofit fontScale="90000"/>
          </a:bodyPr>
          <a:lstStyle/>
          <a:p>
            <a:r>
              <a:rPr lang="en-US" dirty="0"/>
              <a:t>Evolution of Program Verification Systems</a:t>
            </a:r>
          </a:p>
        </p:txBody>
      </p:sp>
      <p:sp>
        <p:nvSpPr>
          <p:cNvPr id="10" name="TextBox 9">
            <a:extLst>
              <a:ext uri="{FF2B5EF4-FFF2-40B4-BE49-F238E27FC236}">
                <a16:creationId xmlns:a16="http://schemas.microsoft.com/office/drawing/2014/main" id="{1DB3CD74-A168-232E-A390-9EB756F056DA}"/>
              </a:ext>
            </a:extLst>
          </p:cNvPr>
          <p:cNvSpPr txBox="1"/>
          <p:nvPr/>
        </p:nvSpPr>
        <p:spPr>
          <a:xfrm>
            <a:off x="972355" y="1371063"/>
            <a:ext cx="10353762" cy="7109639"/>
          </a:xfrm>
          <a:prstGeom prst="rect">
            <a:avLst/>
          </a:prstGeom>
          <a:noFill/>
        </p:spPr>
        <p:txBody>
          <a:bodyPr wrap="square" rtlCol="0">
            <a:spAutoFit/>
          </a:bodyPr>
          <a:lstStyle/>
          <a:p>
            <a:pPr marL="285750" indent="-285750">
              <a:buFont typeface="Arial" panose="020B0604020202020204" pitchFamily="34" charset="0"/>
              <a:buChar char="•"/>
            </a:pPr>
            <a:r>
              <a:rPr lang="en-US" sz="2400" dirty="0"/>
              <a:t>Over the years, verification systems have matured very substantially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Old systems that ran on ‘70s era computers were fighting the combinatorial explosions encountered while proving results modeled in low-level theories such as first-order logic</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It soon became clear that first-order logic was </a:t>
            </a:r>
            <a:r>
              <a:rPr lang="en-US" sz="2400" i="1" dirty="0"/>
              <a:t>not expressive enough </a:t>
            </a:r>
            <a:r>
              <a:rPr lang="en-US" sz="2400" dirty="0"/>
              <a:t>to allow the modeling of complex or real-world problems in a tractable way, let alone proving properties of them</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All this has prompted an international effort to develop high-order typed logic-based practical verification systems, such as the PVS system at SRI and </a:t>
            </a:r>
            <a:r>
              <a:rPr lang="en-US" sz="2400" dirty="0" err="1"/>
              <a:t>Rocq</a:t>
            </a:r>
            <a:r>
              <a:rPr lang="en-US" sz="2400" dirty="0"/>
              <a:t> (formerly Coq) at INRIA, France</a:t>
            </a:r>
            <a:endParaRPr lang="en-US" sz="2400" i="1" dirty="0"/>
          </a:p>
          <a:p>
            <a:pPr marL="285750" indent="-285750">
              <a:buFont typeface="Arial" panose="020B0604020202020204" pitchFamily="34" charset="0"/>
              <a:buChar char="•"/>
            </a:pPr>
            <a:endParaRPr lang="en-US" sz="2400" i="1"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066205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6A6F45D3-CBF8-F7EC-BEBC-E1523E3D29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F16904-D9FC-8629-D4E5-071145391A47}"/>
              </a:ext>
            </a:extLst>
          </p:cNvPr>
          <p:cNvSpPr>
            <a:spLocks noGrp="1"/>
          </p:cNvSpPr>
          <p:nvPr>
            <p:ph type="title"/>
          </p:nvPr>
        </p:nvSpPr>
        <p:spPr>
          <a:xfrm>
            <a:off x="1035029" y="178158"/>
            <a:ext cx="10353762" cy="1257300"/>
          </a:xfrm>
        </p:spPr>
        <p:txBody>
          <a:bodyPr>
            <a:normAutofit/>
          </a:bodyPr>
          <a:lstStyle/>
          <a:p>
            <a:r>
              <a:rPr lang="en-US" dirty="0"/>
              <a:t>The PVS Specification &amp; Proof System</a:t>
            </a:r>
          </a:p>
        </p:txBody>
      </p:sp>
      <p:sp>
        <p:nvSpPr>
          <p:cNvPr id="10" name="TextBox 9">
            <a:extLst>
              <a:ext uri="{FF2B5EF4-FFF2-40B4-BE49-F238E27FC236}">
                <a16:creationId xmlns:a16="http://schemas.microsoft.com/office/drawing/2014/main" id="{F4BC468E-D14C-5BE9-C1CC-3A6127DB0988}"/>
              </a:ext>
            </a:extLst>
          </p:cNvPr>
          <p:cNvSpPr txBox="1"/>
          <p:nvPr/>
        </p:nvSpPr>
        <p:spPr>
          <a:xfrm>
            <a:off x="1035029" y="1969930"/>
            <a:ext cx="10353762" cy="2308324"/>
          </a:xfrm>
          <a:prstGeom prst="rect">
            <a:avLst/>
          </a:prstGeom>
          <a:noFill/>
        </p:spPr>
        <p:txBody>
          <a:bodyPr wrap="square" rtlCol="0">
            <a:spAutoFit/>
          </a:bodyPr>
          <a:lstStyle/>
          <a:p>
            <a:pPr marL="285750" indent="-285750">
              <a:buFont typeface="Arial" panose="020B0604020202020204" pitchFamily="34" charset="0"/>
              <a:buChar char="•"/>
            </a:pPr>
            <a:endParaRPr lang="en-US" sz="2400" i="1"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
        <p:nvSpPr>
          <p:cNvPr id="3" name="TextBox 2">
            <a:extLst>
              <a:ext uri="{FF2B5EF4-FFF2-40B4-BE49-F238E27FC236}">
                <a16:creationId xmlns:a16="http://schemas.microsoft.com/office/drawing/2014/main" id="{59E3C6B3-8259-C34A-536F-A2DA4434E648}"/>
              </a:ext>
            </a:extLst>
          </p:cNvPr>
          <p:cNvSpPr txBox="1"/>
          <p:nvPr/>
        </p:nvSpPr>
        <p:spPr>
          <a:xfrm>
            <a:off x="1035029" y="1378039"/>
            <a:ext cx="10446486" cy="5016758"/>
          </a:xfrm>
          <a:prstGeom prst="rect">
            <a:avLst/>
          </a:prstGeom>
          <a:noFill/>
        </p:spPr>
        <p:txBody>
          <a:bodyPr wrap="square" rtlCol="0">
            <a:spAutoFit/>
          </a:bodyPr>
          <a:lstStyle/>
          <a:p>
            <a:pPr marL="285750" indent="-285750">
              <a:buFont typeface="Arial" panose="020B0604020202020204" pitchFamily="34" charset="0"/>
              <a:buChar char="•"/>
            </a:pPr>
            <a:r>
              <a:rPr lang="en-US" sz="3200" dirty="0"/>
              <a:t>Authored my S. </a:t>
            </a:r>
            <a:r>
              <a:rPr lang="en-US" sz="3200" dirty="0" err="1"/>
              <a:t>Owre</a:t>
            </a:r>
            <a:r>
              <a:rPr lang="en-US" sz="3200" dirty="0"/>
              <a:t>, N. Shankar, J. Rushby, and others at SRI</a:t>
            </a:r>
          </a:p>
          <a:p>
            <a:pPr marL="285750" indent="-285750">
              <a:buFont typeface="Arial" panose="020B0604020202020204" pitchFamily="34" charset="0"/>
              <a:buChar char="•"/>
            </a:pPr>
            <a:r>
              <a:rPr lang="en-US" sz="3200" dirty="0"/>
              <a:t>Started development ~1993</a:t>
            </a:r>
          </a:p>
          <a:p>
            <a:pPr marL="285750" indent="-285750">
              <a:buFont typeface="Arial" panose="020B0604020202020204" pitchFamily="34" charset="0"/>
              <a:buChar char="•"/>
            </a:pPr>
            <a:r>
              <a:rPr lang="en-US" sz="3200" dirty="0"/>
              <a:t>Many useful and interesting features:</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endParaRPr lang="en-US" sz="3200" dirty="0"/>
          </a:p>
        </p:txBody>
      </p:sp>
      <p:graphicFrame>
        <p:nvGraphicFramePr>
          <p:cNvPr id="5" name="Table 4">
            <a:extLst>
              <a:ext uri="{FF2B5EF4-FFF2-40B4-BE49-F238E27FC236}">
                <a16:creationId xmlns:a16="http://schemas.microsoft.com/office/drawing/2014/main" id="{EFCE264B-65ED-2A54-7390-EFE8E6DCB30E}"/>
              </a:ext>
            </a:extLst>
          </p:cNvPr>
          <p:cNvGraphicFramePr>
            <a:graphicFrameLocks noGrp="1"/>
          </p:cNvGraphicFramePr>
          <p:nvPr>
            <p:extLst>
              <p:ext uri="{D42A27DB-BD31-4B8C-83A1-F6EECF244321}">
                <p14:modId xmlns:p14="http://schemas.microsoft.com/office/powerpoint/2010/main" val="2022538750"/>
              </p:ext>
            </p:extLst>
          </p:nvPr>
        </p:nvGraphicFramePr>
        <p:xfrm>
          <a:off x="830687" y="3700206"/>
          <a:ext cx="9491585" cy="2319165"/>
        </p:xfrm>
        <a:graphic>
          <a:graphicData uri="http://schemas.openxmlformats.org/drawingml/2006/table">
            <a:tbl>
              <a:tblPr firstRow="1" bandRow="1">
                <a:tableStyleId>{5C22544A-7EE6-4342-B048-85BDC9FD1C3A}</a:tableStyleId>
              </a:tblPr>
              <a:tblGrid>
                <a:gridCol w="5382890">
                  <a:extLst>
                    <a:ext uri="{9D8B030D-6E8A-4147-A177-3AD203B41FA5}">
                      <a16:colId xmlns:a16="http://schemas.microsoft.com/office/drawing/2014/main" val="207387549"/>
                    </a:ext>
                  </a:extLst>
                </a:gridCol>
                <a:gridCol w="4108695">
                  <a:extLst>
                    <a:ext uri="{9D8B030D-6E8A-4147-A177-3AD203B41FA5}">
                      <a16:colId xmlns:a16="http://schemas.microsoft.com/office/drawing/2014/main" val="2338883946"/>
                    </a:ext>
                  </a:extLst>
                </a:gridCol>
              </a:tblGrid>
              <a:tr h="370840">
                <a:tc>
                  <a:txBody>
                    <a:bodyPr/>
                    <a:lstStyle/>
                    <a:p>
                      <a:pPr algn="ctr"/>
                      <a:r>
                        <a:rPr lang="en-US" dirty="0"/>
                        <a:t>Modeling Features</a:t>
                      </a:r>
                    </a:p>
                  </a:txBody>
                  <a:tcPr/>
                </a:tc>
                <a:tc>
                  <a:txBody>
                    <a:bodyPr/>
                    <a:lstStyle/>
                    <a:p>
                      <a:r>
                        <a:rPr lang="en-US" dirty="0"/>
                        <a:t> Prover Features</a:t>
                      </a:r>
                    </a:p>
                  </a:txBody>
                  <a:tcPr/>
                </a:tc>
                <a:extLst>
                  <a:ext uri="{0D108BD9-81ED-4DB2-BD59-A6C34878D82A}">
                    <a16:rowId xmlns:a16="http://schemas.microsoft.com/office/drawing/2014/main" val="3916144373"/>
                  </a:ext>
                </a:extLst>
              </a:tr>
              <a:tr h="370840">
                <a:tc>
                  <a:txBody>
                    <a:bodyPr/>
                    <a:lstStyle/>
                    <a:p>
                      <a:pPr algn="ctr"/>
                      <a:r>
                        <a:rPr lang="en-US" dirty="0"/>
                        <a:t>Recursive Data Types</a:t>
                      </a:r>
                    </a:p>
                  </a:txBody>
                  <a:tcPr/>
                </a:tc>
                <a:tc>
                  <a:txBody>
                    <a:bodyPr/>
                    <a:lstStyle/>
                    <a:p>
                      <a:pPr algn="ctr"/>
                      <a:r>
                        <a:rPr lang="en-US" dirty="0"/>
                        <a:t>Several Decision Procedures</a:t>
                      </a:r>
                    </a:p>
                  </a:txBody>
                  <a:tcPr/>
                </a:tc>
                <a:extLst>
                  <a:ext uri="{0D108BD9-81ED-4DB2-BD59-A6C34878D82A}">
                    <a16:rowId xmlns:a16="http://schemas.microsoft.com/office/drawing/2014/main" val="970916314"/>
                  </a:ext>
                </a:extLst>
              </a:tr>
              <a:tr h="464965">
                <a:tc>
                  <a:txBody>
                    <a:bodyPr/>
                    <a:lstStyle/>
                    <a:p>
                      <a:pPr algn="ctr"/>
                      <a:r>
                        <a:rPr lang="en-US" dirty="0"/>
                        <a:t>Inductive and Recursive Definitions</a:t>
                      </a:r>
                    </a:p>
                  </a:txBody>
                  <a:tcPr/>
                </a:tc>
                <a:tc>
                  <a:txBody>
                    <a:bodyPr/>
                    <a:lstStyle/>
                    <a:p>
                      <a:pPr algn="ctr"/>
                      <a:r>
                        <a:rPr lang="en-US" dirty="0"/>
                        <a:t>Automatic Simplification</a:t>
                      </a:r>
                    </a:p>
                  </a:txBody>
                  <a:tcPr/>
                </a:tc>
                <a:extLst>
                  <a:ext uri="{0D108BD9-81ED-4DB2-BD59-A6C34878D82A}">
                    <a16:rowId xmlns:a16="http://schemas.microsoft.com/office/drawing/2014/main" val="4180708206"/>
                  </a:ext>
                </a:extLst>
              </a:tr>
              <a:tr h="370840">
                <a:tc>
                  <a:txBody>
                    <a:bodyPr/>
                    <a:lstStyle/>
                    <a:p>
                      <a:pPr algn="ctr"/>
                      <a:r>
                        <a:rPr lang="en-US" dirty="0"/>
                        <a:t>Theory Interpretations</a:t>
                      </a:r>
                    </a:p>
                  </a:txBody>
                  <a:tcPr/>
                </a:tc>
                <a:tc>
                  <a:txBody>
                    <a:bodyPr/>
                    <a:lstStyle/>
                    <a:p>
                      <a:pPr algn="ctr"/>
                      <a:r>
                        <a:rPr lang="en-US" dirty="0"/>
                        <a:t>Term Rewriting</a:t>
                      </a:r>
                    </a:p>
                  </a:txBody>
                  <a:tcPr/>
                </a:tc>
                <a:extLst>
                  <a:ext uri="{0D108BD9-81ED-4DB2-BD59-A6C34878D82A}">
                    <a16:rowId xmlns:a16="http://schemas.microsoft.com/office/drawing/2014/main" val="78092038"/>
                  </a:ext>
                </a:extLst>
              </a:tr>
              <a:tr h="370840">
                <a:tc>
                  <a:txBody>
                    <a:bodyPr/>
                    <a:lstStyle/>
                    <a:p>
                      <a:pPr algn="ctr"/>
                      <a:r>
                        <a:rPr lang="en-US" dirty="0"/>
                        <a:t>Predicate Subtypes (!!)</a:t>
                      </a:r>
                    </a:p>
                  </a:txBody>
                  <a:tcPr/>
                </a:tc>
                <a:tc>
                  <a:txBody>
                    <a:bodyPr/>
                    <a:lstStyle/>
                    <a:p>
                      <a:pPr algn="ctr"/>
                      <a:r>
                        <a:rPr lang="en-US" dirty="0"/>
                        <a:t>Induction</a:t>
                      </a:r>
                    </a:p>
                  </a:txBody>
                  <a:tcPr/>
                </a:tc>
                <a:extLst>
                  <a:ext uri="{0D108BD9-81ED-4DB2-BD59-A6C34878D82A}">
                    <a16:rowId xmlns:a16="http://schemas.microsoft.com/office/drawing/2014/main" val="2349849394"/>
                  </a:ext>
                </a:extLst>
              </a:tr>
              <a:tr h="370840">
                <a:tc>
                  <a:txBody>
                    <a:bodyPr/>
                    <a:lstStyle/>
                    <a:p>
                      <a:pPr algn="ctr"/>
                      <a:r>
                        <a:rPr lang="en-US" dirty="0"/>
                        <a:t>Judgments</a:t>
                      </a:r>
                    </a:p>
                  </a:txBody>
                  <a:tcPr/>
                </a:tc>
                <a:tc>
                  <a:txBody>
                    <a:bodyPr/>
                    <a:lstStyle/>
                    <a:p>
                      <a:pPr algn="ctr"/>
                      <a:r>
                        <a:rPr lang="en-US" dirty="0"/>
                        <a:t>Model Checking</a:t>
                      </a:r>
                    </a:p>
                  </a:txBody>
                  <a:tcPr/>
                </a:tc>
                <a:extLst>
                  <a:ext uri="{0D108BD9-81ED-4DB2-BD59-A6C34878D82A}">
                    <a16:rowId xmlns:a16="http://schemas.microsoft.com/office/drawing/2014/main" val="2498301466"/>
                  </a:ext>
                </a:extLst>
              </a:tr>
            </a:tbl>
          </a:graphicData>
        </a:graphic>
      </p:graphicFrame>
    </p:spTree>
    <p:extLst>
      <p:ext uri="{BB962C8B-B14F-4D97-AF65-F5344CB8AC3E}">
        <p14:creationId xmlns:p14="http://schemas.microsoft.com/office/powerpoint/2010/main" val="2110968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AE3CA-6A44-0235-53BE-66F0E106507F}"/>
              </a:ext>
            </a:extLst>
          </p:cNvPr>
          <p:cNvSpPr>
            <a:spLocks noGrp="1"/>
          </p:cNvSpPr>
          <p:nvPr>
            <p:ph type="title"/>
          </p:nvPr>
        </p:nvSpPr>
        <p:spPr/>
        <p:txBody>
          <a:bodyPr/>
          <a:lstStyle/>
          <a:p>
            <a:r>
              <a:rPr lang="en-US" dirty="0"/>
              <a:t>One of the Most Impressive Proofs Yet</a:t>
            </a:r>
          </a:p>
        </p:txBody>
      </p:sp>
      <p:pic>
        <p:nvPicPr>
          <p:cNvPr id="4" name="Picture 3">
            <a:extLst>
              <a:ext uri="{FF2B5EF4-FFF2-40B4-BE49-F238E27FC236}">
                <a16:creationId xmlns:a16="http://schemas.microsoft.com/office/drawing/2014/main" id="{E8FA811D-05BB-C532-8CAB-E0EB24CCBC9E}"/>
              </a:ext>
            </a:extLst>
          </p:cNvPr>
          <p:cNvPicPr>
            <a:picLocks noChangeAspect="1"/>
          </p:cNvPicPr>
          <p:nvPr/>
        </p:nvPicPr>
        <p:blipFill>
          <a:blip r:embed="rId3"/>
          <a:stretch>
            <a:fillRect/>
          </a:stretch>
        </p:blipFill>
        <p:spPr>
          <a:xfrm>
            <a:off x="3074999" y="3693587"/>
            <a:ext cx="5238750" cy="2000250"/>
          </a:xfrm>
          <a:prstGeom prst="rect">
            <a:avLst/>
          </a:prstGeom>
        </p:spPr>
      </p:pic>
      <p:sp>
        <p:nvSpPr>
          <p:cNvPr id="5" name="TextBox 4">
            <a:extLst>
              <a:ext uri="{FF2B5EF4-FFF2-40B4-BE49-F238E27FC236}">
                <a16:creationId xmlns:a16="http://schemas.microsoft.com/office/drawing/2014/main" id="{8AACB9C6-86E5-0D04-52BB-A4B04D1A8BE0}"/>
              </a:ext>
            </a:extLst>
          </p:cNvPr>
          <p:cNvSpPr txBox="1"/>
          <p:nvPr/>
        </p:nvSpPr>
        <p:spPr>
          <a:xfrm rot="10800000" flipV="1">
            <a:off x="3540382" y="2748914"/>
            <a:ext cx="4307983" cy="830997"/>
          </a:xfrm>
          <a:prstGeom prst="rect">
            <a:avLst/>
          </a:prstGeom>
          <a:noFill/>
        </p:spPr>
        <p:txBody>
          <a:bodyPr wrap="square" rtlCol="0">
            <a:spAutoFit/>
          </a:bodyPr>
          <a:lstStyle/>
          <a:p>
            <a:pPr algn="ctr"/>
            <a:r>
              <a:rPr lang="en-US" sz="2400" dirty="0"/>
              <a:t>The Rogers-Ramanujan Identities for Integer Partitions</a:t>
            </a:r>
          </a:p>
        </p:txBody>
      </p:sp>
      <p:pic>
        <p:nvPicPr>
          <p:cNvPr id="1026" name="Picture 2" descr="Srinivasa Ramanujan - Large Picture - Color - Head and Shoulders">
            <a:extLst>
              <a:ext uri="{FF2B5EF4-FFF2-40B4-BE49-F238E27FC236}">
                <a16:creationId xmlns:a16="http://schemas.microsoft.com/office/drawing/2014/main" id="{A41C13F2-C3EF-FDB7-37F3-2E6B3A846D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7358" y="3693587"/>
            <a:ext cx="1919748" cy="17734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960B6E2-B251-40A0-33EA-7DCB127CB9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366" y="3693587"/>
            <a:ext cx="2359749" cy="145126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4B94534-BDCA-DC62-9B62-BB2F0F289E2C}"/>
              </a:ext>
            </a:extLst>
          </p:cNvPr>
          <p:cNvSpPr txBox="1"/>
          <p:nvPr/>
        </p:nvSpPr>
        <p:spPr>
          <a:xfrm>
            <a:off x="386366" y="5570113"/>
            <a:ext cx="2359749" cy="830997"/>
          </a:xfrm>
          <a:prstGeom prst="rect">
            <a:avLst/>
          </a:prstGeom>
          <a:noFill/>
        </p:spPr>
        <p:txBody>
          <a:bodyPr wrap="none" rtlCol="0">
            <a:spAutoFit/>
          </a:bodyPr>
          <a:lstStyle/>
          <a:p>
            <a:r>
              <a:rPr lang="en-US" sz="2400" dirty="0"/>
              <a:t>Leonard Rogers</a:t>
            </a:r>
          </a:p>
          <a:p>
            <a:r>
              <a:rPr lang="en-US" sz="2400" dirty="0"/>
              <a:t>  1832-1933</a:t>
            </a:r>
          </a:p>
        </p:txBody>
      </p:sp>
      <p:sp>
        <p:nvSpPr>
          <p:cNvPr id="7" name="TextBox 6">
            <a:extLst>
              <a:ext uri="{FF2B5EF4-FFF2-40B4-BE49-F238E27FC236}">
                <a16:creationId xmlns:a16="http://schemas.microsoft.com/office/drawing/2014/main" id="{1D1359B3-B920-7129-E2D5-F8C957A3386E}"/>
              </a:ext>
            </a:extLst>
          </p:cNvPr>
          <p:cNvSpPr txBox="1"/>
          <p:nvPr/>
        </p:nvSpPr>
        <p:spPr>
          <a:xfrm>
            <a:off x="8780895" y="5623003"/>
            <a:ext cx="3024739" cy="830997"/>
          </a:xfrm>
          <a:prstGeom prst="rect">
            <a:avLst/>
          </a:prstGeom>
          <a:noFill/>
        </p:spPr>
        <p:txBody>
          <a:bodyPr wrap="none" rtlCol="0">
            <a:spAutoFit/>
          </a:bodyPr>
          <a:lstStyle/>
          <a:p>
            <a:r>
              <a:rPr lang="en-US" sz="2400" dirty="0"/>
              <a:t>Srinivasa Ramanujan</a:t>
            </a:r>
          </a:p>
          <a:p>
            <a:r>
              <a:rPr lang="en-US" sz="2400" dirty="0"/>
              <a:t>    1887-1920</a:t>
            </a:r>
          </a:p>
        </p:txBody>
      </p:sp>
    </p:spTree>
    <p:extLst>
      <p:ext uri="{BB962C8B-B14F-4D97-AF65-F5344CB8AC3E}">
        <p14:creationId xmlns:p14="http://schemas.microsoft.com/office/powerpoint/2010/main" val="3018100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E1B58-7FFA-F740-055B-630FD7BCA7F2}"/>
              </a:ext>
            </a:extLst>
          </p:cNvPr>
          <p:cNvSpPr>
            <a:spLocks noGrp="1"/>
          </p:cNvSpPr>
          <p:nvPr>
            <p:ph type="title"/>
          </p:nvPr>
        </p:nvSpPr>
        <p:spPr/>
        <p:txBody>
          <a:bodyPr/>
          <a:lstStyle/>
          <a:p>
            <a:r>
              <a:rPr lang="en-US" dirty="0"/>
              <a:t>Srinivasan Ramanujan Facts</a:t>
            </a:r>
          </a:p>
        </p:txBody>
      </p:sp>
      <p:pic>
        <p:nvPicPr>
          <p:cNvPr id="3074" name="Picture 2" descr="Image, Srinivasa Ramanujan ">
            <a:extLst>
              <a:ext uri="{FF2B5EF4-FFF2-40B4-BE49-F238E27FC236}">
                <a16:creationId xmlns:a16="http://schemas.microsoft.com/office/drawing/2014/main" id="{C834E1F5-9DC4-886F-DBFC-0514552D5C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4165" y="2091609"/>
            <a:ext cx="2571750" cy="25717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60634EF-3E44-860C-0444-CE790CA7D867}"/>
              </a:ext>
            </a:extLst>
          </p:cNvPr>
          <p:cNvSpPr txBox="1"/>
          <p:nvPr/>
        </p:nvSpPr>
        <p:spPr>
          <a:xfrm>
            <a:off x="669699" y="1866900"/>
            <a:ext cx="7340959" cy="5632311"/>
          </a:xfrm>
          <a:prstGeom prst="rect">
            <a:avLst/>
          </a:prstGeom>
          <a:noFill/>
        </p:spPr>
        <p:txBody>
          <a:bodyPr wrap="square" rtlCol="0">
            <a:spAutoFit/>
          </a:bodyPr>
          <a:lstStyle/>
          <a:p>
            <a:pPr marL="285750" indent="-285750">
              <a:buFont typeface="Arial" panose="020B0604020202020204" pitchFamily="34" charset="0"/>
              <a:buChar char="•"/>
            </a:pPr>
            <a:r>
              <a:rPr lang="en-US" sz="2400" dirty="0"/>
              <a:t>Born in December, 1887 in Erode, Tamil Nadu</a:t>
            </a:r>
          </a:p>
          <a:p>
            <a:pPr marL="285750" indent="-285750">
              <a:buFont typeface="Arial" panose="020B0604020202020204" pitchFamily="34" charset="0"/>
              <a:buChar char="•"/>
            </a:pPr>
            <a:r>
              <a:rPr lang="en-US" sz="2400" dirty="0"/>
              <a:t>Regarded as one of the greatest mathematicians of all time</a:t>
            </a:r>
          </a:p>
          <a:p>
            <a:pPr marL="285750" indent="-285750">
              <a:buFont typeface="Arial" panose="020B0604020202020204" pitchFamily="34" charset="0"/>
              <a:buChar char="•"/>
            </a:pPr>
            <a:r>
              <a:rPr lang="en-US" sz="2400" dirty="0"/>
              <a:t>Had almost no formal training in mathematics</a:t>
            </a:r>
          </a:p>
          <a:p>
            <a:pPr marL="285750" indent="-285750">
              <a:buFont typeface="Arial" panose="020B0604020202020204" pitchFamily="34" charset="0"/>
              <a:buChar char="•"/>
            </a:pPr>
            <a:r>
              <a:rPr lang="en-US" sz="2400" dirty="0"/>
              <a:t>Solved many math problems considered unsolvable</a:t>
            </a:r>
          </a:p>
          <a:p>
            <a:pPr marL="285750" indent="-285750">
              <a:buFont typeface="Arial" panose="020B0604020202020204" pitchFamily="34" charset="0"/>
              <a:buChar char="•"/>
            </a:pPr>
            <a:r>
              <a:rPr lang="en-US" sz="2400" dirty="0"/>
              <a:t>Began an email exchange with G. H. Hardy of</a:t>
            </a:r>
          </a:p>
          <a:p>
            <a:r>
              <a:rPr lang="en-US" sz="2400" dirty="0"/>
              <a:t>    U. of Cambridge starting in 1913</a:t>
            </a:r>
          </a:p>
          <a:p>
            <a:pPr marL="342900" indent="-342900">
              <a:buFont typeface="Arial" panose="020B0604020202020204" pitchFamily="34" charset="0"/>
              <a:buChar char="•"/>
            </a:pPr>
            <a:r>
              <a:rPr lang="en-US" sz="2400" dirty="0"/>
              <a:t>Set sail to Cambridge to work with Hardy in 1914</a:t>
            </a:r>
          </a:p>
          <a:p>
            <a:pPr marL="342900" indent="-342900">
              <a:buFont typeface="Arial" panose="020B0604020202020204" pitchFamily="34" charset="0"/>
              <a:buChar char="•"/>
            </a:pPr>
            <a:r>
              <a:rPr lang="en-US" sz="2400" dirty="0"/>
              <a:t>Passed away in 2020 </a:t>
            </a:r>
          </a:p>
          <a:p>
            <a:pPr marL="342900" indent="-342900">
              <a:buFont typeface="Arial" panose="020B0604020202020204" pitchFamily="34" charset="0"/>
              <a:buChar char="•"/>
            </a:pPr>
            <a:r>
              <a:rPr lang="en-US" sz="2400" dirty="0"/>
              <a:t>Had almost 4,000 original results to his credit</a:t>
            </a:r>
          </a:p>
          <a:p>
            <a:endParaRPr lang="en-US" sz="2400" dirty="0"/>
          </a:p>
          <a:p>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
        <p:nvSpPr>
          <p:cNvPr id="4" name="TextBox 3">
            <a:extLst>
              <a:ext uri="{FF2B5EF4-FFF2-40B4-BE49-F238E27FC236}">
                <a16:creationId xmlns:a16="http://schemas.microsoft.com/office/drawing/2014/main" id="{AD005696-E309-C572-96A8-526F571F47D7}"/>
              </a:ext>
            </a:extLst>
          </p:cNvPr>
          <p:cNvSpPr txBox="1"/>
          <p:nvPr/>
        </p:nvSpPr>
        <p:spPr>
          <a:xfrm>
            <a:off x="8583769" y="4906851"/>
            <a:ext cx="2683788" cy="646331"/>
          </a:xfrm>
          <a:prstGeom prst="rect">
            <a:avLst/>
          </a:prstGeom>
          <a:noFill/>
        </p:spPr>
        <p:txBody>
          <a:bodyPr wrap="square" rtlCol="0">
            <a:spAutoFit/>
          </a:bodyPr>
          <a:lstStyle/>
          <a:p>
            <a:r>
              <a:rPr lang="en-US" dirty="0"/>
              <a:t>Murugan Temple, </a:t>
            </a:r>
          </a:p>
          <a:p>
            <a:r>
              <a:rPr lang="en-US" dirty="0"/>
              <a:t>Erode </a:t>
            </a:r>
          </a:p>
        </p:txBody>
      </p:sp>
      <p:sp>
        <p:nvSpPr>
          <p:cNvPr id="5" name="Rectangle 1">
            <a:extLst>
              <a:ext uri="{FF2B5EF4-FFF2-40B4-BE49-F238E27FC236}">
                <a16:creationId xmlns:a16="http://schemas.microsoft.com/office/drawing/2014/main" id="{B2E879BF-F814-4575-9EEA-AF53714D2593}"/>
              </a:ext>
            </a:extLst>
          </p:cNvPr>
          <p:cNvSpPr>
            <a:spLocks noChangeArrowheads="1"/>
          </p:cNvSpPr>
          <p:nvPr/>
        </p:nvSpPr>
        <p:spPr bwMode="auto">
          <a:xfrm>
            <a:off x="0" y="0"/>
            <a:ext cx="12192000" cy="45720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 rIns="0" bIns="-634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a-IN" altLang="en-US" sz="2100" b="0" i="0" u="none" strike="noStrike" cap="none" normalizeH="0" baseline="0">
                <a:ln>
                  <a:noFill/>
                </a:ln>
                <a:solidFill>
                  <a:srgbClr val="1F1F1F"/>
                </a:solidFill>
                <a:effectLst/>
                <a:latin typeface="inherit"/>
                <a:cs typeface="Latha" panose="020B0604020202020204" pitchFamily="34" charset="0"/>
              </a:rPr>
              <a:t>ஈரோடு</a:t>
            </a:r>
            <a:r>
              <a:rPr kumimoji="0" lang="ta-IN" altLang="en-US" sz="400" b="0" i="0" u="none" strike="noStrike" cap="none" normalizeH="0" baseline="0">
                <a:ln>
                  <a:noFill/>
                </a:ln>
                <a:solidFill>
                  <a:schemeClr val="tx1"/>
                </a:solidFill>
                <a:effectLst/>
                <a:cs typeface="Latha"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E11548F6-8782-1A89-F74C-28A1D091BBF6}"/>
              </a:ext>
            </a:extLst>
          </p:cNvPr>
          <p:cNvSpPr>
            <a:spLocks noChangeArrowheads="1"/>
          </p:cNvSpPr>
          <p:nvPr/>
        </p:nvSpPr>
        <p:spPr bwMode="auto">
          <a:xfrm>
            <a:off x="152400" y="152400"/>
            <a:ext cx="12192000" cy="457200"/>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 rIns="0" bIns="-634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a-IN" altLang="en-US" sz="2100" b="0" i="0" u="none" strike="noStrike" cap="none" normalizeH="0" baseline="0" dirty="0">
                <a:ln>
                  <a:noFill/>
                </a:ln>
                <a:solidFill>
                  <a:srgbClr val="1F1F1F"/>
                </a:solidFill>
                <a:effectLst/>
                <a:latin typeface="inherit"/>
                <a:cs typeface="Latha" panose="020B0604020202020204" pitchFamily="34" charset="0"/>
              </a:rPr>
              <a:t>ஈரோடு</a:t>
            </a:r>
            <a:r>
              <a:rPr kumimoji="0" lang="ta-IN" altLang="en-US" sz="400" b="0" i="0" u="none" strike="noStrike" cap="none" normalizeH="0" baseline="0" dirty="0">
                <a:ln>
                  <a:noFill/>
                </a:ln>
                <a:solidFill>
                  <a:schemeClr val="tx1"/>
                </a:solidFill>
                <a:effectLst/>
                <a:cs typeface="Latha"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8946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9E353C-98D2-FF31-B680-6B94E2EFDF10}"/>
              </a:ext>
            </a:extLst>
          </p:cNvPr>
          <p:cNvSpPr>
            <a:spLocks noGrp="1"/>
          </p:cNvSpPr>
          <p:nvPr>
            <p:ph type="title"/>
          </p:nvPr>
        </p:nvSpPr>
        <p:spPr>
          <a:xfrm>
            <a:off x="813102" y="112644"/>
            <a:ext cx="10353762" cy="841513"/>
          </a:xfrm>
        </p:spPr>
        <p:txBody>
          <a:bodyPr>
            <a:normAutofit/>
          </a:bodyPr>
          <a:lstStyle/>
          <a:p>
            <a:r>
              <a:rPr lang="en-US" dirty="0"/>
              <a:t>Infamous Consequences of Buggy Code</a:t>
            </a:r>
          </a:p>
        </p:txBody>
      </p:sp>
      <p:sp>
        <p:nvSpPr>
          <p:cNvPr id="2" name="TextBox 1">
            <a:extLst>
              <a:ext uri="{FF2B5EF4-FFF2-40B4-BE49-F238E27FC236}">
                <a16:creationId xmlns:a16="http://schemas.microsoft.com/office/drawing/2014/main" id="{CB7B5F91-F059-5DD0-AF2E-C18E77572E1D}"/>
              </a:ext>
            </a:extLst>
          </p:cNvPr>
          <p:cNvSpPr txBox="1"/>
          <p:nvPr/>
        </p:nvSpPr>
        <p:spPr>
          <a:xfrm>
            <a:off x="869525" y="862343"/>
            <a:ext cx="9543707" cy="7109639"/>
          </a:xfrm>
          <a:prstGeom prst="rect">
            <a:avLst/>
          </a:prstGeom>
          <a:noFill/>
        </p:spPr>
        <p:txBody>
          <a:bodyPr wrap="square" rtlCol="0">
            <a:spAutoFit/>
          </a:bodyPr>
          <a:lstStyle/>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1945  -- Moth gets caught between relay contacts in a Harvard Mark II computer at the Smithsonian – said to be first bug!</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1985 – Therac-25 medical radiation machine kills 5 people owing to race condition</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1994 – Bug in floating point package produces errors, estimated cost- $475M</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1995 – Ariane-5 rocket self-destructs owing to UI interface failure – backup failed - $400M payload bytes the dust.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2001 – “Code Red” worm in Microsoft web server IIS.  Estimated hosts infected per day:  359,000</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952272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12AED2C1-2DA3-F056-0370-DC91C537603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2026BFE-B957-7D1A-B39F-DADF002B9F20}"/>
              </a:ext>
            </a:extLst>
          </p:cNvPr>
          <p:cNvSpPr>
            <a:spLocks noGrp="1"/>
          </p:cNvSpPr>
          <p:nvPr>
            <p:ph type="title"/>
          </p:nvPr>
        </p:nvSpPr>
        <p:spPr>
          <a:xfrm>
            <a:off x="919119" y="407008"/>
            <a:ext cx="10353762" cy="1257300"/>
          </a:xfrm>
        </p:spPr>
        <p:txBody>
          <a:bodyPr>
            <a:normAutofit/>
          </a:bodyPr>
          <a:lstStyle/>
          <a:p>
            <a:r>
              <a:rPr lang="en-US" dirty="0"/>
              <a:t>What do we mean by “correct”?</a:t>
            </a:r>
          </a:p>
        </p:txBody>
      </p:sp>
      <p:sp>
        <p:nvSpPr>
          <p:cNvPr id="2" name="TextBox 1">
            <a:extLst>
              <a:ext uri="{FF2B5EF4-FFF2-40B4-BE49-F238E27FC236}">
                <a16:creationId xmlns:a16="http://schemas.microsoft.com/office/drawing/2014/main" id="{1226CCBA-E301-432B-D188-FF67F2C1E065}"/>
              </a:ext>
            </a:extLst>
          </p:cNvPr>
          <p:cNvSpPr txBox="1"/>
          <p:nvPr/>
        </p:nvSpPr>
        <p:spPr>
          <a:xfrm>
            <a:off x="1127943" y="2108048"/>
            <a:ext cx="9543707"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Roughly speaking, correctness in this context means that a program conforms to a </a:t>
            </a:r>
            <a:r>
              <a:rPr lang="en-US" sz="2400" i="1" dirty="0"/>
              <a:t>formal specification </a:t>
            </a:r>
            <a:r>
              <a:rPr lang="en-US" sz="2400" dirty="0"/>
              <a:t>that defines the set of valid inputs and the functional relationship between each such input and its corresponding output.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This definition implicitly demands that the computation of the output for a given input (eventually) terminates, for every valid input</a:t>
            </a:r>
            <a:r>
              <a:rPr lang="en-US" dirty="0"/>
              <a:t>.</a:t>
            </a:r>
          </a:p>
        </p:txBody>
      </p:sp>
    </p:spTree>
    <p:extLst>
      <p:ext uri="{BB962C8B-B14F-4D97-AF65-F5344CB8AC3E}">
        <p14:creationId xmlns:p14="http://schemas.microsoft.com/office/powerpoint/2010/main" val="602099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27F9E876-8CE5-5F75-2B5E-469332D27E6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B9768A9-BE1E-FB5F-9841-734DF93E8850}"/>
              </a:ext>
            </a:extLst>
          </p:cNvPr>
          <p:cNvSpPr>
            <a:spLocks noGrp="1"/>
          </p:cNvSpPr>
          <p:nvPr>
            <p:ph type="title"/>
          </p:nvPr>
        </p:nvSpPr>
        <p:spPr>
          <a:xfrm>
            <a:off x="919119" y="407008"/>
            <a:ext cx="10353762" cy="1257300"/>
          </a:xfrm>
        </p:spPr>
        <p:txBody>
          <a:bodyPr>
            <a:normAutofit/>
          </a:bodyPr>
          <a:lstStyle/>
          <a:p>
            <a:r>
              <a:rPr lang="en-US" dirty="0"/>
              <a:t>Program Verification</a:t>
            </a:r>
          </a:p>
        </p:txBody>
      </p:sp>
      <p:sp>
        <p:nvSpPr>
          <p:cNvPr id="3" name="Rectangle 2">
            <a:extLst>
              <a:ext uri="{FF2B5EF4-FFF2-40B4-BE49-F238E27FC236}">
                <a16:creationId xmlns:a16="http://schemas.microsoft.com/office/drawing/2014/main" id="{9CCA3E86-8874-CB29-77A3-7FAA7C7D191D}"/>
              </a:ext>
            </a:extLst>
          </p:cNvPr>
          <p:cNvSpPr/>
          <p:nvPr/>
        </p:nvSpPr>
        <p:spPr>
          <a:xfrm>
            <a:off x="4580413" y="2395470"/>
            <a:ext cx="2743200" cy="12573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Verifier</a:t>
            </a:r>
          </a:p>
        </p:txBody>
      </p:sp>
      <p:cxnSp>
        <p:nvCxnSpPr>
          <p:cNvPr id="6" name="Straight Arrow Connector 5">
            <a:extLst>
              <a:ext uri="{FF2B5EF4-FFF2-40B4-BE49-F238E27FC236}">
                <a16:creationId xmlns:a16="http://schemas.microsoft.com/office/drawing/2014/main" id="{D67DD185-0A91-6733-59C0-838D6D099E09}"/>
              </a:ext>
            </a:extLst>
          </p:cNvPr>
          <p:cNvCxnSpPr/>
          <p:nvPr/>
        </p:nvCxnSpPr>
        <p:spPr>
          <a:xfrm>
            <a:off x="3775483" y="2599454"/>
            <a:ext cx="8049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FAC14239-41CD-9737-0800-10E5D1714F6E}"/>
              </a:ext>
            </a:extLst>
          </p:cNvPr>
          <p:cNvSpPr txBox="1"/>
          <p:nvPr/>
        </p:nvSpPr>
        <p:spPr>
          <a:xfrm>
            <a:off x="2279561" y="2395470"/>
            <a:ext cx="1495922" cy="369332"/>
          </a:xfrm>
          <a:prstGeom prst="rect">
            <a:avLst/>
          </a:prstGeom>
          <a:noFill/>
        </p:spPr>
        <p:txBody>
          <a:bodyPr wrap="none" rtlCol="0">
            <a:spAutoFit/>
          </a:bodyPr>
          <a:lstStyle/>
          <a:p>
            <a:r>
              <a:rPr lang="en-US" dirty="0"/>
              <a:t>Specification</a:t>
            </a:r>
          </a:p>
        </p:txBody>
      </p:sp>
      <p:sp>
        <p:nvSpPr>
          <p:cNvPr id="10" name="TextBox 9">
            <a:extLst>
              <a:ext uri="{FF2B5EF4-FFF2-40B4-BE49-F238E27FC236}">
                <a16:creationId xmlns:a16="http://schemas.microsoft.com/office/drawing/2014/main" id="{4B01F47F-A009-2807-491F-F6144CC07323}"/>
              </a:ext>
            </a:extLst>
          </p:cNvPr>
          <p:cNvSpPr txBox="1"/>
          <p:nvPr/>
        </p:nvSpPr>
        <p:spPr>
          <a:xfrm>
            <a:off x="2585205" y="3126632"/>
            <a:ext cx="1061829" cy="369332"/>
          </a:xfrm>
          <a:prstGeom prst="rect">
            <a:avLst/>
          </a:prstGeom>
          <a:noFill/>
        </p:spPr>
        <p:txBody>
          <a:bodyPr wrap="none" rtlCol="0">
            <a:spAutoFit/>
          </a:bodyPr>
          <a:lstStyle/>
          <a:p>
            <a:r>
              <a:rPr lang="en-US" dirty="0"/>
              <a:t>Program</a:t>
            </a:r>
          </a:p>
        </p:txBody>
      </p:sp>
      <p:cxnSp>
        <p:nvCxnSpPr>
          <p:cNvPr id="14" name="Straight Arrow Connector 13">
            <a:extLst>
              <a:ext uri="{FF2B5EF4-FFF2-40B4-BE49-F238E27FC236}">
                <a16:creationId xmlns:a16="http://schemas.microsoft.com/office/drawing/2014/main" id="{736CD505-EDA9-7862-B321-298C1CC9E0B5}"/>
              </a:ext>
            </a:extLst>
          </p:cNvPr>
          <p:cNvCxnSpPr>
            <a:cxnSpLocks/>
          </p:cNvCxnSpPr>
          <p:nvPr/>
        </p:nvCxnSpPr>
        <p:spPr>
          <a:xfrm>
            <a:off x="3775483" y="3391505"/>
            <a:ext cx="8049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B3FE1DB3-1EE6-35A9-10C1-58420183760E}"/>
              </a:ext>
            </a:extLst>
          </p:cNvPr>
          <p:cNvCxnSpPr>
            <a:cxnSpLocks/>
          </p:cNvCxnSpPr>
          <p:nvPr/>
        </p:nvCxnSpPr>
        <p:spPr>
          <a:xfrm>
            <a:off x="7323613" y="3024120"/>
            <a:ext cx="10669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5EA492D-DCA5-56DB-AF9D-A8222C90FD35}"/>
              </a:ext>
            </a:extLst>
          </p:cNvPr>
          <p:cNvCxnSpPr>
            <a:stCxn id="3" idx="3"/>
          </p:cNvCxnSpPr>
          <p:nvPr/>
        </p:nvCxnSpPr>
        <p:spPr>
          <a:xfrm>
            <a:off x="7323613" y="3024120"/>
            <a:ext cx="10154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18A6540-03FC-7F16-5677-7D36A11AC39E}"/>
              </a:ext>
            </a:extLst>
          </p:cNvPr>
          <p:cNvCxnSpPr>
            <a:cxnSpLocks/>
          </p:cNvCxnSpPr>
          <p:nvPr/>
        </p:nvCxnSpPr>
        <p:spPr>
          <a:xfrm>
            <a:off x="7280769" y="3024120"/>
            <a:ext cx="10583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9BD8541-967B-5B02-7299-027DB0C00B5B}"/>
              </a:ext>
            </a:extLst>
          </p:cNvPr>
          <p:cNvSpPr txBox="1"/>
          <p:nvPr/>
        </p:nvSpPr>
        <p:spPr>
          <a:xfrm>
            <a:off x="8442101" y="2814037"/>
            <a:ext cx="3174643" cy="646331"/>
          </a:xfrm>
          <a:prstGeom prst="rect">
            <a:avLst/>
          </a:prstGeom>
          <a:noFill/>
        </p:spPr>
        <p:txBody>
          <a:bodyPr wrap="square" rtlCol="0">
            <a:spAutoFit/>
          </a:bodyPr>
          <a:lstStyle/>
          <a:p>
            <a:r>
              <a:rPr lang="en-US" dirty="0"/>
              <a:t>Correct or Incorrect or </a:t>
            </a:r>
          </a:p>
          <a:p>
            <a:r>
              <a:rPr lang="en-US" dirty="0"/>
              <a:t>“Can’t Decide”</a:t>
            </a:r>
          </a:p>
        </p:txBody>
      </p:sp>
      <p:sp>
        <p:nvSpPr>
          <p:cNvPr id="31" name="TextBox 30">
            <a:extLst>
              <a:ext uri="{FF2B5EF4-FFF2-40B4-BE49-F238E27FC236}">
                <a16:creationId xmlns:a16="http://schemas.microsoft.com/office/drawing/2014/main" id="{6F3E3025-2C31-2055-99B8-FA3E4C09BB96}"/>
              </a:ext>
            </a:extLst>
          </p:cNvPr>
          <p:cNvSpPr txBox="1"/>
          <p:nvPr/>
        </p:nvSpPr>
        <p:spPr>
          <a:xfrm>
            <a:off x="965916" y="4014600"/>
            <a:ext cx="9530366" cy="2954655"/>
          </a:xfrm>
          <a:prstGeom prst="rect">
            <a:avLst/>
          </a:prstGeom>
          <a:noFill/>
        </p:spPr>
        <p:txBody>
          <a:bodyPr wrap="square" rtlCol="0">
            <a:spAutoFit/>
          </a:bodyPr>
          <a:lstStyle/>
          <a:p>
            <a:r>
              <a:rPr lang="en-US" sz="2400" dirty="0"/>
              <a:t>The specification is formulated as a statement in an axiomatic system of logic, such as first-order logic, and the verification process aims to result in a proof of that statement.</a:t>
            </a:r>
          </a:p>
          <a:p>
            <a:endParaRPr lang="en-US" sz="2400" dirty="0"/>
          </a:p>
          <a:p>
            <a:r>
              <a:rPr lang="en-US" sz="2400" dirty="0"/>
              <a:t>However, in general, verification is </a:t>
            </a:r>
            <a:r>
              <a:rPr lang="en-US" sz="2400" i="1" dirty="0"/>
              <a:t>undecidable</a:t>
            </a:r>
            <a:r>
              <a:rPr lang="en-US" sz="2400" dirty="0"/>
              <a:t> so not always guaranteed to work!</a:t>
            </a:r>
          </a:p>
          <a:p>
            <a:endParaRPr lang="en-US" sz="2400" i="1" dirty="0"/>
          </a:p>
          <a:p>
            <a:endParaRPr lang="en-US" i="1" dirty="0"/>
          </a:p>
        </p:txBody>
      </p:sp>
    </p:spTree>
    <p:extLst>
      <p:ext uri="{BB962C8B-B14F-4D97-AF65-F5344CB8AC3E}">
        <p14:creationId xmlns:p14="http://schemas.microsoft.com/office/powerpoint/2010/main" val="756315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5F1195FE-617F-52D6-C37B-85764DFDACF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157B930-271D-E2FB-A0D8-8CFD8C93666D}"/>
              </a:ext>
            </a:extLst>
          </p:cNvPr>
          <p:cNvSpPr>
            <a:spLocks noGrp="1"/>
          </p:cNvSpPr>
          <p:nvPr>
            <p:ph type="title"/>
          </p:nvPr>
        </p:nvSpPr>
        <p:spPr>
          <a:xfrm>
            <a:off x="913795" y="609601"/>
            <a:ext cx="10353762" cy="601014"/>
          </a:xfrm>
        </p:spPr>
        <p:txBody>
          <a:bodyPr>
            <a:normAutofit fontScale="90000"/>
          </a:bodyPr>
          <a:lstStyle/>
          <a:p>
            <a:r>
              <a:rPr lang="en-US" dirty="0"/>
              <a:t>Propositional Logic</a:t>
            </a:r>
          </a:p>
        </p:txBody>
      </p:sp>
      <p:sp>
        <p:nvSpPr>
          <p:cNvPr id="2" name="TextBox 1">
            <a:extLst>
              <a:ext uri="{FF2B5EF4-FFF2-40B4-BE49-F238E27FC236}">
                <a16:creationId xmlns:a16="http://schemas.microsoft.com/office/drawing/2014/main" id="{5132D597-26D9-3167-6438-A513E321F752}"/>
              </a:ext>
            </a:extLst>
          </p:cNvPr>
          <p:cNvSpPr txBox="1"/>
          <p:nvPr/>
        </p:nvSpPr>
        <p:spPr>
          <a:xfrm>
            <a:off x="1185898" y="2144852"/>
            <a:ext cx="954370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Letter variables (also called </a:t>
            </a:r>
            <a:r>
              <a:rPr lang="en-US" i="1" dirty="0"/>
              <a:t>propositions</a:t>
            </a:r>
            <a:r>
              <a:rPr lang="en-US" dirty="0"/>
              <a:t>) such as P, Q, and 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logical operators </a:t>
            </a:r>
            <a:r>
              <a:rPr lang="en-US" b="0" i="0" dirty="0">
                <a:solidFill>
                  <a:schemeClr val="accent5">
                    <a:lumMod val="20000"/>
                    <a:lumOff val="80000"/>
                  </a:schemeClr>
                </a:solidFill>
                <a:effectLst/>
                <a:latin typeface="MJXc-TeX-main-R"/>
              </a:rPr>
              <a:t>∧</a:t>
            </a:r>
            <a:r>
              <a:rPr lang="en-US" dirty="0">
                <a:solidFill>
                  <a:schemeClr val="accent5">
                    <a:lumMod val="20000"/>
                    <a:lumOff val="80000"/>
                  </a:schemeClr>
                </a:solidFill>
                <a:latin typeface="inherit"/>
              </a:rPr>
              <a:t> (And)</a:t>
            </a:r>
            <a:r>
              <a:rPr lang="en-US" b="0" i="0" dirty="0">
                <a:solidFill>
                  <a:schemeClr val="accent5">
                    <a:lumMod val="20000"/>
                    <a:lumOff val="80000"/>
                  </a:schemeClr>
                </a:solidFill>
                <a:effectLst/>
                <a:latin typeface="Georgia" panose="02040502050405020303" pitchFamily="18" charset="0"/>
              </a:rPr>
              <a:t>, </a:t>
            </a:r>
            <a:r>
              <a:rPr lang="en-US" b="0" i="0" dirty="0">
                <a:solidFill>
                  <a:schemeClr val="accent5">
                    <a:lumMod val="20000"/>
                    <a:lumOff val="80000"/>
                  </a:schemeClr>
                </a:solidFill>
                <a:effectLst/>
                <a:latin typeface="MJXc-TeX-main-R"/>
              </a:rPr>
              <a:t>∨</a:t>
            </a:r>
            <a:r>
              <a:rPr lang="en-US" dirty="0">
                <a:solidFill>
                  <a:schemeClr val="accent5">
                    <a:lumMod val="20000"/>
                    <a:lumOff val="80000"/>
                  </a:schemeClr>
                </a:solidFill>
                <a:latin typeface="inherit"/>
              </a:rPr>
              <a:t> (Or)</a:t>
            </a:r>
            <a:r>
              <a:rPr lang="en-US" b="0" i="0" dirty="0">
                <a:solidFill>
                  <a:schemeClr val="accent5">
                    <a:lumMod val="20000"/>
                    <a:lumOff val="80000"/>
                  </a:schemeClr>
                </a:solidFill>
                <a:effectLst/>
                <a:latin typeface="Georgia" panose="02040502050405020303" pitchFamily="18" charset="0"/>
              </a:rPr>
              <a:t>,  -&gt; (If .. </a:t>
            </a:r>
            <a:r>
              <a:rPr lang="en-US" dirty="0">
                <a:solidFill>
                  <a:schemeClr val="accent5">
                    <a:lumMod val="20000"/>
                    <a:lumOff val="80000"/>
                  </a:schemeClr>
                </a:solidFill>
                <a:latin typeface="Georgia" panose="02040502050405020303" pitchFamily="18" charset="0"/>
              </a:rPr>
              <a:t>t</a:t>
            </a:r>
            <a:r>
              <a:rPr lang="en-US" b="0" i="0" dirty="0">
                <a:solidFill>
                  <a:schemeClr val="accent5">
                    <a:lumMod val="20000"/>
                    <a:lumOff val="80000"/>
                  </a:schemeClr>
                </a:solidFill>
                <a:effectLst/>
                <a:latin typeface="Georgia" panose="02040502050405020303" pitchFamily="18" charset="0"/>
              </a:rPr>
              <a:t>hen..), ↔ (If and only if), and </a:t>
            </a:r>
            <a:r>
              <a:rPr lang="en-US" b="0" i="0" dirty="0">
                <a:solidFill>
                  <a:schemeClr val="accent5">
                    <a:lumMod val="20000"/>
                    <a:lumOff val="80000"/>
                  </a:schemeClr>
                </a:solidFill>
                <a:effectLst/>
                <a:latin typeface="MJXc-TeX-main-R"/>
              </a:rPr>
              <a:t>¬</a:t>
            </a:r>
            <a:r>
              <a:rPr lang="en-US" dirty="0">
                <a:solidFill>
                  <a:schemeClr val="accent5">
                    <a:lumMod val="20000"/>
                    <a:lumOff val="80000"/>
                  </a:schemeClr>
                </a:solidFill>
                <a:latin typeface="inherit"/>
              </a:rPr>
              <a:t> (Not)</a:t>
            </a:r>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274A2791-849E-C570-6FDC-C196BAA669B7}"/>
              </a:ext>
            </a:extLst>
          </p:cNvPr>
          <p:cNvSpPr txBox="1"/>
          <p:nvPr/>
        </p:nvSpPr>
        <p:spPr>
          <a:xfrm>
            <a:off x="1075385" y="3322749"/>
            <a:ext cx="10700173" cy="3139321"/>
          </a:xfrm>
          <a:prstGeom prst="rect">
            <a:avLst/>
          </a:prstGeom>
          <a:noFill/>
        </p:spPr>
        <p:txBody>
          <a:bodyPr wrap="none" rtlCol="0">
            <a:spAutoFit/>
          </a:bodyPr>
          <a:lstStyle/>
          <a:p>
            <a:r>
              <a:rPr lang="en-US" dirty="0"/>
              <a:t>Note that the English equivalents above are not always exact.   For example, consider the two English</a:t>
            </a:r>
          </a:p>
          <a:p>
            <a:r>
              <a:rPr lang="en-US" dirty="0"/>
              <a:t>statements:</a:t>
            </a:r>
          </a:p>
          <a:p>
            <a:endParaRPr lang="en-US" dirty="0"/>
          </a:p>
          <a:p>
            <a:pPr marL="342900" indent="-342900">
              <a:buAutoNum type="arabicParenBoth"/>
            </a:pPr>
            <a:r>
              <a:rPr lang="en-US" dirty="0"/>
              <a:t>If Trump was president in 2024, then the  president in 2024 was a Republican.</a:t>
            </a:r>
          </a:p>
          <a:p>
            <a:pPr marL="342900" indent="-342900">
              <a:buAutoNum type="arabicParenBoth"/>
            </a:pPr>
            <a:r>
              <a:rPr lang="en-US" dirty="0"/>
              <a:t>If Harris was president in 2024, then the president in 2024 was a Republican.</a:t>
            </a:r>
          </a:p>
          <a:p>
            <a:endParaRPr lang="en-US" dirty="0"/>
          </a:p>
          <a:p>
            <a:r>
              <a:rPr lang="en-US" dirty="0"/>
              <a:t>Now most people would consider (1) to be true and (2) to be false, but since the </a:t>
            </a:r>
            <a:r>
              <a:rPr lang="en-US" i="1" dirty="0"/>
              <a:t>premise</a:t>
            </a:r>
            <a:r>
              <a:rPr lang="en-US" dirty="0"/>
              <a:t> of (2) is false,</a:t>
            </a:r>
          </a:p>
          <a:p>
            <a:r>
              <a:rPr lang="en-US" dirty="0"/>
              <a:t>the truth table entry for -&gt; will be true irrespective of the truth of the Then clause.</a:t>
            </a:r>
          </a:p>
          <a:p>
            <a:endParaRPr lang="en-US" dirty="0"/>
          </a:p>
          <a:p>
            <a:endParaRPr lang="en-US" dirty="0"/>
          </a:p>
          <a:p>
            <a:endParaRPr lang="en-US" dirty="0"/>
          </a:p>
        </p:txBody>
      </p:sp>
      <p:sp>
        <p:nvSpPr>
          <p:cNvPr id="7" name="TextBox 6">
            <a:extLst>
              <a:ext uri="{FF2B5EF4-FFF2-40B4-BE49-F238E27FC236}">
                <a16:creationId xmlns:a16="http://schemas.microsoft.com/office/drawing/2014/main" id="{4F0633B1-BC37-0015-763F-B93B02EEC7F4}"/>
              </a:ext>
            </a:extLst>
          </p:cNvPr>
          <p:cNvSpPr txBox="1"/>
          <p:nvPr/>
        </p:nvSpPr>
        <p:spPr>
          <a:xfrm>
            <a:off x="1075385" y="1628295"/>
            <a:ext cx="10005427" cy="369332"/>
          </a:xfrm>
          <a:prstGeom prst="rect">
            <a:avLst/>
          </a:prstGeom>
          <a:noFill/>
        </p:spPr>
        <p:txBody>
          <a:bodyPr wrap="square" rtlCol="0">
            <a:spAutoFit/>
          </a:bodyPr>
          <a:lstStyle/>
          <a:p>
            <a:r>
              <a:rPr lang="en-US" dirty="0"/>
              <a:t>Expressions in propositional logic are built from:</a:t>
            </a:r>
          </a:p>
        </p:txBody>
      </p:sp>
    </p:spTree>
    <p:extLst>
      <p:ext uri="{BB962C8B-B14F-4D97-AF65-F5344CB8AC3E}">
        <p14:creationId xmlns:p14="http://schemas.microsoft.com/office/powerpoint/2010/main" val="4178292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1CF16F94-776B-EAE8-1122-EFD6A8E1E76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37D25ED-272E-792A-372E-B7D5A39BB863}"/>
              </a:ext>
            </a:extLst>
          </p:cNvPr>
          <p:cNvSpPr>
            <a:spLocks noGrp="1"/>
          </p:cNvSpPr>
          <p:nvPr>
            <p:ph type="title"/>
          </p:nvPr>
        </p:nvSpPr>
        <p:spPr>
          <a:xfrm>
            <a:off x="701294" y="171718"/>
            <a:ext cx="10353762" cy="1257300"/>
          </a:xfrm>
        </p:spPr>
        <p:txBody>
          <a:bodyPr>
            <a:normAutofit fontScale="90000"/>
          </a:bodyPr>
          <a:lstStyle/>
          <a:p>
            <a:r>
              <a:rPr lang="en-US" dirty="0"/>
              <a:t>First-Order Logic</a:t>
            </a:r>
            <a:br>
              <a:rPr lang="en-US" dirty="0"/>
            </a:br>
            <a:r>
              <a:rPr lang="en-US" dirty="0"/>
              <a:t>(also called Predicate Calculus)</a:t>
            </a:r>
          </a:p>
        </p:txBody>
      </p:sp>
      <p:sp>
        <p:nvSpPr>
          <p:cNvPr id="9" name="Content Placeholder 8">
            <a:extLst>
              <a:ext uri="{FF2B5EF4-FFF2-40B4-BE49-F238E27FC236}">
                <a16:creationId xmlns:a16="http://schemas.microsoft.com/office/drawing/2014/main" id="{F449C47F-FA7D-5C99-1163-31832B38FE6A}"/>
              </a:ext>
            </a:extLst>
          </p:cNvPr>
          <p:cNvSpPr>
            <a:spLocks noGrp="1"/>
          </p:cNvSpPr>
          <p:nvPr>
            <p:ph idx="1"/>
          </p:nvPr>
        </p:nvSpPr>
        <p:spPr>
          <a:xfrm>
            <a:off x="759248" y="1429018"/>
            <a:ext cx="10353762" cy="4704277"/>
          </a:xfrm>
        </p:spPr>
        <p:txBody>
          <a:bodyPr>
            <a:noAutofit/>
          </a:bodyPr>
          <a:lstStyle/>
          <a:p>
            <a:pPr marL="36900" indent="0">
              <a:buNone/>
            </a:pPr>
            <a:r>
              <a:rPr lang="en-US" sz="2400" dirty="0"/>
              <a:t>Here’s the recipe:</a:t>
            </a:r>
          </a:p>
          <a:p>
            <a:pPr>
              <a:buFont typeface="Arial" panose="020B0604020202020204" pitchFamily="34" charset="0"/>
              <a:buChar char="•"/>
            </a:pPr>
            <a:r>
              <a:rPr lang="en-US" sz="2400" dirty="0"/>
              <a:t>Start with Propositional Logic</a:t>
            </a:r>
          </a:p>
          <a:p>
            <a:pPr>
              <a:buFont typeface="Arial" panose="020B0604020202020204" pitchFamily="34" charset="0"/>
              <a:buChar char="•"/>
            </a:pPr>
            <a:r>
              <a:rPr lang="en-US" sz="2400" dirty="0">
                <a:solidFill>
                  <a:schemeClr val="tx1"/>
                </a:solidFill>
                <a:effectLst/>
                <a:latin typeface="Google Sans"/>
              </a:rPr>
              <a:t>Add </a:t>
            </a:r>
            <a:r>
              <a:rPr lang="en-US" sz="2400" i="1" dirty="0">
                <a:solidFill>
                  <a:schemeClr val="tx1"/>
                </a:solidFill>
                <a:effectLst/>
                <a:latin typeface="Google Sans"/>
              </a:rPr>
              <a:t>predicates</a:t>
            </a:r>
            <a:r>
              <a:rPr lang="en-US" sz="2400" dirty="0">
                <a:solidFill>
                  <a:schemeClr val="tx1"/>
                </a:solidFill>
                <a:effectLst/>
                <a:latin typeface="Google Sans"/>
              </a:rPr>
              <a:t> that may take arguments - e.g., P(x, y) </a:t>
            </a:r>
            <a:endParaRPr lang="en-US" sz="2400" dirty="0">
              <a:solidFill>
                <a:schemeClr val="tx1"/>
              </a:solidFill>
            </a:endParaRPr>
          </a:p>
          <a:p>
            <a:pPr>
              <a:buFont typeface="Arial" panose="020B0604020202020204" pitchFamily="34" charset="0"/>
              <a:buChar char="•"/>
            </a:pPr>
            <a:r>
              <a:rPr lang="en-US" sz="2400" dirty="0"/>
              <a:t>Add </a:t>
            </a:r>
            <a:r>
              <a:rPr lang="en-US" sz="2400" i="1" dirty="0"/>
              <a:t>quantifiers</a:t>
            </a:r>
            <a:r>
              <a:rPr lang="en-US" sz="2400" dirty="0"/>
              <a:t>: </a:t>
            </a:r>
            <a:r>
              <a:rPr lang="en-US" sz="2400" b="0" i="0" dirty="0">
                <a:solidFill>
                  <a:schemeClr val="tx1"/>
                </a:solidFill>
                <a:effectLst/>
                <a:latin typeface="Google Sans"/>
              </a:rPr>
              <a:t>∀ (for all) and ∃ (there exists) </a:t>
            </a:r>
            <a:endParaRPr lang="en-US" sz="2400" dirty="0">
              <a:solidFill>
                <a:schemeClr val="tx1"/>
              </a:solidFill>
              <a:effectLst/>
              <a:latin typeface="Google Sans"/>
            </a:endParaRPr>
          </a:p>
          <a:p>
            <a:pPr marL="36900" indent="0">
              <a:buNone/>
            </a:pPr>
            <a:r>
              <a:rPr lang="en-US" sz="2400" b="0" i="0" dirty="0">
                <a:solidFill>
                  <a:schemeClr val="tx1"/>
                </a:solidFill>
                <a:effectLst/>
                <a:latin typeface="Google Sans"/>
              </a:rPr>
              <a:t>Now we’re really cooking, because the quantifiers and predicates with arguments greatly enhance the expressive power of the language, especially if we also allow </a:t>
            </a:r>
            <a:r>
              <a:rPr lang="en-US" sz="2400" b="0" i="1" dirty="0">
                <a:solidFill>
                  <a:schemeClr val="tx1"/>
                </a:solidFill>
                <a:effectLst/>
                <a:latin typeface="Google Sans"/>
              </a:rPr>
              <a:t>function symbols </a:t>
            </a:r>
            <a:r>
              <a:rPr lang="en-US" sz="2400" b="0" i="0" dirty="0">
                <a:solidFill>
                  <a:schemeClr val="tx1"/>
                </a:solidFill>
                <a:effectLst/>
                <a:latin typeface="Google Sans"/>
              </a:rPr>
              <a:t>and </a:t>
            </a:r>
            <a:r>
              <a:rPr lang="en-US" sz="2400" b="0" i="1" dirty="0">
                <a:solidFill>
                  <a:schemeClr val="tx1"/>
                </a:solidFill>
                <a:effectLst/>
                <a:latin typeface="Google Sans"/>
              </a:rPr>
              <a:t>interpreted predicate and function symbols.  </a:t>
            </a:r>
            <a:endParaRPr lang="en-US" sz="2400" i="1" dirty="0">
              <a:solidFill>
                <a:schemeClr val="tx1"/>
              </a:solidFill>
              <a:effectLst/>
              <a:latin typeface="Google Sans"/>
            </a:endParaRPr>
          </a:p>
          <a:p>
            <a:pPr marL="36900" indent="0">
              <a:buNone/>
            </a:pPr>
            <a:r>
              <a:rPr lang="en-US" sz="2400" b="0" dirty="0">
                <a:solidFill>
                  <a:schemeClr val="tx1"/>
                </a:solidFill>
                <a:effectLst/>
                <a:latin typeface="Google Sans"/>
              </a:rPr>
              <a:t>For example, we </a:t>
            </a:r>
            <a:r>
              <a:rPr lang="en-US" sz="2400" dirty="0">
                <a:solidFill>
                  <a:schemeClr val="tx1"/>
                </a:solidFill>
                <a:effectLst/>
                <a:latin typeface="Google Sans"/>
              </a:rPr>
              <a:t>might introduce the predicate </a:t>
            </a:r>
            <a:r>
              <a:rPr lang="en-US" sz="2400" dirty="0" err="1">
                <a:solidFill>
                  <a:schemeClr val="tx1"/>
                </a:solidFill>
                <a:effectLst/>
                <a:latin typeface="Google Sans"/>
              </a:rPr>
              <a:t>LessThan</a:t>
            </a:r>
            <a:r>
              <a:rPr lang="en-US" sz="2400" dirty="0">
                <a:solidFill>
                  <a:schemeClr val="tx1"/>
                </a:solidFill>
                <a:effectLst/>
                <a:latin typeface="Google Sans"/>
              </a:rPr>
              <a:t>(x, y) or  x &lt; y for short, and the function symbol Plus(x, y), or x + y for short.  Now we can write formulas involving operations that appear in programs, even though unlike Propositional Logic, Predicate Calculus is undecidable.</a:t>
            </a:r>
          </a:p>
          <a:p>
            <a:pPr marL="36900" indent="0">
              <a:buNone/>
            </a:pPr>
            <a:r>
              <a:rPr lang="en-US" sz="2000" dirty="0">
                <a:solidFill>
                  <a:schemeClr val="tx1"/>
                </a:solidFill>
                <a:effectLst/>
                <a:latin typeface="Google Sans"/>
              </a:rPr>
              <a:t>.</a:t>
            </a:r>
          </a:p>
          <a:p>
            <a:pPr marL="36900" indent="0">
              <a:buNone/>
            </a:pPr>
            <a:endParaRPr lang="en-US" sz="2000" b="0" dirty="0">
              <a:solidFill>
                <a:schemeClr val="tx1"/>
              </a:solidFill>
              <a:effectLst/>
              <a:latin typeface="Google Sans"/>
            </a:endParaRPr>
          </a:p>
          <a:p>
            <a:pPr marL="36900" indent="0">
              <a:buNone/>
            </a:pPr>
            <a:endParaRPr lang="en-US" sz="2000" b="0" dirty="0">
              <a:solidFill>
                <a:schemeClr val="tx1"/>
              </a:solidFill>
              <a:effectLst/>
              <a:latin typeface="Google Sans"/>
            </a:endParaRPr>
          </a:p>
          <a:p>
            <a:pPr marL="36900" indent="0">
              <a:buNone/>
            </a:pPr>
            <a:endParaRPr lang="en-US" sz="2000" b="0" i="0" dirty="0">
              <a:solidFill>
                <a:schemeClr val="tx1"/>
              </a:solidFill>
              <a:effectLst/>
              <a:latin typeface="Google Sans"/>
            </a:endParaRPr>
          </a:p>
          <a:p>
            <a:pPr marL="36900" indent="0">
              <a:buNone/>
            </a:pPr>
            <a:endParaRPr lang="en-US" sz="2000" dirty="0">
              <a:solidFill>
                <a:schemeClr val="tx1"/>
              </a:solidFill>
              <a:effectLst/>
              <a:latin typeface="Google Sans"/>
            </a:endParaRPr>
          </a:p>
          <a:p>
            <a:pPr marL="36900" indent="0">
              <a:buNone/>
            </a:pPr>
            <a:endParaRPr lang="en-US" sz="2000" b="0" i="0" dirty="0">
              <a:solidFill>
                <a:schemeClr val="tx1"/>
              </a:solidFill>
              <a:effectLst/>
              <a:latin typeface="Google Sans"/>
            </a:endParaRPr>
          </a:p>
          <a:p>
            <a:pPr marL="36900" indent="0">
              <a:buNone/>
            </a:pPr>
            <a:r>
              <a:rPr lang="en-US" sz="2000" dirty="0">
                <a:solidFill>
                  <a:schemeClr val="tx1"/>
                </a:solidFill>
                <a:effectLst/>
                <a:latin typeface="Google Sans"/>
              </a:rPr>
              <a:t>	</a:t>
            </a:r>
            <a:endParaRPr lang="en-US" sz="2000" dirty="0">
              <a:solidFill>
                <a:schemeClr val="tx1"/>
              </a:solidFill>
            </a:endParaRPr>
          </a:p>
        </p:txBody>
      </p:sp>
    </p:spTree>
    <p:extLst>
      <p:ext uri="{BB962C8B-B14F-4D97-AF65-F5344CB8AC3E}">
        <p14:creationId xmlns:p14="http://schemas.microsoft.com/office/powerpoint/2010/main" val="1816625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272E1A0E-EC84-6DE7-A0C4-24B98FDA913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554A8AC-875B-30F5-FD4A-166D4DF4C232}"/>
              </a:ext>
            </a:extLst>
          </p:cNvPr>
          <p:cNvSpPr>
            <a:spLocks noGrp="1"/>
          </p:cNvSpPr>
          <p:nvPr>
            <p:ph type="title"/>
          </p:nvPr>
        </p:nvSpPr>
        <p:spPr>
          <a:xfrm>
            <a:off x="913795" y="832390"/>
            <a:ext cx="10353762" cy="90211"/>
          </a:xfrm>
        </p:spPr>
        <p:txBody>
          <a:bodyPr>
            <a:normAutofit fontScale="90000"/>
          </a:bodyPr>
          <a:lstStyle/>
          <a:p>
            <a:r>
              <a:rPr lang="en-US" dirty="0"/>
              <a:t>The Hoare Logic Method of Verification</a:t>
            </a:r>
          </a:p>
        </p:txBody>
      </p:sp>
      <p:sp>
        <p:nvSpPr>
          <p:cNvPr id="9" name="Content Placeholder 8">
            <a:extLst>
              <a:ext uri="{FF2B5EF4-FFF2-40B4-BE49-F238E27FC236}">
                <a16:creationId xmlns:a16="http://schemas.microsoft.com/office/drawing/2014/main" id="{59CE6E13-FBE1-00AD-132D-5651E0539423}"/>
              </a:ext>
            </a:extLst>
          </p:cNvPr>
          <p:cNvSpPr>
            <a:spLocks noGrp="1"/>
          </p:cNvSpPr>
          <p:nvPr>
            <p:ph idx="1"/>
          </p:nvPr>
        </p:nvSpPr>
        <p:spPr>
          <a:xfrm>
            <a:off x="913795" y="1385952"/>
            <a:ext cx="10353762" cy="2451952"/>
          </a:xfrm>
        </p:spPr>
        <p:txBody>
          <a:bodyPr>
            <a:noAutofit/>
          </a:bodyPr>
          <a:lstStyle/>
          <a:p>
            <a:pPr>
              <a:buFont typeface="Arial" panose="020B0604020202020204" pitchFamily="34" charset="0"/>
              <a:buChar char="•"/>
            </a:pPr>
            <a:r>
              <a:rPr lang="en-US" sz="2000" dirty="0">
                <a:solidFill>
                  <a:schemeClr val="tx1"/>
                </a:solidFill>
                <a:effectLst/>
              </a:rPr>
              <a:t>Invented by </a:t>
            </a:r>
            <a:r>
              <a:rPr lang="en-US" sz="2400" dirty="0">
                <a:solidFill>
                  <a:schemeClr val="tx1"/>
                </a:solidFill>
                <a:effectLst/>
              </a:rPr>
              <a:t>Charles</a:t>
            </a:r>
            <a:r>
              <a:rPr lang="en-US" sz="2000" dirty="0">
                <a:solidFill>
                  <a:schemeClr val="tx1"/>
                </a:solidFill>
                <a:effectLst/>
              </a:rPr>
              <a:t> Anthony Richard (C. A. R.) Hoare in 1969, inspired by Bob Floyd</a:t>
            </a:r>
          </a:p>
          <a:p>
            <a:pPr>
              <a:buFont typeface="Arial" panose="020B0604020202020204" pitchFamily="34" charset="0"/>
              <a:buChar char="•"/>
            </a:pPr>
            <a:r>
              <a:rPr lang="en-US" sz="2000" dirty="0">
                <a:solidFill>
                  <a:schemeClr val="tx1"/>
                </a:solidFill>
                <a:effectLst/>
              </a:rPr>
              <a:t>Underlies many methods of verification</a:t>
            </a:r>
          </a:p>
          <a:p>
            <a:pPr>
              <a:buFont typeface="Arial" panose="020B0604020202020204" pitchFamily="34" charset="0"/>
              <a:buChar char="•"/>
            </a:pPr>
            <a:r>
              <a:rPr lang="en-US" sz="2000" dirty="0">
                <a:solidFill>
                  <a:schemeClr val="tx1"/>
                </a:solidFill>
                <a:effectLst/>
              </a:rPr>
              <a:t>Used for proving partial correctness only – i.e.,  termination must be proved separately</a:t>
            </a:r>
          </a:p>
          <a:p>
            <a:pPr marL="36900" indent="0">
              <a:buNone/>
            </a:pPr>
            <a:r>
              <a:rPr lang="en-US" sz="2000" dirty="0">
                <a:solidFill>
                  <a:schemeClr val="tx1"/>
                </a:solidFill>
                <a:effectLst/>
              </a:rPr>
              <a:t>	</a:t>
            </a:r>
            <a:endParaRPr lang="en-US" sz="2000" dirty="0">
              <a:solidFill>
                <a:schemeClr val="tx1"/>
              </a:solidFill>
            </a:endParaRPr>
          </a:p>
        </p:txBody>
      </p:sp>
      <p:sp>
        <p:nvSpPr>
          <p:cNvPr id="5" name="TextBox 4">
            <a:extLst>
              <a:ext uri="{FF2B5EF4-FFF2-40B4-BE49-F238E27FC236}">
                <a16:creationId xmlns:a16="http://schemas.microsoft.com/office/drawing/2014/main" id="{CF3B6879-0763-EE97-7808-243F40E3C7DB}"/>
              </a:ext>
            </a:extLst>
          </p:cNvPr>
          <p:cNvSpPr txBox="1"/>
          <p:nvPr/>
        </p:nvSpPr>
        <p:spPr>
          <a:xfrm>
            <a:off x="1076158" y="3206983"/>
            <a:ext cx="9550290" cy="3046988"/>
          </a:xfrm>
          <a:prstGeom prst="rect">
            <a:avLst/>
          </a:prstGeom>
          <a:noFill/>
        </p:spPr>
        <p:txBody>
          <a:bodyPr wrap="square" rtlCol="0">
            <a:spAutoFit/>
          </a:bodyPr>
          <a:lstStyle/>
          <a:p>
            <a:r>
              <a:rPr lang="en-US" sz="2400" dirty="0"/>
              <a:t>Method is based on the Hoare Triple, which is of the form:</a:t>
            </a:r>
          </a:p>
          <a:p>
            <a:endParaRPr lang="en-US" sz="2400" dirty="0"/>
          </a:p>
          <a:p>
            <a:r>
              <a:rPr lang="en-US" sz="2400" dirty="0"/>
              <a:t>	</a:t>
            </a:r>
            <a:r>
              <a:rPr lang="en-US" sz="2400" dirty="0">
                <a:solidFill>
                  <a:schemeClr val="bg2"/>
                </a:solidFill>
              </a:rPr>
              <a:t>{Precondition} Program Fragment {Postcondition}</a:t>
            </a:r>
          </a:p>
          <a:p>
            <a:endParaRPr lang="en-US" sz="2400" dirty="0">
              <a:solidFill>
                <a:schemeClr val="bg2"/>
              </a:solidFill>
            </a:endParaRPr>
          </a:p>
          <a:p>
            <a:r>
              <a:rPr lang="en-US" sz="2400" dirty="0"/>
              <a:t>where Precondition, and Postcondition are predicates on the variables of the program. The meaning of the triple is that if the Precondition holds and the program fragment is then executed, then the Postcondition will hold as well.</a:t>
            </a:r>
          </a:p>
        </p:txBody>
      </p:sp>
    </p:spTree>
    <p:extLst>
      <p:ext uri="{BB962C8B-B14F-4D97-AF65-F5344CB8AC3E}">
        <p14:creationId xmlns:p14="http://schemas.microsoft.com/office/powerpoint/2010/main" val="2511877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C22E-4914-E56C-0B2E-22A288D7130E}"/>
              </a:ext>
            </a:extLst>
          </p:cNvPr>
          <p:cNvSpPr>
            <a:spLocks noGrp="1"/>
          </p:cNvSpPr>
          <p:nvPr>
            <p:ph type="title"/>
          </p:nvPr>
        </p:nvSpPr>
        <p:spPr>
          <a:xfrm>
            <a:off x="980056" y="589722"/>
            <a:ext cx="10353762" cy="1257300"/>
          </a:xfrm>
        </p:spPr>
        <p:txBody>
          <a:bodyPr/>
          <a:lstStyle/>
          <a:p>
            <a:r>
              <a:rPr lang="en-US" dirty="0"/>
              <a:t>Hoare Triple Example</a:t>
            </a:r>
          </a:p>
        </p:txBody>
      </p:sp>
      <p:sp>
        <p:nvSpPr>
          <p:cNvPr id="3" name="Content Placeholder 2">
            <a:extLst>
              <a:ext uri="{FF2B5EF4-FFF2-40B4-BE49-F238E27FC236}">
                <a16:creationId xmlns:a16="http://schemas.microsoft.com/office/drawing/2014/main" id="{CFA7F59F-0E64-69C3-7FE7-B13D1B4A0BFA}"/>
              </a:ext>
            </a:extLst>
          </p:cNvPr>
          <p:cNvSpPr>
            <a:spLocks noGrp="1"/>
          </p:cNvSpPr>
          <p:nvPr>
            <p:ph idx="1"/>
          </p:nvPr>
        </p:nvSpPr>
        <p:spPr>
          <a:xfrm>
            <a:off x="1160190" y="1950515"/>
            <a:ext cx="10353762" cy="4317763"/>
          </a:xfrm>
        </p:spPr>
        <p:txBody>
          <a:bodyPr>
            <a:normAutofit fontScale="32500" lnSpcReduction="20000"/>
          </a:bodyPr>
          <a:lstStyle/>
          <a:p>
            <a:pPr marL="36900" indent="0">
              <a:buNone/>
            </a:pPr>
            <a:r>
              <a:rPr lang="en-US" dirty="0"/>
              <a:t>	</a:t>
            </a:r>
            <a:r>
              <a:rPr lang="en-US" sz="7400" dirty="0"/>
              <a:t>    { x &gt; 0 }  while (x != 0) x = x-1;  { x == 0 }</a:t>
            </a:r>
          </a:p>
          <a:p>
            <a:pPr marL="36900" indent="0">
              <a:buNone/>
            </a:pPr>
            <a:endParaRPr lang="en-US" sz="7400" dirty="0"/>
          </a:p>
          <a:p>
            <a:pPr marL="36900" indent="0">
              <a:buNone/>
            </a:pPr>
            <a:r>
              <a:rPr lang="en-US" sz="7400" dirty="0"/>
              <a:t>Here, x is assumed to be an integer program variable.  If x were assumed to be a floating point number instead, the code fragment would never terminate on some inputs.</a:t>
            </a:r>
          </a:p>
          <a:p>
            <a:pPr marL="36900" indent="0">
              <a:buNone/>
            </a:pPr>
            <a:r>
              <a:rPr lang="en-US" sz="7400" dirty="0"/>
              <a:t>It’s notable that variables in early verification systems were usually untyped.  Modern systems, such as SRI’s PVS and the </a:t>
            </a:r>
            <a:r>
              <a:rPr lang="en-US" sz="7400" dirty="0" err="1"/>
              <a:t>Rocaq</a:t>
            </a:r>
            <a:r>
              <a:rPr lang="en-US" sz="7400" dirty="0"/>
              <a:t> system developed at INRIA in France don’t have this deficiency, and PVS even allows you to define </a:t>
            </a:r>
            <a:r>
              <a:rPr lang="en-US" sz="7400" i="1" dirty="0"/>
              <a:t>subtypes </a:t>
            </a:r>
            <a:r>
              <a:rPr lang="en-US" sz="7400" dirty="0"/>
              <a:t>that are very useful for treating corner cases.</a:t>
            </a:r>
          </a:p>
          <a:p>
            <a:pPr marL="36900" indent="0">
              <a:buNone/>
            </a:pPr>
            <a:endParaRPr lang="en-US" sz="7400" dirty="0"/>
          </a:p>
          <a:p>
            <a:pPr marL="36900" indent="0">
              <a:buNone/>
            </a:pPr>
            <a:r>
              <a:rPr lang="en-US" sz="3100" dirty="0"/>
              <a:t>						</a:t>
            </a:r>
          </a:p>
          <a:p>
            <a:pPr marL="36900" indent="0">
              <a:buNone/>
            </a:pPr>
            <a:endParaRPr lang="en-US" dirty="0"/>
          </a:p>
        </p:txBody>
      </p:sp>
    </p:spTree>
    <p:extLst>
      <p:ext uri="{BB962C8B-B14F-4D97-AF65-F5344CB8AC3E}">
        <p14:creationId xmlns:p14="http://schemas.microsoft.com/office/powerpoint/2010/main" val="2440676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82333-D2FC-749A-2450-AC192FD866B8}"/>
              </a:ext>
            </a:extLst>
          </p:cNvPr>
          <p:cNvSpPr>
            <a:spLocks noGrp="1"/>
          </p:cNvSpPr>
          <p:nvPr>
            <p:ph type="title"/>
          </p:nvPr>
        </p:nvSpPr>
        <p:spPr>
          <a:xfrm>
            <a:off x="831761" y="118671"/>
            <a:ext cx="9575901" cy="544286"/>
          </a:xfrm>
        </p:spPr>
        <p:txBody>
          <a:bodyPr>
            <a:normAutofit fontScale="90000"/>
          </a:bodyPr>
          <a:lstStyle/>
          <a:p>
            <a:r>
              <a:rPr lang="en-US" dirty="0"/>
              <a:t>Hoare Logic</a:t>
            </a:r>
          </a:p>
        </p:txBody>
      </p:sp>
      <p:sp>
        <p:nvSpPr>
          <p:cNvPr id="6" name="TextBox 5">
            <a:extLst>
              <a:ext uri="{FF2B5EF4-FFF2-40B4-BE49-F238E27FC236}">
                <a16:creationId xmlns:a16="http://schemas.microsoft.com/office/drawing/2014/main" id="{4C0BFF58-8020-56D9-45E6-EB5A2BBC6B63}"/>
              </a:ext>
            </a:extLst>
          </p:cNvPr>
          <p:cNvSpPr txBox="1"/>
          <p:nvPr/>
        </p:nvSpPr>
        <p:spPr>
          <a:xfrm>
            <a:off x="1102216" y="740230"/>
            <a:ext cx="9781504" cy="6894195"/>
          </a:xfrm>
          <a:prstGeom prst="rect">
            <a:avLst/>
          </a:prstGeom>
          <a:noFill/>
        </p:spPr>
        <p:txBody>
          <a:bodyPr wrap="square" rtlCol="0">
            <a:spAutoFit/>
          </a:bodyPr>
          <a:lstStyle/>
          <a:p>
            <a:pPr marL="285750" indent="-285750">
              <a:buFont typeface="Arial" panose="020B0604020202020204" pitchFamily="34" charset="0"/>
              <a:buChar char="•"/>
            </a:pPr>
            <a:r>
              <a:rPr lang="en-US" sz="2000" dirty="0"/>
              <a:t>Hoare defined a set of axioms and inference rules for a simple programming language</a:t>
            </a:r>
          </a:p>
          <a:p>
            <a:pPr marL="285750" indent="-285750">
              <a:buFont typeface="Arial" panose="020B0604020202020204" pitchFamily="34" charset="0"/>
              <a:buChar char="•"/>
            </a:pPr>
            <a:r>
              <a:rPr lang="en-US" sz="2000" dirty="0"/>
              <a:t>These axioms and rules are cast using Hoare triples that define the semantics of the statements in the language</a:t>
            </a:r>
          </a:p>
          <a:p>
            <a:endParaRPr lang="en-US" sz="2000" dirty="0"/>
          </a:p>
          <a:p>
            <a:r>
              <a:rPr lang="en-US" sz="2000" dirty="0"/>
              <a:t>Example:  The </a:t>
            </a:r>
            <a:r>
              <a:rPr lang="en-US" sz="2000" i="1" dirty="0"/>
              <a:t>assignment axiom  triple </a:t>
            </a:r>
            <a:r>
              <a:rPr lang="en-US" sz="2000" dirty="0"/>
              <a:t>{</a:t>
            </a:r>
            <a:r>
              <a:rPr lang="en-US" sz="2000" i="1" dirty="0"/>
              <a:t> </a:t>
            </a:r>
            <a:r>
              <a:rPr lang="en-US" sz="2000" dirty="0"/>
              <a:t>P[x =: e]  }  x := e { P }  formally defines the meaning of the assignment statement.  Here, P is an arbitrary expression in Hoare Logic, and P[x =: e]  denotes the substitution of e for every occurrence of x in P.</a:t>
            </a:r>
          </a:p>
          <a:p>
            <a:endParaRPr lang="en-US" sz="2000" dirty="0"/>
          </a:p>
          <a:p>
            <a:r>
              <a:rPr lang="en-US" sz="2000" dirty="0"/>
              <a:t>As another example, the </a:t>
            </a:r>
            <a:r>
              <a:rPr lang="en-US" sz="2000" i="1" dirty="0"/>
              <a:t>composition rule </a:t>
            </a:r>
            <a:r>
              <a:rPr lang="en-US" sz="2000" i="1" u="sng" dirty="0"/>
              <a:t>lo</a:t>
            </a:r>
            <a:r>
              <a:rPr lang="en-US" sz="2000" dirty="0"/>
              <a:t>oks like this:</a:t>
            </a:r>
          </a:p>
          <a:p>
            <a:endParaRPr lang="en-US" sz="2000" dirty="0"/>
          </a:p>
          <a:p>
            <a:pPr lvl="3"/>
            <a:r>
              <a:rPr lang="en-US" sz="2000" dirty="0"/>
              <a:t>{P} C1 {R}   {R} C2 {Q}</a:t>
            </a:r>
          </a:p>
          <a:p>
            <a:pPr lvl="3"/>
            <a:r>
              <a:rPr lang="en-US" sz="2000" dirty="0"/>
              <a:t>_____________________</a:t>
            </a:r>
          </a:p>
          <a:p>
            <a:pPr lvl="3"/>
            <a:r>
              <a:rPr lang="en-US" sz="2000" dirty="0"/>
              <a:t>      {P} C1; C2 {Q}</a:t>
            </a:r>
          </a:p>
          <a:p>
            <a:pPr lvl="3"/>
            <a:endParaRPr lang="en-US" sz="2000" dirty="0"/>
          </a:p>
          <a:p>
            <a:r>
              <a:rPr lang="en-US" sz="2000" dirty="0"/>
              <a:t>This one simply  means that if P, R, and Q are arbitrary predicates, C1, C2 statements, and {P} C1 {R} and {R} C2 {Q} both hold, then {P} C1; C2 {Q) must also hold.</a:t>
            </a:r>
          </a:p>
          <a:p>
            <a:pPr lvl="3"/>
            <a:endParaRPr lang="en-US" dirty="0"/>
          </a:p>
          <a:p>
            <a:endParaRPr lang="en-US" sz="2400" dirty="0"/>
          </a:p>
          <a:p>
            <a:endParaRPr lang="en-US" sz="2400" dirty="0"/>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6381137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lnDef>
      <a:spPr>
        <a:ln>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2.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{0D11C20E-5FD3-443A-B10C-5A726FDE4602}tf11665031_win32</Template>
  <TotalTime>3077</TotalTime>
  <Words>1791</Words>
  <Application>Microsoft Office PowerPoint</Application>
  <PresentationFormat>Widescreen</PresentationFormat>
  <Paragraphs>217</Paragraphs>
  <Slides>19</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Arial Nova</vt:lpstr>
      <vt:lpstr>Arial Nova Light</vt:lpstr>
      <vt:lpstr>Calibri</vt:lpstr>
      <vt:lpstr>Georgia</vt:lpstr>
      <vt:lpstr>Google Sans</vt:lpstr>
      <vt:lpstr>inherit</vt:lpstr>
      <vt:lpstr>Latha</vt:lpstr>
      <vt:lpstr>MJXc-TeX-main-R</vt:lpstr>
      <vt:lpstr>Wingdings 2</vt:lpstr>
      <vt:lpstr>SlateVTI</vt:lpstr>
      <vt:lpstr>On Mechanical Program Verification</vt:lpstr>
      <vt:lpstr>Infamous Consequences of Buggy Code</vt:lpstr>
      <vt:lpstr>What do we mean by “correct”?</vt:lpstr>
      <vt:lpstr>Program Verification</vt:lpstr>
      <vt:lpstr>Propositional Logic</vt:lpstr>
      <vt:lpstr>First-Order Logic (also called Predicate Calculus)</vt:lpstr>
      <vt:lpstr>The Hoare Logic Method of Verification</vt:lpstr>
      <vt:lpstr>Hoare Triple Example</vt:lpstr>
      <vt:lpstr>Hoare Logic</vt:lpstr>
      <vt:lpstr>Hoare Logic (Continued)</vt:lpstr>
      <vt:lpstr>Practical Verification Systems</vt:lpstr>
      <vt:lpstr>Resolution Theorem Proving</vt:lpstr>
      <vt:lpstr>Troubles </vt:lpstr>
      <vt:lpstr>Decision Procedures</vt:lpstr>
      <vt:lpstr>Work on  Decision Procedures</vt:lpstr>
      <vt:lpstr>Evolution of Program Verification Systems</vt:lpstr>
      <vt:lpstr>The PVS Specification &amp; Proof System</vt:lpstr>
      <vt:lpstr>One of the Most Impressive Proofs Yet</vt:lpstr>
      <vt:lpstr>Srinivasan Ramanujan Facts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Mechanical Program Verification</dc:title>
  <dc:creator>Robert Shostak</dc:creator>
  <cp:lastModifiedBy>Robert Shostak</cp:lastModifiedBy>
  <cp:revision>49</cp:revision>
  <dcterms:created xsi:type="dcterms:W3CDTF">2025-05-25T03:58:27Z</dcterms:created>
  <dcterms:modified xsi:type="dcterms:W3CDTF">2025-05-28T21:37:54Z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