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9" r:id="rId3"/>
    <p:sldId id="263" r:id="rId4"/>
    <p:sldId id="264" r:id="rId5"/>
    <p:sldId id="261" r:id="rId6"/>
    <p:sldId id="268" r:id="rId7"/>
    <p:sldId id="262" r:id="rId8"/>
    <p:sldId id="269" r:id="rId9"/>
    <p:sldId id="270" r:id="rId10"/>
    <p:sldId id="258" r:id="rId11"/>
    <p:sldId id="272"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695" autoAdjust="0"/>
  </p:normalViewPr>
  <p:slideViewPr>
    <p:cSldViewPr snapToGrid="0">
      <p:cViewPr varScale="1">
        <p:scale>
          <a:sx n="72" d="100"/>
          <a:sy n="72" d="100"/>
        </p:scale>
        <p:origin x="110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0259C-16B0-4266-AFC7-1333BE129B15}" type="datetimeFigureOut">
              <a:rPr lang="en-US" smtClean="0"/>
              <a:t>10/12/2018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331ECBF-CC2B-47B0-A627-BCA69053E9B5}" type="slidenum">
              <a:rPr lang="en-US" smtClean="0"/>
              <a:t>‹#›</a:t>
            </a:fld>
            <a:endParaRPr lang="en-US"/>
          </a:p>
        </p:txBody>
      </p:sp>
    </p:spTree>
    <p:extLst>
      <p:ext uri="{BB962C8B-B14F-4D97-AF65-F5344CB8AC3E}">
        <p14:creationId xmlns:p14="http://schemas.microsoft.com/office/powerpoint/2010/main" val="338745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0904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10</a:t>
            </a:fld>
            <a:endParaRPr lang="en-US"/>
          </a:p>
        </p:txBody>
      </p:sp>
    </p:spTree>
    <p:extLst>
      <p:ext uri="{BB962C8B-B14F-4D97-AF65-F5344CB8AC3E}">
        <p14:creationId xmlns:p14="http://schemas.microsoft.com/office/powerpoint/2010/main" val="2406075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37" name="Shape 23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93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2</a:t>
            </a:fld>
            <a:endParaRPr lang="en-US"/>
          </a:p>
        </p:txBody>
      </p:sp>
    </p:spTree>
    <p:extLst>
      <p:ext uri="{BB962C8B-B14F-4D97-AF65-F5344CB8AC3E}">
        <p14:creationId xmlns:p14="http://schemas.microsoft.com/office/powerpoint/2010/main" val="234636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SCARA body-and-arm configuration typically does not use a separate wrist assembly; its usual operative environment is for insertion-type assembly operations where wrists joints are unnecessary. The other four body-and-arm configurations more-or-less follow the wrist-joint configuration given above, deploying various combinations of rotary joints type R and T</a:t>
            </a:r>
          </a:p>
          <a:p>
            <a:endParaRPr lang="en-US" dirty="0" smtClean="0"/>
          </a:p>
          <a:p>
            <a:r>
              <a:rPr lang="en-US" sz="1200" b="0" i="0" kern="1200" dirty="0" smtClean="0">
                <a:solidFill>
                  <a:schemeClr val="tx1"/>
                </a:solidFill>
                <a:effectLst/>
                <a:latin typeface="+mn-lt"/>
                <a:ea typeface="+mn-ea"/>
                <a:cs typeface="+mn-cs"/>
              </a:rPr>
              <a:t>An example is outlined below: TLR : TR</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Body-and-arm manipulator: </a:t>
            </a:r>
          </a:p>
          <a:p>
            <a:r>
              <a:rPr lang="en-US" sz="1200" b="0" i="0" kern="1200" dirty="0" smtClean="0">
                <a:solidFill>
                  <a:schemeClr val="tx1"/>
                </a:solidFill>
                <a:effectLst/>
                <a:latin typeface="+mn-lt"/>
                <a:ea typeface="+mn-ea"/>
                <a:cs typeface="+mn-cs"/>
              </a:rPr>
              <a:t>T = Twisting joint for joint 1;</a:t>
            </a:r>
          </a:p>
          <a:p>
            <a:r>
              <a:rPr lang="en-US" sz="1200" b="0" i="0" kern="1200" dirty="0" smtClean="0">
                <a:solidFill>
                  <a:schemeClr val="tx1"/>
                </a:solidFill>
                <a:effectLst/>
                <a:latin typeface="+mn-lt"/>
                <a:ea typeface="+mn-ea"/>
                <a:cs typeface="+mn-cs"/>
              </a:rPr>
              <a:t>L = Linear joint for joint 2;</a:t>
            </a:r>
          </a:p>
          <a:p>
            <a:r>
              <a:rPr lang="en-US" sz="1200" b="0" i="0" kern="1200" dirty="0" smtClean="0">
                <a:solidFill>
                  <a:schemeClr val="tx1"/>
                </a:solidFill>
                <a:effectLst/>
                <a:latin typeface="+mn-lt"/>
                <a:ea typeface="+mn-ea"/>
                <a:cs typeface="+mn-cs"/>
              </a:rPr>
              <a:t>R = Rotational joint for joint 3.</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Wrist: </a:t>
            </a:r>
          </a:p>
          <a:p>
            <a:r>
              <a:rPr lang="en-US" sz="1200" b="0" i="0" kern="1200" dirty="0" smtClean="0">
                <a:solidFill>
                  <a:schemeClr val="tx1"/>
                </a:solidFill>
                <a:effectLst/>
                <a:latin typeface="+mn-lt"/>
                <a:ea typeface="+mn-ea"/>
                <a:cs typeface="+mn-cs"/>
              </a:rPr>
              <a:t>T = Twisting joint for joint 4; </a:t>
            </a:r>
          </a:p>
          <a:p>
            <a:r>
              <a:rPr lang="en-US" sz="1200" b="0" i="0" kern="1200" dirty="0" smtClean="0">
                <a:solidFill>
                  <a:schemeClr val="tx1"/>
                </a:solidFill>
                <a:effectLst/>
                <a:latin typeface="+mn-lt"/>
                <a:ea typeface="+mn-ea"/>
                <a:cs typeface="+mn-cs"/>
              </a:rPr>
              <a:t>R = Rotational joint for joint 5</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combination of drive system, sensors, and feedback control system determines the dynamic response characteristics of the manipulator. Speed in robotic terms refers to the absolute velocity of the manipulator at its end-of-arm.</a:t>
            </a:r>
          </a:p>
          <a:p>
            <a:r>
              <a:rPr lang="en-US" sz="1200" b="0" i="0" kern="1200" dirty="0" smtClean="0">
                <a:solidFill>
                  <a:schemeClr val="tx1"/>
                </a:solidFill>
                <a:effectLst/>
                <a:latin typeface="+mn-lt"/>
                <a:ea typeface="+mn-ea"/>
                <a:cs typeface="+mn-cs"/>
              </a:rPr>
              <a:t>Speed of response influence’s the robot’s cycle time, which in turn affects the production rate that can be achieved.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EXAMPLE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robot performs a loading and unloading operation for a machine tool. </a:t>
            </a:r>
          </a:p>
          <a:p>
            <a:r>
              <a:rPr lang="en-US" sz="1200" b="0" i="0" kern="1200" dirty="0" smtClean="0">
                <a:solidFill>
                  <a:schemeClr val="tx1"/>
                </a:solidFill>
                <a:effectLst/>
                <a:latin typeface="+mn-lt"/>
                <a:ea typeface="+mn-ea"/>
                <a:cs typeface="+mn-cs"/>
              </a:rPr>
              <a:t>The work cycle consists of the following sequence of activities:</a:t>
            </a:r>
          </a:p>
          <a:p>
            <a:pPr marL="228600" indent="-228600">
              <a:buFont typeface="+mj-lt"/>
              <a:buAutoNum type="arabicPeriod"/>
            </a:pPr>
            <a:r>
              <a:rPr lang="en-US" sz="1200" b="0" i="0" kern="1200" dirty="0" smtClean="0">
                <a:solidFill>
                  <a:schemeClr val="tx1"/>
                </a:solidFill>
                <a:effectLst/>
                <a:latin typeface="+mn-lt"/>
                <a:ea typeface="+mn-ea"/>
                <a:cs typeface="+mn-cs"/>
              </a:rPr>
              <a:t>Robot reaches and picks part from incoming conveyor and loads into fixture on-machine tool. (Time=5.5 sec)</a:t>
            </a:r>
          </a:p>
          <a:p>
            <a:pPr marL="228600" indent="-228600">
              <a:buFont typeface="+mj-lt"/>
              <a:buAutoNum type="arabicPeriod"/>
            </a:pPr>
            <a:r>
              <a:rPr lang="en-US" sz="1200" b="0" i="0" kern="1200" dirty="0" smtClean="0">
                <a:solidFill>
                  <a:schemeClr val="tx1"/>
                </a:solidFill>
                <a:effectLst/>
                <a:latin typeface="+mn-lt"/>
                <a:ea typeface="+mn-ea"/>
                <a:cs typeface="+mn-cs"/>
              </a:rPr>
              <a:t>Machining cycle (automatic). (Time=33.0 sec)</a:t>
            </a:r>
          </a:p>
          <a:p>
            <a:pPr marL="228600" indent="-228600">
              <a:buFont typeface="+mj-lt"/>
              <a:buAutoNum type="arabicPeriod"/>
            </a:pPr>
            <a:r>
              <a:rPr lang="en-US" sz="1200" b="0" i="0" kern="1200" dirty="0" smtClean="0">
                <a:solidFill>
                  <a:schemeClr val="tx1"/>
                </a:solidFill>
                <a:effectLst/>
                <a:latin typeface="+mn-lt"/>
                <a:ea typeface="+mn-ea"/>
                <a:cs typeface="+mn-cs"/>
              </a:rPr>
              <a:t>Robot reaches in, retrieves part from machine tool, and deposits it onto outgoing conveyor. (Time=4.8 sec)</a:t>
            </a:r>
          </a:p>
          <a:p>
            <a:pPr marL="228600" indent="-228600">
              <a:buFont typeface="+mj-lt"/>
              <a:buAutoNum type="arabicPeriod"/>
            </a:pPr>
            <a:r>
              <a:rPr lang="en-US" sz="1200" b="0" i="0" kern="1200" dirty="0" smtClean="0">
                <a:solidFill>
                  <a:schemeClr val="tx1"/>
                </a:solidFill>
                <a:effectLst/>
                <a:latin typeface="+mn-lt"/>
                <a:ea typeface="+mn-ea"/>
                <a:cs typeface="+mn-cs"/>
              </a:rPr>
              <a:t>Move back to pickup position. (Time=1.7 sec)</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activities are performed sequentially as listed.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Every 30 work-parts, the cutting tools in the machine must be changed. This irregular cycle takes 3.0minutes to accomplish. The uptime efficiency of the robot is 97%; and the uptime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efficiency of the machine tool is 98%, not including interruptions for tool changes. These two efficiencies are assumed not to overlap (i.e., if the robot breaks down, the cell will cease to operate, so the machine tool will not have the opportunity to break down; and vice versa). </a:t>
            </a:r>
          </a:p>
          <a:p>
            <a:r>
              <a:rPr lang="en-US" sz="1200" b="0" i="0" kern="1200" dirty="0" smtClean="0">
                <a:solidFill>
                  <a:schemeClr val="tx1"/>
                </a:solidFill>
                <a:effectLst/>
                <a:latin typeface="+mn-lt"/>
                <a:ea typeface="+mn-ea"/>
                <a:cs typeface="+mn-cs"/>
              </a:rPr>
              <a:t>Downtime results from electrical and mechanical malfunctions of the robot, machine tool, and fixture. Determine the hourly production rate, taking into account the lost time due to tool changes and the uptime efficiency.</a:t>
            </a:r>
          </a:p>
          <a:p>
            <a:r>
              <a:rPr lang="en-US" sz="1200" b="0" i="0" kern="1200" dirty="0" smtClean="0">
                <a:solidFill>
                  <a:schemeClr val="tx1"/>
                </a:solidFill>
                <a:effectLst/>
                <a:latin typeface="+mn-lt"/>
                <a:ea typeface="+mn-ea"/>
                <a:cs typeface="+mn-cs"/>
              </a:rPr>
              <a:t>Solution</a:t>
            </a:r>
          </a:p>
          <a:p>
            <a:r>
              <a:rPr lang="en-US" sz="1200" b="0" i="0" kern="1200" dirty="0" smtClean="0">
                <a:solidFill>
                  <a:schemeClr val="tx1"/>
                </a:solidFill>
                <a:effectLst/>
                <a:latin typeface="+mn-lt"/>
                <a:ea typeface="+mn-ea"/>
                <a:cs typeface="+mn-cs"/>
              </a:rPr>
              <a:t>Tc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5.5 + 33.0 + 4.8 + 1.7 = 45 sec/cycle Tool change time </a:t>
            </a:r>
          </a:p>
          <a:p>
            <a:r>
              <a:rPr lang="en-US" sz="1200" b="0" i="0" kern="1200" dirty="0" err="1" smtClean="0">
                <a:solidFill>
                  <a:schemeClr val="tx1"/>
                </a:solidFill>
                <a:effectLst/>
                <a:latin typeface="+mn-lt"/>
                <a:ea typeface="+mn-ea"/>
                <a:cs typeface="+mn-cs"/>
              </a:rPr>
              <a:t>Ttc</a:t>
            </a:r>
            <a:r>
              <a:rPr lang="en-US" sz="1200" b="0" i="0" kern="1200" dirty="0" smtClean="0">
                <a:solidFill>
                  <a:schemeClr val="tx1"/>
                </a:solidFill>
                <a:effectLst/>
                <a:latin typeface="+mn-lt"/>
                <a:ea typeface="+mn-ea"/>
                <a:cs typeface="+mn-cs"/>
              </a:rPr>
              <a:t> = 180 sec/30 pc = 6 sec/pc</a:t>
            </a:r>
          </a:p>
          <a:p>
            <a:r>
              <a:rPr lang="en-US" sz="1200" b="0" i="0" kern="1200" dirty="0" smtClean="0">
                <a:solidFill>
                  <a:schemeClr val="tx1"/>
                </a:solidFill>
                <a:effectLst/>
                <a:latin typeface="+mn-lt"/>
                <a:ea typeface="+mn-ea"/>
                <a:cs typeface="+mn-cs"/>
              </a:rPr>
              <a:t>Robot uptime E = 0.97, lost time = 0.03. </a:t>
            </a:r>
          </a:p>
          <a:p>
            <a:r>
              <a:rPr lang="en-US" sz="1200" b="0" i="0" kern="1200" dirty="0" smtClean="0">
                <a:solidFill>
                  <a:schemeClr val="tx1"/>
                </a:solidFill>
                <a:effectLst/>
                <a:latin typeface="+mn-lt"/>
                <a:ea typeface="+mn-ea"/>
                <a:cs typeface="+mn-cs"/>
              </a:rPr>
              <a:t>Machine tool uptime E = 0.98, lost time= 0.02. </a:t>
            </a:r>
          </a:p>
          <a:p>
            <a:r>
              <a:rPr lang="en-US" sz="1200" b="0" i="0" kern="1200" dirty="0" smtClean="0">
                <a:solidFill>
                  <a:schemeClr val="tx1"/>
                </a:solidFill>
                <a:effectLst/>
                <a:latin typeface="+mn-lt"/>
                <a:ea typeface="+mn-ea"/>
                <a:cs typeface="+mn-cs"/>
              </a:rPr>
              <a:t>These two inefficiencies are assumed not to overlap in the following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solution. </a:t>
            </a:r>
          </a:p>
          <a:p>
            <a:r>
              <a:rPr lang="en-US" sz="1200" b="0" i="0" kern="1200" dirty="0" smtClean="0">
                <a:solidFill>
                  <a:schemeClr val="tx1"/>
                </a:solidFill>
                <a:effectLst/>
                <a:latin typeface="+mn-lt"/>
                <a:ea typeface="+mn-ea"/>
                <a:cs typeface="+mn-cs"/>
              </a:rPr>
              <a:t>Tc+ </a:t>
            </a:r>
            <a:r>
              <a:rPr lang="en-US" sz="1200" b="0" i="0" kern="1200" dirty="0" err="1" smtClean="0">
                <a:solidFill>
                  <a:schemeClr val="tx1"/>
                </a:solidFill>
                <a:effectLst/>
                <a:latin typeface="+mn-lt"/>
                <a:ea typeface="+mn-ea"/>
                <a:cs typeface="+mn-cs"/>
              </a:rPr>
              <a:t>Ttc</a:t>
            </a:r>
            <a:r>
              <a:rPr lang="en-US" sz="1200" b="0" i="0" kern="1200" dirty="0" smtClean="0">
                <a:solidFill>
                  <a:schemeClr val="tx1"/>
                </a:solidFill>
                <a:effectLst/>
                <a:latin typeface="+mn-lt"/>
                <a:ea typeface="+mn-ea"/>
                <a:cs typeface="+mn-cs"/>
              </a:rPr>
              <a:t>/30 = 45 + 6 = 51 sec = 0.85 min/pc</a:t>
            </a:r>
          </a:p>
          <a:p>
            <a:r>
              <a:rPr lang="en-US" sz="1200" b="0" i="0" kern="1200" dirty="0" err="1" smtClean="0">
                <a:solidFill>
                  <a:schemeClr val="tx1"/>
                </a:solidFill>
                <a:effectLst/>
                <a:latin typeface="+mn-lt"/>
                <a:ea typeface="+mn-ea"/>
                <a:cs typeface="+mn-cs"/>
              </a:rPr>
              <a:t>Rc</a:t>
            </a:r>
            <a:r>
              <a:rPr lang="en-US" sz="1200" b="0" i="0" kern="1200" dirty="0" smtClean="0">
                <a:solidFill>
                  <a:schemeClr val="tx1"/>
                </a:solidFill>
                <a:effectLst/>
                <a:latin typeface="+mn-lt"/>
                <a:ea typeface="+mn-ea"/>
                <a:cs typeface="+mn-cs"/>
              </a:rPr>
              <a:t>= 60/0.85 = 70.59 pc/</a:t>
            </a:r>
            <a:r>
              <a:rPr lang="en-US" sz="1200" b="0" i="0" kern="1200" dirty="0" err="1" smtClean="0">
                <a:solidFill>
                  <a:schemeClr val="tx1"/>
                </a:solidFill>
                <a:effectLst/>
                <a:latin typeface="+mn-lt"/>
                <a:ea typeface="+mn-ea"/>
                <a:cs typeface="+mn-cs"/>
              </a:rPr>
              <a:t>hr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Accounting for uptime efficiencies,</a:t>
            </a:r>
          </a:p>
          <a:p>
            <a:r>
              <a:rPr lang="en-US" sz="1200" b="0" i="0" kern="1200" dirty="0" err="1" smtClean="0">
                <a:solidFill>
                  <a:schemeClr val="tx1"/>
                </a:solidFill>
                <a:effectLst/>
                <a:latin typeface="+mn-lt"/>
                <a:ea typeface="+mn-ea"/>
                <a:cs typeface="+mn-cs"/>
              </a:rPr>
              <a:t>Rp</a:t>
            </a:r>
            <a:r>
              <a:rPr lang="en-US" sz="1200" b="0" i="0" kern="1200" dirty="0" smtClean="0">
                <a:solidFill>
                  <a:schemeClr val="tx1"/>
                </a:solidFill>
                <a:effectLst/>
                <a:latin typeface="+mn-lt"/>
                <a:ea typeface="+mn-ea"/>
                <a:cs typeface="+mn-cs"/>
              </a:rPr>
              <a:t>= 70.59(1.0 0.03 0.02) = 67.06 pc/</a:t>
            </a:r>
            <a:r>
              <a:rPr lang="en-US" sz="1200" b="0" i="0" kern="1200" dirty="0" err="1" smtClean="0">
                <a:solidFill>
                  <a:schemeClr val="tx1"/>
                </a:solidFill>
                <a:effectLst/>
                <a:latin typeface="+mn-lt"/>
                <a:ea typeface="+mn-ea"/>
                <a:cs typeface="+mn-cs"/>
              </a:rPr>
              <a:t>hr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331ECBF-CC2B-47B0-A627-BCA69053E9B5}" type="slidenum">
              <a:rPr lang="en-US" smtClean="0"/>
              <a:t>3</a:t>
            </a:fld>
            <a:endParaRPr lang="en-US"/>
          </a:p>
        </p:txBody>
      </p:sp>
    </p:spTree>
    <p:extLst>
      <p:ext uri="{BB962C8B-B14F-4D97-AF65-F5344CB8AC3E}">
        <p14:creationId xmlns:p14="http://schemas.microsoft.com/office/powerpoint/2010/main" val="2621183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4</a:t>
            </a:fld>
            <a:endParaRPr lang="en-US"/>
          </a:p>
        </p:txBody>
      </p:sp>
    </p:spTree>
    <p:extLst>
      <p:ext uri="{BB962C8B-B14F-4D97-AF65-F5344CB8AC3E}">
        <p14:creationId xmlns:p14="http://schemas.microsoft.com/office/powerpoint/2010/main" val="246081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37" name="Shape 23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56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02" name="Shape 30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5119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61" name="Shape 2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22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312" name="Shape 31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192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57" name="Shape 3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675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13209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left-picture-righ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4917" y="261570"/>
            <a:ext cx="5342253" cy="724365"/>
          </a:xfrm>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Picture Placeholder 4"/>
          <p:cNvSpPr>
            <a:spLocks noGrp="1"/>
          </p:cNvSpPr>
          <p:nvPr>
            <p:ph type="pic" sz="quarter" idx="15"/>
          </p:nvPr>
        </p:nvSpPr>
        <p:spPr>
          <a:xfrm>
            <a:off x="5865813" y="0"/>
            <a:ext cx="6326187" cy="6407150"/>
          </a:xfrm>
        </p:spPr>
        <p:txBody>
          <a:bodyPr/>
          <a:lstStyle/>
          <a:p>
            <a:endParaRPr lang="en-US"/>
          </a:p>
        </p:txBody>
      </p:sp>
      <p:sp>
        <p:nvSpPr>
          <p:cNvPr id="7" name="Text Placeholder 6"/>
          <p:cNvSpPr>
            <a:spLocks noGrp="1"/>
          </p:cNvSpPr>
          <p:nvPr>
            <p:ph type="body" sz="quarter" idx="16"/>
          </p:nvPr>
        </p:nvSpPr>
        <p:spPr>
          <a:xfrm>
            <a:off x="241300" y="1225550"/>
            <a:ext cx="5375275" cy="4778375"/>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339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4181212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4203042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03064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350493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875197"/>
            <a:ext cx="12192000" cy="59828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2" name="Shape 32"/>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131000" y="146616"/>
            <a:ext cx="11768800" cy="553968"/>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4" name="Shape 3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pPr>
            <a:fld id="{00000000-1234-1234-1234-123412341234}" type="slidenum">
              <a:rPr lang="en" sz="1867" smtClean="0">
                <a:solidFill>
                  <a:srgbClr val="000000"/>
                </a:solidFill>
                <a:latin typeface="Arial"/>
                <a:ea typeface="Arial"/>
                <a:cs typeface="Arial"/>
                <a:sym typeface="Arial"/>
              </a:rPr>
              <a:pPr>
                <a:buClr>
                  <a:srgbClr val="000000"/>
                </a:buClr>
                <a:buSzPct val="25000"/>
              </a:pPr>
              <a:t>‹#›</a:t>
            </a:fld>
            <a:endParaRPr lang="en" sz="1867">
              <a:solidFill>
                <a:srgbClr val="000000"/>
              </a:solidFill>
              <a:latin typeface="Arial"/>
              <a:ea typeface="Arial"/>
              <a:cs typeface="Arial"/>
              <a:sym typeface="Arial"/>
            </a:endParaRPr>
          </a:p>
        </p:txBody>
      </p:sp>
      <p:pic>
        <p:nvPicPr>
          <p:cNvPr id="35" name="Shape 35"/>
          <p:cNvPicPr preferRelativeResize="0"/>
          <p:nvPr/>
        </p:nvPicPr>
        <p:blipFill rotWithShape="1">
          <a:blip r:embed="rId2">
            <a:alphaModFix/>
          </a:blip>
          <a:srcRect/>
          <a:stretch/>
        </p:blipFill>
        <p:spPr>
          <a:xfrm>
            <a:off x="10539043" y="21800"/>
            <a:ext cx="1210000" cy="803600"/>
          </a:xfrm>
          <a:prstGeom prst="rect">
            <a:avLst/>
          </a:prstGeom>
          <a:noFill/>
          <a:ln>
            <a:noFill/>
          </a:ln>
        </p:spPr>
      </p:pic>
    </p:spTree>
    <p:extLst>
      <p:ext uri="{BB962C8B-B14F-4D97-AF65-F5344CB8AC3E}">
        <p14:creationId xmlns:p14="http://schemas.microsoft.com/office/powerpoint/2010/main" val="281514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442967150"/>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ideo" Target="https://www.youtube.com/embed/hY4HudLuvEM" TargetMode="External"/><Relationship Id="rId4" Type="http://schemas.openxmlformats.org/officeDocument/2006/relationships/image" Target="../media/image3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software.intel.com/en-us/industrial-sensors-with-upm-support"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intel-iot-devkit/mraa/blob/master/docs/phyboard-wega.md" TargetMode="External"/><Relationship Id="rId3" Type="http://schemas.openxmlformats.org/officeDocument/2006/relationships/image" Target="../media/image11.png"/><Relationship Id="rId7" Type="http://schemas.openxmlformats.org/officeDocument/2006/relationships/hyperlink" Target="https://github.com/intel-iot-devkit/mraa/blob/master/docs/beaglebone.md"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ithub.com/intel-iot-devkit/mraa/blob/master/docs/banana_pi.md" TargetMode="External"/><Relationship Id="rId5" Type="http://schemas.openxmlformats.org/officeDocument/2006/relationships/hyperlink" Target="https://github.com/intel-iot-devkit/mraa/blob/master/docs/raspberry_pi.md" TargetMode="External"/><Relationship Id="rId4" Type="http://schemas.openxmlformats.org/officeDocument/2006/relationships/hyperlink" Target="https://github.com/intel-iot-devkit/mraa/blob/master/docs/joule.md" TargetMode="External"/><Relationship Id="rId9" Type="http://schemas.openxmlformats.org/officeDocument/2006/relationships/hyperlink" Target="https://github.com/intel-iot-devkit/mraa/blob/master/docs/96boards.m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intel-iot-devkit/up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hub.com/intel-iot-devkit/mraa"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gif"/><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jpg"/><Relationship Id="rId22" Type="http://schemas.openxmlformats.org/officeDocument/2006/relationships/image" Target="../media/image31.png"/><Relationship Id="rId27"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SG-DRD-IOT/ultrasound_senso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hyperlink" Target="https://goo.gl/cbQm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Sensors and Actuators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73176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10</a:t>
            </a:fld>
            <a:endParaRPr lang="en-US" dirty="0">
              <a:solidFill>
                <a:prstClr val="white"/>
              </a:solidFill>
            </a:endParaRPr>
          </a:p>
        </p:txBody>
      </p:sp>
    </p:spTree>
    <p:extLst>
      <p:ext uri="{BB962C8B-B14F-4D97-AF65-F5344CB8AC3E}">
        <p14:creationId xmlns:p14="http://schemas.microsoft.com/office/powerpoint/2010/main" val="81366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54" name="Shape 2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dirty="0" smtClean="0">
                <a:solidFill>
                  <a:schemeClr val="accent3">
                    <a:alpha val="90000"/>
                  </a:schemeClr>
                </a:solidFill>
              </a:rPr>
              <a:t>MRAA, UPM</a:t>
            </a:r>
            <a:r>
              <a:rPr lang="en" dirty="0" smtClean="0"/>
              <a:t> Introdction video</a:t>
            </a:r>
            <a:endParaRPr lang="en" dirty="0"/>
          </a:p>
        </p:txBody>
      </p:sp>
      <p:sp>
        <p:nvSpPr>
          <p:cNvPr id="2" name="Text Placeholder 1"/>
          <p:cNvSpPr>
            <a:spLocks noGrp="1"/>
          </p:cNvSpPr>
          <p:nvPr>
            <p:ph type="body" sz="quarter" idx="13"/>
          </p:nvPr>
        </p:nvSpPr>
        <p:spPr/>
        <p:txBody>
          <a:bodyPr/>
          <a:lstStyle/>
          <a:p>
            <a:endParaRPr lang="en-US"/>
          </a:p>
        </p:txBody>
      </p:sp>
      <p:sp>
        <p:nvSpPr>
          <p:cNvPr id="240" name="Shape 240"/>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11</a:t>
            </a:fld>
            <a:endParaRPr lang="en"/>
          </a:p>
        </p:txBody>
      </p:sp>
      <p:pic>
        <p:nvPicPr>
          <p:cNvPr id="3" name="hY4HudLuvEM"/>
          <p:cNvPicPr>
            <a:picLocks noRot="1" noChangeAspect="1"/>
          </p:cNvPicPr>
          <p:nvPr>
            <a:videoFile r:link="rId1"/>
          </p:nvPr>
        </p:nvPicPr>
        <p:blipFill>
          <a:blip r:embed="rId4"/>
          <a:stretch>
            <a:fillRect/>
          </a:stretch>
        </p:blipFill>
        <p:spPr>
          <a:xfrm>
            <a:off x="1397000" y="1120853"/>
            <a:ext cx="8851900" cy="4979194"/>
          </a:xfrm>
          <a:prstGeom prst="rect">
            <a:avLst/>
          </a:prstGeom>
        </p:spPr>
      </p:pic>
    </p:spTree>
    <p:extLst>
      <p:ext uri="{BB962C8B-B14F-4D97-AF65-F5344CB8AC3E}">
        <p14:creationId xmlns:p14="http://schemas.microsoft.com/office/powerpoint/2010/main" val="252397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17" y="261570"/>
            <a:ext cx="5342253" cy="724686"/>
          </a:xfrm>
        </p:spPr>
        <p:txBody>
          <a:bodyPr/>
          <a:lstStyle/>
          <a:p>
            <a:r>
              <a:rPr lang="en-US" sz="5870" kern="0" dirty="0" smtClean="0">
                <a:solidFill>
                  <a:srgbClr val="F3D54E"/>
                </a:solidFill>
                <a:effectLst>
                  <a:outerShdw blurRad="431800" algn="ctr" rotWithShape="0">
                    <a:prstClr val="black"/>
                  </a:outerShdw>
                </a:effectLst>
              </a:rPr>
              <a:t>Cyber</a:t>
            </a:r>
            <a:r>
              <a:rPr lang="en-US" sz="5870" dirty="0" smtClean="0"/>
              <a:t>-Physical</a:t>
            </a:r>
            <a:endParaRPr lang="en-US" sz="5870"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62" b="262"/>
          <a:stretch>
            <a:fillRect/>
          </a:stretch>
        </p:blipFill>
        <p:spPr/>
      </p:pic>
      <p:sp>
        <p:nvSpPr>
          <p:cNvPr id="7" name="Text Placeholder 6"/>
          <p:cNvSpPr>
            <a:spLocks noGrp="1"/>
          </p:cNvSpPr>
          <p:nvPr>
            <p:ph type="body" sz="quarter" idx="16"/>
          </p:nvPr>
        </p:nvSpPr>
        <p:spPr/>
        <p:txBody>
          <a:bodyPr/>
          <a:lstStyle/>
          <a:p>
            <a:r>
              <a:rPr lang="en-US" sz="2200" dirty="0" smtClean="0"/>
              <a:t>Cyber-Physical </a:t>
            </a:r>
            <a:r>
              <a:rPr lang="en-US" sz="2200" dirty="0"/>
              <a:t>Systems (CPS) are integrations of computation, networking, and physical processes</a:t>
            </a:r>
            <a:r>
              <a:rPr lang="en-US" sz="2200" dirty="0" smtClean="0"/>
              <a:t>.</a:t>
            </a:r>
          </a:p>
          <a:p>
            <a:endParaRPr lang="en-US" sz="2200" dirty="0"/>
          </a:p>
          <a:p>
            <a:r>
              <a:rPr lang="en-US" sz="2200" dirty="0" smtClean="0"/>
              <a:t>Physical processes affect the computation model of the process and vice-versa.</a:t>
            </a:r>
          </a:p>
          <a:p>
            <a:endParaRPr lang="en-US" sz="2200" dirty="0"/>
          </a:p>
          <a:p>
            <a:r>
              <a:rPr lang="en-US" sz="2200" dirty="0"/>
              <a:t>The economic </a:t>
            </a:r>
            <a:r>
              <a:rPr lang="en-US" sz="2200" dirty="0" smtClean="0"/>
              <a:t>impact of cyber-physical systems </a:t>
            </a:r>
            <a:r>
              <a:rPr lang="en-US" sz="2200" dirty="0"/>
              <a:t>is vastly greater than what has been </a:t>
            </a:r>
            <a:r>
              <a:rPr lang="en-US" sz="2200" dirty="0" smtClean="0"/>
              <a:t>realized. Major </a:t>
            </a:r>
            <a:r>
              <a:rPr lang="en-US" sz="2200" dirty="0"/>
              <a:t>investments are being made worldwide to develop the </a:t>
            </a:r>
            <a:r>
              <a:rPr lang="en-US" sz="2200" dirty="0" smtClean="0"/>
              <a:t>technology. </a:t>
            </a:r>
            <a:endParaRPr lang="en-US" sz="2200" dirty="0"/>
          </a:p>
          <a:p>
            <a:endParaRPr lang="en-US" sz="2200" dirty="0"/>
          </a:p>
        </p:txBody>
      </p:sp>
    </p:spTree>
    <p:extLst>
      <p:ext uri="{BB962C8B-B14F-4D97-AF65-F5344CB8AC3E}">
        <p14:creationId xmlns:p14="http://schemas.microsoft.com/office/powerpoint/2010/main" val="282598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Sensing </a:t>
            </a:r>
            <a:r>
              <a:rPr lang="en-US" sz="5400" dirty="0" smtClean="0"/>
              <a:t>for Automation and Robotics</a:t>
            </a:r>
            <a:endParaRPr lang="en-US" sz="5400"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pic>
        <p:nvPicPr>
          <p:cNvPr id="19" name="Picture 2" descr="Image result for sensor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403" y="740975"/>
            <a:ext cx="6716761" cy="3778180"/>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
        <p:nvSpPr>
          <p:cNvPr id="17" name="Rectangle 16"/>
          <p:cNvSpPr/>
          <p:nvPr/>
        </p:nvSpPr>
        <p:spPr>
          <a:xfrm>
            <a:off x="291762" y="1009534"/>
            <a:ext cx="4885167" cy="2893100"/>
          </a:xfrm>
          <a:prstGeom prst="rect">
            <a:avLst/>
          </a:prstGeom>
        </p:spPr>
        <p:txBody>
          <a:bodyPr wrap="square">
            <a:spAutoFit/>
          </a:bodyPr>
          <a:lstStyle/>
          <a:p>
            <a:pPr>
              <a:spcBef>
                <a:spcPts val="600"/>
              </a:spcBef>
            </a:pPr>
            <a:r>
              <a:rPr lang="en-US" sz="1600" b="1" dirty="0" smtClean="0"/>
              <a:t>Microprocessor-based </a:t>
            </a:r>
            <a:r>
              <a:rPr lang="en-US" sz="1600" b="1" dirty="0"/>
              <a:t>controllers are regularly used to perform </a:t>
            </a:r>
            <a:r>
              <a:rPr lang="en-US" sz="1600" dirty="0"/>
              <a:t>r</a:t>
            </a:r>
            <a:r>
              <a:rPr lang="en-US" sz="1600" dirty="0" smtClean="0"/>
              <a:t>obot joint </a:t>
            </a:r>
            <a:r>
              <a:rPr lang="en-US" sz="1600" dirty="0"/>
              <a:t>movements </a:t>
            </a:r>
            <a:r>
              <a:rPr lang="en-US" sz="1600" dirty="0" smtClean="0"/>
              <a:t>control.</a:t>
            </a:r>
          </a:p>
          <a:p>
            <a:pPr>
              <a:spcBef>
                <a:spcPts val="600"/>
              </a:spcBef>
            </a:pPr>
            <a:r>
              <a:rPr lang="en-US" sz="1600" dirty="0"/>
              <a:t>Typically the controller is organized in a hierarchical fashion: </a:t>
            </a:r>
          </a:p>
          <a:p>
            <a:pPr marL="285750" indent="-285750">
              <a:spcBef>
                <a:spcPts val="600"/>
              </a:spcBef>
              <a:buFont typeface="Arial" panose="020B0604020202020204" pitchFamily="34" charset="0"/>
              <a:buChar char="•"/>
            </a:pPr>
            <a:r>
              <a:rPr lang="en-US" sz="1400" dirty="0" smtClean="0"/>
              <a:t>Joint </a:t>
            </a:r>
            <a:r>
              <a:rPr lang="en-US" sz="1400" dirty="0"/>
              <a:t>can </a:t>
            </a:r>
            <a:r>
              <a:rPr lang="en-US" sz="1400" dirty="0" smtClean="0"/>
              <a:t>loop-control </a:t>
            </a:r>
            <a:r>
              <a:rPr lang="en-US" sz="1400" dirty="0"/>
              <a:t>data </a:t>
            </a:r>
            <a:r>
              <a:rPr lang="en-US" sz="1400" dirty="0" smtClean="0"/>
              <a:t>individually</a:t>
            </a:r>
          </a:p>
          <a:p>
            <a:pPr marL="285750" indent="-285750">
              <a:spcBef>
                <a:spcPts val="600"/>
              </a:spcBef>
              <a:buFont typeface="Arial" panose="020B0604020202020204" pitchFamily="34" charset="0"/>
              <a:buChar char="•"/>
            </a:pPr>
            <a:r>
              <a:rPr lang="en-US" sz="1400" dirty="0" smtClean="0"/>
              <a:t>Supervisory </a:t>
            </a:r>
            <a:r>
              <a:rPr lang="en-US" sz="1400" dirty="0"/>
              <a:t>controller </a:t>
            </a:r>
            <a:r>
              <a:rPr lang="en-US" sz="1400" dirty="0" smtClean="0"/>
              <a:t>coordinating </a:t>
            </a:r>
            <a:r>
              <a:rPr lang="en-US" sz="1400" dirty="0"/>
              <a:t>the combined actuations of the joints according to the </a:t>
            </a:r>
            <a:r>
              <a:rPr lang="en-US" sz="1400" b="1" dirty="0" smtClean="0"/>
              <a:t>loop-control of </a:t>
            </a:r>
            <a:r>
              <a:rPr lang="en-US" sz="1400" b="1" dirty="0"/>
              <a:t>the robot </a:t>
            </a:r>
            <a:r>
              <a:rPr lang="en-US" sz="1400" b="1" dirty="0" smtClean="0"/>
              <a:t>program</a:t>
            </a:r>
            <a:r>
              <a:rPr lang="en-US" sz="1400" b="1" dirty="0"/>
              <a:t> </a:t>
            </a:r>
            <a:r>
              <a:rPr lang="en-US" sz="1400" b="1" dirty="0" smtClean="0"/>
              <a:t>for given cycle-time</a:t>
            </a:r>
            <a:r>
              <a:rPr lang="en-US" sz="1400" dirty="0" smtClean="0"/>
              <a:t>.</a:t>
            </a:r>
          </a:p>
          <a:p>
            <a:pPr marL="285750" indent="-285750">
              <a:spcBef>
                <a:spcPts val="600"/>
              </a:spcBef>
              <a:buFont typeface="Arial" panose="020B0604020202020204" pitchFamily="34" charset="0"/>
              <a:buChar char="•"/>
            </a:pPr>
            <a:r>
              <a:rPr lang="en-US" sz="1400" dirty="0" smtClean="0"/>
              <a:t>Internal &amp; External Sensors </a:t>
            </a:r>
            <a:r>
              <a:rPr lang="en-US" sz="1400" dirty="0"/>
              <a:t>are used to monitor and control the various joints of the robot; </a:t>
            </a:r>
            <a:r>
              <a:rPr lang="en-US" sz="1400" b="1" dirty="0"/>
              <a:t>they form a feedback control-loop with the robot controller</a:t>
            </a:r>
            <a:r>
              <a:rPr lang="en-US" sz="1400" dirty="0" smtClean="0"/>
              <a:t>.</a:t>
            </a:r>
            <a:endParaRPr lang="en-US" sz="1400" dirty="0"/>
          </a:p>
        </p:txBody>
      </p:sp>
      <p:sp>
        <p:nvSpPr>
          <p:cNvPr id="18" name="Text Placeholder 17"/>
          <p:cNvSpPr>
            <a:spLocks noGrp="1"/>
          </p:cNvSpPr>
          <p:nvPr>
            <p:ph type="body" sz="quarter" idx="13"/>
          </p:nvPr>
        </p:nvSpPr>
        <p:spPr/>
        <p:txBody>
          <a:bodyPr/>
          <a:lstStyle/>
          <a:p>
            <a:endParaRPr lang="en-US"/>
          </a:p>
        </p:txBody>
      </p:sp>
      <p:pic>
        <p:nvPicPr>
          <p:cNvPr id="10" name="Picture 9"/>
          <p:cNvPicPr>
            <a:picLocks noChangeAspect="1"/>
          </p:cNvPicPr>
          <p:nvPr/>
        </p:nvPicPr>
        <p:blipFill rotWithShape="1">
          <a:blip r:embed="rId4"/>
          <a:srcRect l="23092" t="2860" r="26309" b="11741"/>
          <a:stretch/>
        </p:blipFill>
        <p:spPr>
          <a:xfrm>
            <a:off x="-20096" y="3937255"/>
            <a:ext cx="2270929" cy="2481943"/>
          </a:xfrm>
          <a:prstGeom prst="rect">
            <a:avLst/>
          </a:prstGeom>
        </p:spPr>
      </p:pic>
      <p:pic>
        <p:nvPicPr>
          <p:cNvPr id="11" name="Picture 10"/>
          <p:cNvPicPr>
            <a:picLocks noChangeAspect="1"/>
          </p:cNvPicPr>
          <p:nvPr/>
        </p:nvPicPr>
        <p:blipFill>
          <a:blip r:embed="rId5"/>
          <a:stretch>
            <a:fillRect/>
          </a:stretch>
        </p:blipFill>
        <p:spPr>
          <a:xfrm>
            <a:off x="2184306" y="3937255"/>
            <a:ext cx="5105136" cy="2481943"/>
          </a:xfrm>
          <a:prstGeom prst="rect">
            <a:avLst/>
          </a:prstGeom>
        </p:spPr>
      </p:pic>
      <p:pic>
        <p:nvPicPr>
          <p:cNvPr id="13" name="Picture 12"/>
          <p:cNvPicPr>
            <a:picLocks noChangeAspect="1"/>
          </p:cNvPicPr>
          <p:nvPr/>
        </p:nvPicPr>
        <p:blipFill rotWithShape="1">
          <a:blip r:embed="rId6"/>
          <a:srcRect l="1629" t="3852" r="-2343" b="3598"/>
          <a:stretch/>
        </p:blipFill>
        <p:spPr>
          <a:xfrm>
            <a:off x="7179943" y="3937255"/>
            <a:ext cx="5135997" cy="2491696"/>
          </a:xfrm>
          <a:prstGeom prst="rect">
            <a:avLst/>
          </a:prstGeom>
        </p:spPr>
      </p:pic>
      <p:sp>
        <p:nvSpPr>
          <p:cNvPr id="14" name="Rectangle 13"/>
          <p:cNvSpPr/>
          <p:nvPr/>
        </p:nvSpPr>
        <p:spPr>
          <a:xfrm>
            <a:off x="370795" y="6384686"/>
            <a:ext cx="6096000" cy="369332"/>
          </a:xfrm>
          <a:prstGeom prst="rect">
            <a:avLst/>
          </a:prstGeom>
        </p:spPr>
        <p:txBody>
          <a:bodyPr>
            <a:spAutoFit/>
          </a:bodyPr>
          <a:lstStyle/>
          <a:p>
            <a:r>
              <a:rPr lang="en-US" sz="900" dirty="0" err="1">
                <a:solidFill>
                  <a:srgbClr val="FFFF00"/>
                </a:solidFill>
                <a:latin typeface="ff0"/>
              </a:rPr>
              <a:t>Groover</a:t>
            </a:r>
            <a:r>
              <a:rPr lang="en-US" sz="900" dirty="0">
                <a:solidFill>
                  <a:srgbClr val="FFFF00"/>
                </a:solidFill>
                <a:latin typeface="ff0"/>
              </a:rPr>
              <a:t>, M. P. (2008),</a:t>
            </a:r>
            <a:endParaRPr lang="en-US" sz="900" dirty="0">
              <a:solidFill>
                <a:srgbClr val="FFFF00"/>
              </a:solidFill>
              <a:latin typeface="Source Sans Pro"/>
            </a:endParaRPr>
          </a:p>
          <a:p>
            <a:r>
              <a:rPr lang="en-US" sz="900" dirty="0" smtClean="0">
                <a:solidFill>
                  <a:srgbClr val="FFFF00"/>
                </a:solidFill>
                <a:latin typeface="ff7"/>
              </a:rPr>
              <a:t>Automation</a:t>
            </a:r>
            <a:r>
              <a:rPr lang="en-US" sz="900" dirty="0">
                <a:solidFill>
                  <a:srgbClr val="FFFF00"/>
                </a:solidFill>
                <a:latin typeface="ff7"/>
              </a:rPr>
              <a:t>, Production Systems, and Computer-Integrated </a:t>
            </a:r>
            <a:r>
              <a:rPr lang="en-US" sz="900" dirty="0" smtClean="0">
                <a:solidFill>
                  <a:srgbClr val="FFFF00"/>
                </a:solidFill>
                <a:latin typeface="ff7"/>
              </a:rPr>
              <a:t>Manufacturing</a:t>
            </a:r>
            <a:r>
              <a:rPr lang="en-US" sz="900" dirty="0" smtClean="0">
                <a:solidFill>
                  <a:srgbClr val="FFFF00"/>
                </a:solidFill>
                <a:latin typeface="ff0"/>
              </a:rPr>
              <a:t>,</a:t>
            </a:r>
            <a:r>
              <a:rPr lang="en-US" sz="900" dirty="0">
                <a:solidFill>
                  <a:srgbClr val="FFFF00"/>
                </a:solidFill>
                <a:latin typeface="ff0"/>
              </a:rPr>
              <a:t> </a:t>
            </a:r>
            <a:r>
              <a:rPr lang="en-US" sz="900" dirty="0" smtClean="0">
                <a:solidFill>
                  <a:srgbClr val="FFFF00"/>
                </a:solidFill>
                <a:latin typeface="ff0"/>
              </a:rPr>
              <a:t>3</a:t>
            </a:r>
            <a:r>
              <a:rPr lang="en-US" sz="900" baseline="30000" dirty="0" smtClean="0">
                <a:solidFill>
                  <a:srgbClr val="FFFF00"/>
                </a:solidFill>
                <a:latin typeface="ff0"/>
              </a:rPr>
              <a:t>rd</a:t>
            </a:r>
            <a:r>
              <a:rPr lang="en-US" sz="900" dirty="0" smtClean="0">
                <a:solidFill>
                  <a:srgbClr val="FFFF00"/>
                </a:solidFill>
                <a:latin typeface="ff0"/>
              </a:rPr>
              <a:t> ed., </a:t>
            </a:r>
            <a:r>
              <a:rPr lang="en-US" sz="900" dirty="0" smtClean="0">
                <a:solidFill>
                  <a:srgbClr val="FFFF00"/>
                </a:solidFill>
                <a:latin typeface="ff5"/>
              </a:rPr>
              <a:t>Chapter </a:t>
            </a:r>
            <a:r>
              <a:rPr lang="en-US" sz="900" dirty="0">
                <a:solidFill>
                  <a:srgbClr val="FFFF00"/>
                </a:solidFill>
                <a:latin typeface="ff5"/>
              </a:rPr>
              <a:t>8</a:t>
            </a:r>
            <a:endParaRPr lang="en-US" sz="900" b="0" i="0" dirty="0">
              <a:solidFill>
                <a:srgbClr val="FFFF00"/>
              </a:solidFill>
              <a:effectLst/>
              <a:latin typeface="Source Sans Pro"/>
            </a:endParaRPr>
          </a:p>
        </p:txBody>
      </p:sp>
      <p:pic>
        <p:nvPicPr>
          <p:cNvPr id="15" name="Picture 14"/>
          <p:cNvPicPr>
            <a:picLocks noChangeAspect="1"/>
          </p:cNvPicPr>
          <p:nvPr/>
        </p:nvPicPr>
        <p:blipFill>
          <a:blip r:embed="rId7"/>
          <a:stretch>
            <a:fillRect/>
          </a:stretch>
        </p:blipFill>
        <p:spPr>
          <a:xfrm>
            <a:off x="1899803" y="5999446"/>
            <a:ext cx="1403453" cy="409704"/>
          </a:xfrm>
          <a:prstGeom prst="roundRect">
            <a:avLst>
              <a:gd name="adj" fmla="val 8594"/>
            </a:avLst>
          </a:prstGeom>
          <a:ln/>
        </p:spPr>
      </p:pic>
      <p:pic>
        <p:nvPicPr>
          <p:cNvPr id="16" name="Picture 15"/>
          <p:cNvPicPr>
            <a:picLocks noChangeAspect="1"/>
          </p:cNvPicPr>
          <p:nvPr/>
        </p:nvPicPr>
        <p:blipFill>
          <a:blip r:embed="rId8"/>
          <a:stretch>
            <a:fillRect/>
          </a:stretch>
        </p:blipFill>
        <p:spPr>
          <a:xfrm>
            <a:off x="6033501" y="6005129"/>
            <a:ext cx="1275005" cy="414069"/>
          </a:xfrm>
          <a:prstGeom prst="rect">
            <a:avLst/>
          </a:prstGeom>
        </p:spPr>
      </p:pic>
    </p:spTree>
    <p:extLst>
      <p:ext uri="{BB962C8B-B14F-4D97-AF65-F5344CB8AC3E}">
        <p14:creationId xmlns:p14="http://schemas.microsoft.com/office/powerpoint/2010/main" val="36307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PROTOTYPING WITH </a:t>
            </a:r>
            <a:r>
              <a:rPr lang="en-US" dirty="0"/>
              <a:t>Sensors and Actuators</a:t>
            </a:r>
          </a:p>
        </p:txBody>
      </p:sp>
      <p:sp>
        <p:nvSpPr>
          <p:cNvPr id="7" name="Text Placeholder 6"/>
          <p:cNvSpPr>
            <a:spLocks noGrp="1"/>
          </p:cNvSpPr>
          <p:nvPr>
            <p:ph type="body" sz="quarter" idx="11"/>
          </p:nvPr>
        </p:nvSpPr>
        <p:spPr>
          <a:xfrm>
            <a:off x="471951" y="4443499"/>
            <a:ext cx="11248100" cy="420564"/>
          </a:xfrm>
        </p:spPr>
        <p:txBody>
          <a:bodyPr/>
          <a:lstStyle/>
          <a:p>
            <a:r>
              <a:rPr lang="en-US" dirty="0">
                <a:hlinkClick r:id="rId3"/>
              </a:rPr>
              <a:t>https://</a:t>
            </a:r>
            <a:r>
              <a:rPr lang="en-US" dirty="0" smtClean="0">
                <a:hlinkClick r:id="rId3"/>
              </a:rPr>
              <a:t>software.intel.com/en-us/industrial-sensors-with-upm-support</a:t>
            </a:r>
            <a:r>
              <a:rPr lang="en-US" dirty="0" smtClean="0"/>
              <a:t> </a:t>
            </a:r>
            <a:endParaRPr lang="en-US" dirty="0"/>
          </a:p>
        </p:txBody>
      </p:sp>
      <p:pic>
        <p:nvPicPr>
          <p:cNvPr id="9" name="Picture Placeholder 8"/>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t="18570" b="38944"/>
          <a:stretch/>
        </p:blipFill>
        <p:spPr>
          <a:xfrm>
            <a:off x="0" y="0"/>
            <a:ext cx="12192000" cy="3432176"/>
          </a:xfrm>
        </p:spPr>
      </p:pic>
      <p:sp>
        <p:nvSpPr>
          <p:cNvPr id="4" name="Slide Number Placeholder 3"/>
          <p:cNvSpPr>
            <a:spLocks noGrp="1"/>
          </p:cNvSpPr>
          <p:nvPr>
            <p:ph type="sldNum" sz="quarter" idx="13"/>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spTree>
    <p:extLst>
      <p:ext uri="{BB962C8B-B14F-4D97-AF65-F5344CB8AC3E}">
        <p14:creationId xmlns:p14="http://schemas.microsoft.com/office/powerpoint/2010/main" val="76534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246900" y="1136300"/>
            <a:ext cx="5259200" cy="803600"/>
          </a:xfrm>
          <a:prstGeom prst="rect">
            <a:avLst/>
          </a:prstGeom>
          <a:noFill/>
          <a:ln>
            <a:noFill/>
          </a:ln>
        </p:spPr>
        <p:txBody>
          <a:bodyPr wrap="square" lIns="0" tIns="0" rIns="0" bIns="0" anchor="t" anchorCtr="0">
            <a:noAutofit/>
          </a:bodyPr>
          <a:lstStyle/>
          <a:p>
            <a:pPr>
              <a:lnSpc>
                <a:spcPct val="115000"/>
              </a:lnSpc>
              <a:spcBef>
                <a:spcPts val="1333"/>
              </a:spcBef>
              <a:spcAft>
                <a:spcPts val="1333"/>
              </a:spcAft>
            </a:pPr>
            <a:r>
              <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rPr>
              <a:t>Provides I/O abstraction across both Intel and non-Intel (community added) MCU boards, UNIX boards and IoT </a:t>
            </a:r>
            <a:r>
              <a:rPr lang="en" dirty="0" smtClean="0">
                <a:latin typeface="Intel Clear Light" panose="020B0404020203020204" pitchFamily="34" charset="0"/>
                <a:ea typeface="Intel Clear Light" panose="020B0404020203020204" pitchFamily="34" charset="0"/>
                <a:cs typeface="Intel Clear Light" panose="020B0404020203020204" pitchFamily="34" charset="0"/>
                <a:sym typeface="Roboto"/>
              </a:rPr>
              <a:t>Gateways.</a:t>
            </a:r>
            <a:endPar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endParaRPr>
          </a:p>
        </p:txBody>
      </p:sp>
      <p:sp>
        <p:nvSpPr>
          <p:cNvPr id="254" name="Shape 2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dirty="0"/>
              <a:t>MRAA - An I/O Library for the Internet of Things</a:t>
            </a:r>
          </a:p>
        </p:txBody>
      </p:sp>
      <p:sp>
        <p:nvSpPr>
          <p:cNvPr id="2" name="Text Placeholder 1"/>
          <p:cNvSpPr>
            <a:spLocks noGrp="1"/>
          </p:cNvSpPr>
          <p:nvPr>
            <p:ph type="body" sz="quarter" idx="13"/>
          </p:nvPr>
        </p:nvSpPr>
        <p:spPr/>
        <p:txBody>
          <a:bodyPr/>
          <a:lstStyle/>
          <a:p>
            <a:endParaRPr lang="en-US"/>
          </a:p>
        </p:txBody>
      </p:sp>
      <p:sp>
        <p:nvSpPr>
          <p:cNvPr id="240" name="Shape 240"/>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5</a:t>
            </a:fld>
            <a:endParaRPr lang="en"/>
          </a:p>
        </p:txBody>
      </p:sp>
      <p:pic>
        <p:nvPicPr>
          <p:cNvPr id="255" name="Shape 255"/>
          <p:cNvPicPr preferRelativeResize="0"/>
          <p:nvPr/>
        </p:nvPicPr>
        <p:blipFill>
          <a:blip r:embed="rId3">
            <a:alphaModFix/>
          </a:blip>
          <a:stretch>
            <a:fillRect/>
          </a:stretch>
        </p:blipFill>
        <p:spPr>
          <a:xfrm>
            <a:off x="5861033" y="1450517"/>
            <a:ext cx="5867412" cy="4191099"/>
          </a:xfrm>
          <a:prstGeom prst="rect">
            <a:avLst/>
          </a:prstGeom>
          <a:noFill/>
          <a:ln>
            <a:noFill/>
          </a:ln>
        </p:spPr>
      </p:pic>
      <p:sp>
        <p:nvSpPr>
          <p:cNvPr id="256" name="Shape 256"/>
          <p:cNvSpPr txBox="1"/>
          <p:nvPr/>
        </p:nvSpPr>
        <p:spPr>
          <a:xfrm>
            <a:off x="131000" y="2250800"/>
            <a:ext cx="2798800" cy="3941032"/>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smtClean="0">
                <a:sym typeface="Roboto"/>
              </a:rPr>
              <a:t>X86</a:t>
            </a:r>
          </a:p>
          <a:p>
            <a:pPr>
              <a:lnSpc>
                <a:spcPts val="700"/>
              </a:lnSpc>
              <a:spcBef>
                <a:spcPts val="1333"/>
              </a:spcBef>
              <a:spcAft>
                <a:spcPts val="1333"/>
              </a:spcAft>
            </a:pPr>
            <a:r>
              <a:rPr lang="en" dirty="0" smtClean="0">
                <a:sym typeface="Roboto"/>
              </a:rPr>
              <a:t>Minnowboard</a:t>
            </a:r>
          </a:p>
          <a:p>
            <a:pPr>
              <a:lnSpc>
                <a:spcPts val="700"/>
              </a:lnSpc>
              <a:spcBef>
                <a:spcPts val="1333"/>
              </a:spcBef>
              <a:spcAft>
                <a:spcPts val="1333"/>
              </a:spcAft>
            </a:pPr>
            <a:r>
              <a:rPr lang="en" dirty="0" smtClean="0">
                <a:sym typeface="Roboto"/>
              </a:rPr>
              <a:t>NUC </a:t>
            </a:r>
            <a:endParaRPr lang="en" dirty="0">
              <a:sym typeface="Roboto"/>
            </a:endParaRPr>
          </a:p>
          <a:p>
            <a:r>
              <a:rPr lang="en" dirty="0">
                <a:sym typeface="Roboto"/>
              </a:rPr>
              <a:t>UP2 </a:t>
            </a:r>
            <a:r>
              <a:rPr lang="en" dirty="0" smtClean="0">
                <a:sym typeface="Roboto"/>
              </a:rPr>
              <a:t>Board</a:t>
            </a:r>
          </a:p>
          <a:p>
            <a:r>
              <a:rPr lang="en-US" dirty="0" smtClean="0"/>
              <a:t>Intel</a:t>
            </a:r>
            <a:r>
              <a:rPr lang="en-US" dirty="0"/>
              <a:t>® NUC</a:t>
            </a:r>
          </a:p>
          <a:p>
            <a:r>
              <a:rPr lang="en-US" dirty="0"/>
              <a:t>UP* and UP Squared*</a:t>
            </a:r>
          </a:p>
          <a:p>
            <a:r>
              <a:rPr lang="en-US" dirty="0"/>
              <a:t>Arduino* and </a:t>
            </a:r>
            <a:r>
              <a:rPr lang="en-US" dirty="0" err="1"/>
              <a:t>Genuino</a:t>
            </a:r>
            <a:r>
              <a:rPr lang="en-US" dirty="0"/>
              <a:t>* 101</a:t>
            </a:r>
          </a:p>
          <a:p>
            <a:pPr marL="609585" indent="-389457">
              <a:lnSpc>
                <a:spcPts val="700"/>
              </a:lnSpc>
              <a:spcBef>
                <a:spcPts val="400"/>
              </a:spcBef>
              <a:spcAft>
                <a:spcPts val="1600"/>
              </a:spcAft>
              <a:buClr>
                <a:srgbClr val="24292E"/>
              </a:buClr>
              <a:buSzPct val="100000"/>
              <a:buFont typeface="Roboto"/>
            </a:pPr>
            <a:endParaRPr lang="en" dirty="0">
              <a:sym typeface="Roboto"/>
              <a:hlinkClick r:id="rId4"/>
            </a:endParaRPr>
          </a:p>
        </p:txBody>
      </p:sp>
      <p:sp>
        <p:nvSpPr>
          <p:cNvPr id="257" name="Shape 257"/>
          <p:cNvSpPr txBox="1"/>
          <p:nvPr/>
        </p:nvSpPr>
        <p:spPr>
          <a:xfrm>
            <a:off x="3284733" y="2239400"/>
            <a:ext cx="2663200" cy="2852000"/>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a:sym typeface="Roboto"/>
              </a:rPr>
              <a:t>ARM</a:t>
            </a:r>
          </a:p>
          <a:p>
            <a:pPr marL="609585" indent="-389457">
              <a:lnSpc>
                <a:spcPts val="700"/>
              </a:lnSpc>
              <a:spcAft>
                <a:spcPts val="1600"/>
              </a:spcAft>
              <a:buClr>
                <a:srgbClr val="24292E"/>
              </a:buClr>
              <a:buSzPct val="100000"/>
              <a:buFont typeface="Roboto"/>
            </a:pPr>
            <a:r>
              <a:rPr lang="en" dirty="0">
                <a:sym typeface="Roboto"/>
              </a:rPr>
              <a:t>Raspberry Pi</a:t>
            </a:r>
            <a:endParaRPr lang="en" dirty="0">
              <a:sym typeface="Roboto"/>
              <a:hlinkClick r:id="rId5"/>
            </a:endParaRPr>
          </a:p>
          <a:p>
            <a:pPr marL="609585" indent="-389457">
              <a:lnSpc>
                <a:spcPts val="700"/>
              </a:lnSpc>
              <a:spcBef>
                <a:spcPts val="400"/>
              </a:spcBef>
              <a:spcAft>
                <a:spcPts val="1600"/>
              </a:spcAft>
              <a:buClr>
                <a:srgbClr val="24292E"/>
              </a:buClr>
              <a:buSzPct val="100000"/>
              <a:buFont typeface="Roboto"/>
            </a:pPr>
            <a:r>
              <a:rPr lang="en" dirty="0">
                <a:sym typeface="Roboto"/>
              </a:rPr>
              <a:t>Banana Pi</a:t>
            </a:r>
            <a:endParaRPr lang="en" dirty="0">
              <a:sym typeface="Roboto"/>
              <a:hlinkClick r:id="rId6"/>
            </a:endParaRPr>
          </a:p>
          <a:p>
            <a:pPr marL="609585" indent="-389457">
              <a:lnSpc>
                <a:spcPts val="700"/>
              </a:lnSpc>
              <a:spcBef>
                <a:spcPts val="400"/>
              </a:spcBef>
              <a:spcAft>
                <a:spcPts val="1600"/>
              </a:spcAft>
              <a:buClr>
                <a:srgbClr val="24292E"/>
              </a:buClr>
              <a:buSzPct val="100000"/>
              <a:buFont typeface="Roboto"/>
            </a:pPr>
            <a:r>
              <a:rPr lang="en" dirty="0">
                <a:sym typeface="Roboto"/>
              </a:rPr>
              <a:t>Beaglebone Black</a:t>
            </a:r>
            <a:endParaRPr lang="en" dirty="0">
              <a:sym typeface="Roboto"/>
              <a:hlinkClick r:id="rId7"/>
            </a:endParaRPr>
          </a:p>
          <a:p>
            <a:pPr marL="609585" indent="-389457">
              <a:lnSpc>
                <a:spcPts val="700"/>
              </a:lnSpc>
              <a:spcBef>
                <a:spcPts val="400"/>
              </a:spcBef>
              <a:spcAft>
                <a:spcPts val="1600"/>
              </a:spcAft>
              <a:buClr>
                <a:srgbClr val="24292E"/>
              </a:buClr>
              <a:buSzPct val="100000"/>
              <a:buFont typeface="Roboto"/>
            </a:pPr>
            <a:r>
              <a:rPr lang="en" dirty="0">
                <a:sym typeface="Roboto"/>
              </a:rPr>
              <a:t>phyBOARD-Wega</a:t>
            </a:r>
            <a:endParaRPr lang="en" dirty="0">
              <a:sym typeface="Roboto"/>
              <a:hlinkClick r:id="rId8"/>
            </a:endParaRPr>
          </a:p>
          <a:p>
            <a:pPr marL="609585" indent="-389457">
              <a:lnSpc>
                <a:spcPts val="700"/>
              </a:lnSpc>
              <a:spcBef>
                <a:spcPts val="400"/>
              </a:spcBef>
              <a:spcAft>
                <a:spcPts val="1600"/>
              </a:spcAft>
              <a:buClr>
                <a:srgbClr val="24292E"/>
              </a:buClr>
              <a:buSzPct val="100000"/>
              <a:buFont typeface="Roboto"/>
            </a:pPr>
            <a:r>
              <a:rPr lang="en" dirty="0" smtClean="0">
                <a:sym typeface="Roboto"/>
              </a:rPr>
              <a:t>96Boards</a:t>
            </a:r>
          </a:p>
          <a:p>
            <a:pPr marL="609585" indent="-389457">
              <a:lnSpc>
                <a:spcPts val="700"/>
              </a:lnSpc>
              <a:spcBef>
                <a:spcPts val="400"/>
              </a:spcBef>
              <a:spcAft>
                <a:spcPts val="1600"/>
              </a:spcAft>
              <a:buClr>
                <a:srgbClr val="24292E"/>
              </a:buClr>
              <a:buSzPct val="100000"/>
              <a:buFont typeface="Roboto"/>
            </a:pPr>
            <a:endParaRPr lang="en" dirty="0">
              <a:sym typeface="Roboto"/>
              <a:hlinkClick r:id="rId9"/>
            </a:endParaRPr>
          </a:p>
        </p:txBody>
      </p:sp>
      <p:sp>
        <p:nvSpPr>
          <p:cNvPr id="258" name="Shape 258"/>
          <p:cNvSpPr txBox="1"/>
          <p:nvPr/>
        </p:nvSpPr>
        <p:spPr>
          <a:xfrm>
            <a:off x="3101148" y="5693986"/>
            <a:ext cx="3939600" cy="605600"/>
          </a:xfrm>
          <a:prstGeom prst="rect">
            <a:avLst/>
          </a:prstGeom>
          <a:noFill/>
          <a:ln>
            <a:noFill/>
          </a:ln>
        </p:spPr>
        <p:txBody>
          <a:bodyPr wrap="square" lIns="121900" tIns="121900" rIns="121900" bIns="121900" anchor="t" anchorCtr="0">
            <a:noAutofit/>
          </a:bodyPr>
          <a:lstStyle/>
          <a:p>
            <a:r>
              <a:rPr lang="en" sz="1600" dirty="0">
                <a:latin typeface="Roboto"/>
                <a:ea typeface="Roboto"/>
                <a:cs typeface="Roboto"/>
                <a:sym typeface="Roboto"/>
              </a:rPr>
              <a:t>https://github.com/intel-iot-devkit/mraa</a:t>
            </a:r>
          </a:p>
        </p:txBody>
      </p:sp>
    </p:spTree>
    <p:extLst>
      <p:ext uri="{BB962C8B-B14F-4D97-AF65-F5344CB8AC3E}">
        <p14:creationId xmlns:p14="http://schemas.microsoft.com/office/powerpoint/2010/main" val="12256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p:nvPr/>
        </p:nvSpPr>
        <p:spPr>
          <a:xfrm>
            <a:off x="258943" y="3589577"/>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a:solidFill>
                  <a:schemeClr val="lt1"/>
                </a:solidFill>
                <a:latin typeface="Roboto"/>
                <a:ea typeface="Roboto"/>
                <a:cs typeface="Roboto"/>
                <a:sym typeface="Roboto"/>
              </a:rPr>
              <a:t>UPM: </a:t>
            </a:r>
            <a:r>
              <a:rPr lang="en" sz="2400">
                <a:solidFill>
                  <a:schemeClr val="lt1"/>
                </a:solidFill>
                <a:latin typeface="Roboto"/>
                <a:ea typeface="Roboto"/>
                <a:cs typeface="Roboto"/>
                <a:sym typeface="Roboto"/>
                <a:hlinkClick r:id="rId3"/>
              </a:rPr>
              <a:t>https://github.com/intel-iot-devkit/upm</a:t>
            </a:r>
          </a:p>
        </p:txBody>
      </p:sp>
      <p:sp>
        <p:nvSpPr>
          <p:cNvPr id="305" name="Shape 305"/>
          <p:cNvSpPr/>
          <p:nvPr/>
        </p:nvSpPr>
        <p:spPr>
          <a:xfrm>
            <a:off x="258943" y="1284959"/>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dirty="0">
                <a:solidFill>
                  <a:schemeClr val="lt1"/>
                </a:solidFill>
                <a:latin typeface="Roboto"/>
                <a:ea typeface="Roboto"/>
                <a:cs typeface="Roboto"/>
                <a:sym typeface="Roboto"/>
              </a:rPr>
              <a:t>libmraa aka “MRAA”: </a:t>
            </a:r>
            <a:r>
              <a:rPr lang="en" sz="2400" dirty="0">
                <a:solidFill>
                  <a:schemeClr val="lt1"/>
                </a:solidFill>
                <a:latin typeface="Roboto"/>
                <a:ea typeface="Roboto"/>
                <a:cs typeface="Roboto"/>
                <a:sym typeface="Roboto"/>
                <a:hlinkClick r:id="rId4"/>
              </a:rPr>
              <a:t>https://github.com/intel-iot-devkit/mraa</a:t>
            </a:r>
          </a:p>
        </p:txBody>
      </p:sp>
      <p:sp>
        <p:nvSpPr>
          <p:cNvPr id="306" name="Shape 306"/>
          <p:cNvSpPr/>
          <p:nvPr/>
        </p:nvSpPr>
        <p:spPr>
          <a:xfrm>
            <a:off x="258932" y="1684967"/>
            <a:ext cx="9769600" cy="2174000"/>
          </a:xfrm>
          <a:prstGeom prst="roundRect">
            <a:avLst>
              <a:gd name="adj" fmla="val 7880"/>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Open Source IO Libs (UART, SPI, GPIO, I2C, AIO) </a:t>
            </a:r>
          </a:p>
          <a:p>
            <a:pPr marL="761981" indent="-169329">
              <a:lnSpc>
                <a:spcPct val="115000"/>
              </a:lnSpc>
              <a:buClr>
                <a:schemeClr val="lt2"/>
              </a:buClr>
              <a:buFont typeface="Roboto"/>
              <a:buChar char="•"/>
            </a:pPr>
            <a:r>
              <a:rPr lang="en" dirty="0">
                <a:latin typeface="Roboto"/>
                <a:ea typeface="Roboto"/>
                <a:cs typeface="Roboto"/>
                <a:sym typeface="Roboto"/>
              </a:rPr>
              <a:t>Provides higher level abstraction making hardware IO easier to use from userspace</a:t>
            </a:r>
          </a:p>
          <a:p>
            <a:pPr marL="761981" indent="-169329">
              <a:lnSpc>
                <a:spcPct val="115000"/>
              </a:lnSpc>
              <a:buClr>
                <a:schemeClr val="lt2"/>
              </a:buClr>
              <a:buFont typeface="Roboto"/>
              <a:buChar char="•"/>
            </a:pPr>
            <a:r>
              <a:rPr lang="en" dirty="0">
                <a:latin typeface="Roboto"/>
                <a:ea typeface="Roboto"/>
                <a:cs typeface="Roboto"/>
                <a:sym typeface="Roboto"/>
              </a:rPr>
              <a:t>Enables portability between devices</a:t>
            </a:r>
          </a:p>
          <a:p>
            <a:pPr marL="761981" indent="-169329">
              <a:lnSpc>
                <a:spcPct val="115000"/>
              </a:lnSpc>
              <a:buClr>
                <a:schemeClr val="lt2"/>
              </a:buClr>
              <a:buFont typeface="Roboto"/>
              <a:buChar char="•"/>
            </a:pPr>
            <a:r>
              <a:rPr lang="en" dirty="0">
                <a:latin typeface="Roboto"/>
                <a:ea typeface="Roboto"/>
                <a:cs typeface="Roboto"/>
                <a:sym typeface="Roboto"/>
              </a:rPr>
              <a:t>Supports Intel® Galileo and Intel® Edison boards, MinnowBoard MAX, etc.</a:t>
            </a:r>
          </a:p>
        </p:txBody>
      </p:sp>
      <p:sp>
        <p:nvSpPr>
          <p:cNvPr id="307" name="Shape 307"/>
          <p:cNvSpPr/>
          <p:nvPr/>
        </p:nvSpPr>
        <p:spPr>
          <a:xfrm>
            <a:off x="258935" y="4045744"/>
            <a:ext cx="8470800" cy="1533600"/>
          </a:xfrm>
          <a:prstGeom prst="roundRect">
            <a:avLst>
              <a:gd name="adj" fmla="val 11079"/>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High level library repository of sensor drivers</a:t>
            </a:r>
          </a:p>
          <a:p>
            <a:pPr marL="761981" indent="-169329">
              <a:lnSpc>
                <a:spcPct val="115000"/>
              </a:lnSpc>
              <a:buClr>
                <a:schemeClr val="lt2"/>
              </a:buClr>
              <a:buFont typeface="Roboto"/>
              <a:buChar char="•"/>
            </a:pPr>
            <a:r>
              <a:rPr lang="en" dirty="0">
                <a:latin typeface="Roboto"/>
                <a:ea typeface="Roboto"/>
                <a:cs typeface="Roboto"/>
                <a:sym typeface="Roboto"/>
              </a:rPr>
              <a:t>Sensors/Actuators using libmraa</a:t>
            </a:r>
          </a:p>
          <a:p>
            <a:pPr marL="761981" indent="-169329">
              <a:lnSpc>
                <a:spcPct val="115000"/>
              </a:lnSpc>
              <a:buClr>
                <a:schemeClr val="lt2"/>
              </a:buClr>
              <a:buFont typeface="Roboto"/>
              <a:buChar char="•"/>
            </a:pPr>
            <a:r>
              <a:rPr lang="en" dirty="0">
                <a:latin typeface="Roboto"/>
                <a:ea typeface="Roboto"/>
                <a:cs typeface="Roboto"/>
                <a:sym typeface="Roboto"/>
              </a:rPr>
              <a:t>Making it easy to control</a:t>
            </a:r>
          </a:p>
          <a:p>
            <a:pPr marL="761981" indent="-169329">
              <a:lnSpc>
                <a:spcPct val="115000"/>
              </a:lnSpc>
              <a:buClr>
                <a:schemeClr val="lt2"/>
              </a:buClr>
              <a:buFont typeface="Roboto"/>
              <a:buChar char="•"/>
            </a:pPr>
            <a:r>
              <a:rPr lang="en" dirty="0">
                <a:latin typeface="Roboto"/>
                <a:ea typeface="Roboto"/>
                <a:cs typeface="Roboto"/>
                <a:sym typeface="Roboto"/>
              </a:rPr>
              <a:t>Expanding support to Industrial grade sensors</a:t>
            </a:r>
          </a:p>
        </p:txBody>
      </p:sp>
      <p:sp>
        <p:nvSpPr>
          <p:cNvPr id="308" name="Shape 308"/>
          <p:cNvSpPr/>
          <p:nvPr/>
        </p:nvSpPr>
        <p:spPr>
          <a:xfrm>
            <a:off x="2088800" y="5894167"/>
            <a:ext cx="7853200" cy="609600"/>
          </a:xfrm>
          <a:prstGeom prst="roundRect">
            <a:avLst>
              <a:gd name="adj" fmla="val 16667"/>
            </a:avLst>
          </a:prstGeom>
          <a:gradFill>
            <a:gsLst>
              <a:gs pos="0">
                <a:srgbClr val="005998"/>
              </a:gs>
              <a:gs pos="100000">
                <a:srgbClr val="003A5D"/>
              </a:gs>
            </a:gsLst>
            <a:lin ang="2700006" scaled="0"/>
          </a:gradFill>
          <a:ln w="19050" cap="flat" cmpd="sng">
            <a:solidFill>
              <a:srgbClr val="292929">
                <a:alpha val="69411"/>
              </a:srgbClr>
            </a:solidFill>
            <a:prstDash val="solid"/>
            <a:round/>
            <a:headEnd type="none" w="med" len="med"/>
            <a:tailEnd type="none" w="med" len="med"/>
          </a:ln>
        </p:spPr>
        <p:txBody>
          <a:bodyPr wrap="square" lIns="121900" tIns="60933" rIns="121900" bIns="60933" anchor="ctr" anchorCtr="0">
            <a:noAutofit/>
          </a:bodyPr>
          <a:lstStyle/>
          <a:p>
            <a:pPr algn="ctr">
              <a:buClr>
                <a:srgbClr val="FFFFFF"/>
              </a:buClr>
              <a:buSzPct val="25000"/>
            </a:pPr>
            <a:r>
              <a:rPr lang="en" sz="2400" b="1" i="1">
                <a:solidFill>
                  <a:srgbClr val="FFFFFF"/>
                </a:solidFill>
                <a:latin typeface="Arial"/>
                <a:ea typeface="Arial"/>
                <a:cs typeface="Arial"/>
                <a:sym typeface="Arial"/>
              </a:rPr>
              <a:t>UPM and MRAA make it easy to build IoT projects!</a:t>
            </a:r>
          </a:p>
        </p:txBody>
      </p:sp>
      <p:sp>
        <p:nvSpPr>
          <p:cNvPr id="309" name="Shape 309"/>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a:t>Introducing Intel IoT Device Libraries: MRAA and UPM</a:t>
            </a:r>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7743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3" name="Shape 273"/>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Making Sensors and Actuators Accessible</a:t>
            </a:r>
          </a:p>
        </p:txBody>
      </p:sp>
      <p:sp>
        <p:nvSpPr>
          <p:cNvPr id="263" name="Shape 263"/>
          <p:cNvSpPr txBox="1">
            <a:spLocks noGrp="1"/>
          </p:cNvSpPr>
          <p:nvPr>
            <p:ph type="sldNum" sz="quarter" idx="14"/>
          </p:nvPr>
        </p:nvSpPr>
        <p:spPr>
          <a:xfrm>
            <a:off x="11797793" y="6261785"/>
            <a:ext cx="170987" cy="164148"/>
          </a:xfrm>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7</a:t>
            </a:fld>
            <a:endParaRPr lang="en"/>
          </a:p>
        </p:txBody>
      </p:sp>
      <p:grpSp>
        <p:nvGrpSpPr>
          <p:cNvPr id="264" name="Shape 264"/>
          <p:cNvGrpSpPr/>
          <p:nvPr/>
        </p:nvGrpSpPr>
        <p:grpSpPr>
          <a:xfrm>
            <a:off x="6325427" y="1139221"/>
            <a:ext cx="5654968" cy="1728516"/>
            <a:chOff x="350209" y="1396423"/>
            <a:chExt cx="4241226" cy="1296387"/>
          </a:xfrm>
        </p:grpSpPr>
        <p:pic>
          <p:nvPicPr>
            <p:cNvPr id="265" name="Shape 265" descr="https://linuxlink.timesys.com/static/img/yocto-project-logo.png"/>
            <p:cNvPicPr preferRelativeResize="0"/>
            <p:nvPr/>
          </p:nvPicPr>
          <p:blipFill rotWithShape="1">
            <a:blip r:embed="rId3">
              <a:alphaModFix/>
            </a:blip>
            <a:srcRect/>
            <a:stretch/>
          </p:blipFill>
          <p:spPr>
            <a:xfrm>
              <a:off x="1403240" y="1419726"/>
              <a:ext cx="1203599" cy="534300"/>
            </a:xfrm>
            <a:prstGeom prst="rect">
              <a:avLst/>
            </a:prstGeom>
            <a:noFill/>
            <a:ln>
              <a:noFill/>
            </a:ln>
          </p:spPr>
        </p:pic>
        <p:pic>
          <p:nvPicPr>
            <p:cNvPr id="266" name="Shape 266" descr="http://simplecore.intel.com/ultimatecoder/wp-content/uploads/sites/39/2016/06/Zephyrlogo-noire.png"/>
            <p:cNvPicPr preferRelativeResize="0"/>
            <p:nvPr/>
          </p:nvPicPr>
          <p:blipFill rotWithShape="1">
            <a:blip r:embed="rId4">
              <a:alphaModFix/>
            </a:blip>
            <a:srcRect/>
            <a:stretch/>
          </p:blipFill>
          <p:spPr>
            <a:xfrm>
              <a:off x="350209" y="1489567"/>
              <a:ext cx="882900" cy="464700"/>
            </a:xfrm>
            <a:prstGeom prst="rect">
              <a:avLst/>
            </a:prstGeom>
            <a:noFill/>
            <a:ln>
              <a:noFill/>
            </a:ln>
          </p:spPr>
        </p:pic>
        <p:pic>
          <p:nvPicPr>
            <p:cNvPr id="267" name="Shape 267" descr="https://marketplace.windriver.com/layout/customer/images/wr-logo-white.png"/>
            <p:cNvPicPr preferRelativeResize="0"/>
            <p:nvPr/>
          </p:nvPicPr>
          <p:blipFill rotWithShape="1">
            <a:blip r:embed="rId5">
              <a:alphaModFix/>
            </a:blip>
            <a:srcRect/>
            <a:stretch/>
          </p:blipFill>
          <p:spPr>
            <a:xfrm>
              <a:off x="2776969" y="1396423"/>
              <a:ext cx="954900" cy="549900"/>
            </a:xfrm>
            <a:prstGeom prst="rect">
              <a:avLst/>
            </a:prstGeom>
            <a:noFill/>
            <a:ln>
              <a:noFill/>
            </a:ln>
          </p:spPr>
        </p:pic>
        <p:pic>
          <p:nvPicPr>
            <p:cNvPr id="268" name="Shape 268" descr="Image result for ubuntu logo"/>
            <p:cNvPicPr preferRelativeResize="0"/>
            <p:nvPr/>
          </p:nvPicPr>
          <p:blipFill rotWithShape="1">
            <a:blip r:embed="rId6">
              <a:alphaModFix/>
            </a:blip>
            <a:srcRect/>
            <a:stretch/>
          </p:blipFill>
          <p:spPr>
            <a:xfrm>
              <a:off x="3902335" y="1396925"/>
              <a:ext cx="689100" cy="549000"/>
            </a:xfrm>
            <a:prstGeom prst="rect">
              <a:avLst/>
            </a:prstGeom>
            <a:noFill/>
            <a:ln>
              <a:noFill/>
            </a:ln>
          </p:spPr>
        </p:pic>
        <p:pic>
          <p:nvPicPr>
            <p:cNvPr id="269" name="Shape 269" descr="https://up-community.org/images/up_img/ubilinux_logo_big.png"/>
            <p:cNvPicPr preferRelativeResize="0"/>
            <p:nvPr/>
          </p:nvPicPr>
          <p:blipFill rotWithShape="1">
            <a:blip r:embed="rId7">
              <a:alphaModFix/>
            </a:blip>
            <a:srcRect/>
            <a:stretch/>
          </p:blipFill>
          <p:spPr>
            <a:xfrm>
              <a:off x="439335" y="1990201"/>
              <a:ext cx="1363200" cy="467100"/>
            </a:xfrm>
            <a:prstGeom prst="rect">
              <a:avLst/>
            </a:prstGeom>
            <a:noFill/>
            <a:ln>
              <a:noFill/>
            </a:ln>
          </p:spPr>
        </p:pic>
        <p:pic>
          <p:nvPicPr>
            <p:cNvPr id="270" name="Shape 270" descr="https://androidthings.rocks/images/android-heart-pi-header.png"/>
            <p:cNvPicPr preferRelativeResize="0"/>
            <p:nvPr/>
          </p:nvPicPr>
          <p:blipFill rotWithShape="1">
            <a:blip r:embed="rId8">
              <a:alphaModFix/>
            </a:blip>
            <a:srcRect/>
            <a:stretch/>
          </p:blipFill>
          <p:spPr>
            <a:xfrm>
              <a:off x="3906979" y="1990211"/>
              <a:ext cx="679800" cy="702600"/>
            </a:xfrm>
            <a:prstGeom prst="rect">
              <a:avLst/>
            </a:prstGeom>
            <a:noFill/>
            <a:ln>
              <a:noFill/>
            </a:ln>
          </p:spPr>
        </p:pic>
        <p:pic>
          <p:nvPicPr>
            <p:cNvPr id="271" name="Shape 271" descr="http://cinderwick.ca/files/archlinux/artwork-unofficial/webpages/archer/vertical.png"/>
            <p:cNvPicPr preferRelativeResize="0"/>
            <p:nvPr/>
          </p:nvPicPr>
          <p:blipFill rotWithShape="1">
            <a:blip r:embed="rId9">
              <a:alphaModFix/>
            </a:blip>
            <a:srcRect/>
            <a:stretch/>
          </p:blipFill>
          <p:spPr>
            <a:xfrm>
              <a:off x="1957500" y="1990212"/>
              <a:ext cx="754500" cy="632400"/>
            </a:xfrm>
            <a:prstGeom prst="rect">
              <a:avLst/>
            </a:prstGeom>
            <a:noFill/>
            <a:ln>
              <a:noFill/>
            </a:ln>
          </p:spPr>
        </p:pic>
        <p:pic>
          <p:nvPicPr>
            <p:cNvPr id="272" name="Shape 272" descr="https://upload.wikimedia.org/wikipedia/en/thumb/9/98/OpenSUSE_official-logo-color.svg/320px-OpenSUSE_official-logo-color.svg.png"/>
            <p:cNvPicPr preferRelativeResize="0"/>
            <p:nvPr/>
          </p:nvPicPr>
          <p:blipFill rotWithShape="1">
            <a:blip r:embed="rId10">
              <a:alphaModFix/>
            </a:blip>
            <a:srcRect/>
            <a:stretch/>
          </p:blipFill>
          <p:spPr>
            <a:xfrm>
              <a:off x="2866927" y="2056795"/>
              <a:ext cx="786900" cy="499200"/>
            </a:xfrm>
            <a:prstGeom prst="rect">
              <a:avLst/>
            </a:prstGeom>
            <a:noFill/>
            <a:ln>
              <a:noFill/>
            </a:ln>
          </p:spPr>
        </p:pic>
      </p:grpSp>
      <p:sp>
        <p:nvSpPr>
          <p:cNvPr id="274" name="Shape 274"/>
          <p:cNvSpPr txBox="1"/>
          <p:nvPr/>
        </p:nvSpPr>
        <p:spPr>
          <a:xfrm>
            <a:off x="211600" y="1139233"/>
            <a:ext cx="58172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Operating Systems</a:t>
            </a:r>
          </a:p>
        </p:txBody>
      </p:sp>
      <p:grpSp>
        <p:nvGrpSpPr>
          <p:cNvPr id="275" name="Shape 275"/>
          <p:cNvGrpSpPr/>
          <p:nvPr/>
        </p:nvGrpSpPr>
        <p:grpSpPr>
          <a:xfrm>
            <a:off x="3331017" y="5722075"/>
            <a:ext cx="8568796" cy="621620"/>
            <a:chOff x="560239" y="2823282"/>
            <a:chExt cx="8059440" cy="584668"/>
          </a:xfrm>
        </p:grpSpPr>
        <p:pic>
          <p:nvPicPr>
            <p:cNvPr id="276" name="Shape 276"/>
            <p:cNvPicPr preferRelativeResize="0"/>
            <p:nvPr/>
          </p:nvPicPr>
          <p:blipFill rotWithShape="1">
            <a:blip r:embed="rId11">
              <a:alphaModFix/>
            </a:blip>
            <a:srcRect/>
            <a:stretch/>
          </p:blipFill>
          <p:spPr>
            <a:xfrm>
              <a:off x="2688472" y="2823282"/>
              <a:ext cx="612300" cy="525000"/>
            </a:xfrm>
            <a:prstGeom prst="rect">
              <a:avLst/>
            </a:prstGeom>
            <a:noFill/>
            <a:ln>
              <a:noFill/>
            </a:ln>
          </p:spPr>
        </p:pic>
        <p:pic>
          <p:nvPicPr>
            <p:cNvPr id="277" name="Shape 277"/>
            <p:cNvPicPr preferRelativeResize="0"/>
            <p:nvPr/>
          </p:nvPicPr>
          <p:blipFill rotWithShape="1">
            <a:blip r:embed="rId12">
              <a:alphaModFix/>
            </a:blip>
            <a:srcRect/>
            <a:stretch/>
          </p:blipFill>
          <p:spPr>
            <a:xfrm>
              <a:off x="5612010" y="2979701"/>
              <a:ext cx="795300" cy="309299"/>
            </a:xfrm>
            <a:prstGeom prst="rect">
              <a:avLst/>
            </a:prstGeom>
            <a:noFill/>
            <a:ln>
              <a:noFill/>
            </a:ln>
          </p:spPr>
        </p:pic>
        <p:pic>
          <p:nvPicPr>
            <p:cNvPr id="278" name="Shape 278"/>
            <p:cNvPicPr preferRelativeResize="0"/>
            <p:nvPr/>
          </p:nvPicPr>
          <p:blipFill rotWithShape="1">
            <a:blip r:embed="rId13">
              <a:alphaModFix/>
            </a:blip>
            <a:srcRect/>
            <a:stretch/>
          </p:blipFill>
          <p:spPr>
            <a:xfrm>
              <a:off x="560239" y="2912841"/>
              <a:ext cx="1381499" cy="366599"/>
            </a:xfrm>
            <a:prstGeom prst="rect">
              <a:avLst/>
            </a:prstGeom>
            <a:noFill/>
            <a:ln>
              <a:noFill/>
            </a:ln>
          </p:spPr>
        </p:pic>
        <p:pic>
          <p:nvPicPr>
            <p:cNvPr id="279" name="Shape 279"/>
            <p:cNvPicPr preferRelativeResize="0"/>
            <p:nvPr/>
          </p:nvPicPr>
          <p:blipFill rotWithShape="1">
            <a:blip r:embed="rId14">
              <a:alphaModFix/>
            </a:blip>
            <a:srcRect/>
            <a:stretch/>
          </p:blipFill>
          <p:spPr>
            <a:xfrm>
              <a:off x="2044710" y="2843950"/>
              <a:ext cx="515400" cy="504600"/>
            </a:xfrm>
            <a:prstGeom prst="rect">
              <a:avLst/>
            </a:prstGeom>
            <a:noFill/>
            <a:ln>
              <a:noFill/>
            </a:ln>
          </p:spPr>
        </p:pic>
        <p:pic>
          <p:nvPicPr>
            <p:cNvPr id="280" name="Shape 280"/>
            <p:cNvPicPr preferRelativeResize="0"/>
            <p:nvPr/>
          </p:nvPicPr>
          <p:blipFill rotWithShape="1">
            <a:blip r:embed="rId15">
              <a:alphaModFix/>
            </a:blip>
            <a:srcRect/>
            <a:stretch/>
          </p:blipFill>
          <p:spPr>
            <a:xfrm>
              <a:off x="3550567" y="2867722"/>
              <a:ext cx="510900" cy="504000"/>
            </a:xfrm>
            <a:prstGeom prst="rect">
              <a:avLst/>
            </a:prstGeom>
            <a:noFill/>
            <a:ln>
              <a:noFill/>
            </a:ln>
          </p:spPr>
        </p:pic>
        <p:pic>
          <p:nvPicPr>
            <p:cNvPr id="281" name="Shape 281"/>
            <p:cNvPicPr preferRelativeResize="0"/>
            <p:nvPr/>
          </p:nvPicPr>
          <p:blipFill rotWithShape="1">
            <a:blip r:embed="rId16">
              <a:alphaModFix/>
            </a:blip>
            <a:srcRect/>
            <a:stretch/>
          </p:blipFill>
          <p:spPr>
            <a:xfrm>
              <a:off x="4323694" y="2896847"/>
              <a:ext cx="1126200" cy="474900"/>
            </a:xfrm>
            <a:prstGeom prst="rect">
              <a:avLst/>
            </a:prstGeom>
            <a:noFill/>
            <a:ln>
              <a:noFill/>
            </a:ln>
          </p:spPr>
        </p:pic>
        <p:pic>
          <p:nvPicPr>
            <p:cNvPr id="282" name="Shape 282" descr="Image result for stmicro"/>
            <p:cNvPicPr preferRelativeResize="0"/>
            <p:nvPr/>
          </p:nvPicPr>
          <p:blipFill rotWithShape="1">
            <a:blip r:embed="rId17">
              <a:alphaModFix/>
            </a:blip>
            <a:srcRect/>
            <a:stretch/>
          </p:blipFill>
          <p:spPr>
            <a:xfrm>
              <a:off x="6569531" y="2867722"/>
              <a:ext cx="789300" cy="504600"/>
            </a:xfrm>
            <a:prstGeom prst="rect">
              <a:avLst/>
            </a:prstGeom>
            <a:noFill/>
            <a:ln>
              <a:noFill/>
            </a:ln>
          </p:spPr>
        </p:pic>
        <p:pic>
          <p:nvPicPr>
            <p:cNvPr id="283" name="Shape 283" descr="Image result for honeywell"/>
            <p:cNvPicPr preferRelativeResize="0"/>
            <p:nvPr/>
          </p:nvPicPr>
          <p:blipFill rotWithShape="1">
            <a:blip r:embed="rId18">
              <a:alphaModFix/>
            </a:blip>
            <a:srcRect/>
            <a:stretch/>
          </p:blipFill>
          <p:spPr>
            <a:xfrm>
              <a:off x="7491679" y="2843950"/>
              <a:ext cx="1128000" cy="564000"/>
            </a:xfrm>
            <a:prstGeom prst="rect">
              <a:avLst/>
            </a:prstGeom>
            <a:noFill/>
            <a:ln>
              <a:noFill/>
            </a:ln>
          </p:spPr>
        </p:pic>
      </p:grpSp>
      <p:grpSp>
        <p:nvGrpSpPr>
          <p:cNvPr id="284" name="Shape 284"/>
          <p:cNvGrpSpPr/>
          <p:nvPr/>
        </p:nvGrpSpPr>
        <p:grpSpPr>
          <a:xfrm>
            <a:off x="3485082" y="4809780"/>
            <a:ext cx="8526477" cy="740755"/>
            <a:chOff x="1224723" y="1707025"/>
            <a:chExt cx="7215230" cy="626838"/>
          </a:xfrm>
        </p:grpSpPr>
        <p:pic>
          <p:nvPicPr>
            <p:cNvPr id="285" name="Shape 285"/>
            <p:cNvPicPr preferRelativeResize="0"/>
            <p:nvPr/>
          </p:nvPicPr>
          <p:blipFill rotWithShape="1">
            <a:blip r:embed="rId19">
              <a:alphaModFix/>
              <a:duotone>
                <a:schemeClr val="accent2">
                  <a:shade val="45000"/>
                  <a:satMod val="135000"/>
                </a:schemeClr>
                <a:prstClr val="white"/>
              </a:duotone>
            </a:blip>
            <a:srcRect/>
            <a:stretch/>
          </p:blipFill>
          <p:spPr>
            <a:xfrm>
              <a:off x="3026756" y="1782763"/>
              <a:ext cx="1345499" cy="551100"/>
            </a:xfrm>
            <a:prstGeom prst="rect">
              <a:avLst/>
            </a:prstGeom>
            <a:noFill/>
            <a:ln>
              <a:noFill/>
            </a:ln>
          </p:spPr>
        </p:pic>
        <p:pic>
          <p:nvPicPr>
            <p:cNvPr id="286" name="Shape 286"/>
            <p:cNvPicPr preferRelativeResize="0"/>
            <p:nvPr/>
          </p:nvPicPr>
          <p:blipFill rotWithShape="1">
            <a:blip r:embed="rId20">
              <a:alphaModFix/>
              <a:duotone>
                <a:schemeClr val="accent2">
                  <a:shade val="45000"/>
                  <a:satMod val="135000"/>
                </a:schemeClr>
                <a:prstClr val="white"/>
              </a:duotone>
            </a:blip>
            <a:srcRect t="9423" b="9334"/>
            <a:stretch/>
          </p:blipFill>
          <p:spPr>
            <a:xfrm>
              <a:off x="4724601" y="1707025"/>
              <a:ext cx="1693800" cy="621000"/>
            </a:xfrm>
            <a:prstGeom prst="rect">
              <a:avLst/>
            </a:prstGeom>
            <a:noFill/>
            <a:ln>
              <a:noFill/>
            </a:ln>
          </p:spPr>
        </p:pic>
        <p:pic>
          <p:nvPicPr>
            <p:cNvPr id="287" name="Shape 287"/>
            <p:cNvPicPr preferRelativeResize="0"/>
            <p:nvPr/>
          </p:nvPicPr>
          <p:blipFill rotWithShape="1">
            <a:blip r:embed="rId21">
              <a:alphaModFix/>
              <a:duotone>
                <a:schemeClr val="accent2">
                  <a:shade val="45000"/>
                  <a:satMod val="135000"/>
                </a:schemeClr>
                <a:prstClr val="white"/>
              </a:duotone>
            </a:blip>
            <a:srcRect/>
            <a:stretch/>
          </p:blipFill>
          <p:spPr>
            <a:xfrm>
              <a:off x="1224723" y="1961794"/>
              <a:ext cx="1449900" cy="227400"/>
            </a:xfrm>
            <a:prstGeom prst="rect">
              <a:avLst/>
            </a:prstGeom>
            <a:noFill/>
            <a:ln>
              <a:noFill/>
            </a:ln>
          </p:spPr>
        </p:pic>
        <p:pic>
          <p:nvPicPr>
            <p:cNvPr id="288" name="Shape 288"/>
            <p:cNvPicPr preferRelativeResize="0"/>
            <p:nvPr/>
          </p:nvPicPr>
          <p:blipFill rotWithShape="1">
            <a:blip r:embed="rId22">
              <a:alphaModFix/>
              <a:duotone>
                <a:schemeClr val="accent2">
                  <a:shade val="45000"/>
                  <a:satMod val="135000"/>
                </a:schemeClr>
                <a:prstClr val="white"/>
              </a:duotone>
            </a:blip>
            <a:srcRect/>
            <a:stretch/>
          </p:blipFill>
          <p:spPr>
            <a:xfrm>
              <a:off x="6770753" y="1782763"/>
              <a:ext cx="1669200" cy="509400"/>
            </a:xfrm>
            <a:prstGeom prst="rect">
              <a:avLst/>
            </a:prstGeom>
            <a:noFill/>
            <a:ln>
              <a:noFill/>
            </a:ln>
          </p:spPr>
        </p:pic>
      </p:grpSp>
      <p:grpSp>
        <p:nvGrpSpPr>
          <p:cNvPr id="289" name="Shape 289"/>
          <p:cNvGrpSpPr/>
          <p:nvPr/>
        </p:nvGrpSpPr>
        <p:grpSpPr>
          <a:xfrm>
            <a:off x="255117" y="3023016"/>
            <a:ext cx="11681767" cy="1728400"/>
            <a:chOff x="191337" y="2267262"/>
            <a:chExt cx="8761325" cy="1296300"/>
          </a:xfrm>
        </p:grpSpPr>
        <p:pic>
          <p:nvPicPr>
            <p:cNvPr id="290" name="Shape 290"/>
            <p:cNvPicPr preferRelativeResize="0"/>
            <p:nvPr/>
          </p:nvPicPr>
          <p:blipFill rotWithShape="1">
            <a:blip r:embed="rId23">
              <a:alphaModFix/>
            </a:blip>
            <a:srcRect/>
            <a:stretch/>
          </p:blipFill>
          <p:spPr>
            <a:xfrm>
              <a:off x="4311231" y="2634239"/>
              <a:ext cx="471000" cy="459000"/>
            </a:xfrm>
            <a:prstGeom prst="rect">
              <a:avLst/>
            </a:prstGeom>
            <a:noFill/>
            <a:ln>
              <a:noFill/>
            </a:ln>
          </p:spPr>
        </p:pic>
        <p:pic>
          <p:nvPicPr>
            <p:cNvPr id="291" name="Shape 291"/>
            <p:cNvPicPr preferRelativeResize="0"/>
            <p:nvPr/>
          </p:nvPicPr>
          <p:blipFill rotWithShape="1">
            <a:blip r:embed="rId24">
              <a:alphaModFix/>
            </a:blip>
            <a:srcRect/>
            <a:stretch/>
          </p:blipFill>
          <p:spPr>
            <a:xfrm>
              <a:off x="4918440" y="2595543"/>
              <a:ext cx="892800" cy="540600"/>
            </a:xfrm>
            <a:prstGeom prst="rect">
              <a:avLst/>
            </a:prstGeom>
            <a:noFill/>
            <a:ln>
              <a:noFill/>
            </a:ln>
          </p:spPr>
        </p:pic>
        <p:pic>
          <p:nvPicPr>
            <p:cNvPr id="292" name="Shape 292"/>
            <p:cNvPicPr preferRelativeResize="0"/>
            <p:nvPr/>
          </p:nvPicPr>
          <p:blipFill rotWithShape="1">
            <a:blip r:embed="rId25">
              <a:alphaModFix/>
            </a:blip>
            <a:srcRect/>
            <a:stretch/>
          </p:blipFill>
          <p:spPr>
            <a:xfrm>
              <a:off x="6802877" y="2673170"/>
              <a:ext cx="1303800" cy="399300"/>
            </a:xfrm>
            <a:prstGeom prst="rect">
              <a:avLst/>
            </a:prstGeom>
            <a:noFill/>
            <a:ln>
              <a:noFill/>
            </a:ln>
          </p:spPr>
        </p:pic>
        <p:pic>
          <p:nvPicPr>
            <p:cNvPr id="293" name="Shape 293"/>
            <p:cNvPicPr preferRelativeResize="0"/>
            <p:nvPr/>
          </p:nvPicPr>
          <p:blipFill rotWithShape="1">
            <a:blip r:embed="rId26">
              <a:alphaModFix/>
            </a:blip>
            <a:srcRect/>
            <a:stretch/>
          </p:blipFill>
          <p:spPr>
            <a:xfrm>
              <a:off x="3705079" y="2623060"/>
              <a:ext cx="470100" cy="470100"/>
            </a:xfrm>
            <a:prstGeom prst="rect">
              <a:avLst/>
            </a:prstGeom>
            <a:noFill/>
            <a:ln>
              <a:noFill/>
            </a:ln>
          </p:spPr>
        </p:pic>
        <p:pic>
          <p:nvPicPr>
            <p:cNvPr id="294" name="Shape 294" descr="https://upload.wikimedia.org/wikipedia/commons/thumb/6/6a/Lua-logo-nolabel.svg/2000px-Lua-logo-nolabel.svg.png"/>
            <p:cNvPicPr preferRelativeResize="0"/>
            <p:nvPr/>
          </p:nvPicPr>
          <p:blipFill rotWithShape="1">
            <a:blip r:embed="rId27">
              <a:alphaModFix/>
            </a:blip>
            <a:srcRect/>
            <a:stretch/>
          </p:blipFill>
          <p:spPr>
            <a:xfrm>
              <a:off x="6100930" y="2626057"/>
              <a:ext cx="493500" cy="493500"/>
            </a:xfrm>
            <a:prstGeom prst="rect">
              <a:avLst/>
            </a:prstGeom>
            <a:noFill/>
            <a:ln>
              <a:noFill/>
            </a:ln>
          </p:spPr>
        </p:pic>
        <p:sp>
          <p:nvSpPr>
            <p:cNvPr id="295" name="Shape 295"/>
            <p:cNvSpPr txBox="1"/>
            <p:nvPr/>
          </p:nvSpPr>
          <p:spPr>
            <a:xfrm>
              <a:off x="191337" y="2267262"/>
              <a:ext cx="2770500" cy="12963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Languages</a:t>
              </a:r>
            </a:p>
          </p:txBody>
        </p:sp>
        <p:pic>
          <p:nvPicPr>
            <p:cNvPr id="296" name="Shape 296"/>
            <p:cNvPicPr preferRelativeResize="0"/>
            <p:nvPr/>
          </p:nvPicPr>
          <p:blipFill>
            <a:blip r:embed="rId28">
              <a:alphaModFix/>
            </a:blip>
            <a:stretch>
              <a:fillRect/>
            </a:stretch>
          </p:blipFill>
          <p:spPr>
            <a:xfrm>
              <a:off x="8315137" y="2597737"/>
              <a:ext cx="637525" cy="637525"/>
            </a:xfrm>
            <a:prstGeom prst="rect">
              <a:avLst/>
            </a:prstGeom>
            <a:noFill/>
            <a:ln>
              <a:noFill/>
            </a:ln>
          </p:spPr>
        </p:pic>
      </p:grpSp>
      <p:sp>
        <p:nvSpPr>
          <p:cNvPr id="297" name="Shape 297"/>
          <p:cNvSpPr txBox="1"/>
          <p:nvPr/>
        </p:nvSpPr>
        <p:spPr>
          <a:xfrm>
            <a:off x="252576" y="4713316"/>
            <a:ext cx="25768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Maker Sensors</a:t>
            </a:r>
          </a:p>
          <a:p>
            <a:endParaRPr sz="2400" dirty="0">
              <a:latin typeface="Roboto"/>
              <a:ea typeface="Roboto"/>
              <a:cs typeface="Roboto"/>
              <a:sym typeface="Roboto"/>
            </a:endParaRPr>
          </a:p>
          <a:p>
            <a:r>
              <a:rPr lang="en" sz="2400" dirty="0" smtClean="0">
                <a:latin typeface="Roboto"/>
                <a:ea typeface="Roboto"/>
                <a:cs typeface="Roboto"/>
                <a:sym typeface="Roboto"/>
              </a:rPr>
              <a:t>Industrial </a:t>
            </a:r>
            <a:r>
              <a:rPr lang="en" sz="2400" dirty="0">
                <a:latin typeface="Roboto"/>
                <a:ea typeface="Roboto"/>
                <a:cs typeface="Roboto"/>
                <a:sym typeface="Roboto"/>
              </a:rPr>
              <a:t>Sensors</a:t>
            </a:r>
          </a:p>
        </p:txBody>
      </p:sp>
      <p:cxnSp>
        <p:nvCxnSpPr>
          <p:cNvPr id="298" name="Shape 298"/>
          <p:cNvCxnSpPr/>
          <p:nvPr/>
        </p:nvCxnSpPr>
        <p:spPr>
          <a:xfrm>
            <a:off x="4793933" y="3123067"/>
            <a:ext cx="7412800" cy="0"/>
          </a:xfrm>
          <a:prstGeom prst="straightConnector1">
            <a:avLst/>
          </a:prstGeom>
          <a:noFill/>
          <a:ln w="9525" cap="flat" cmpd="sng">
            <a:solidFill>
              <a:srgbClr val="1155CC"/>
            </a:solidFill>
            <a:prstDash val="solid"/>
            <a:round/>
            <a:headEnd type="none" w="lg" len="lg"/>
            <a:tailEnd type="none" w="lg" len="lg"/>
          </a:ln>
        </p:spPr>
      </p:cxnSp>
      <p:cxnSp>
        <p:nvCxnSpPr>
          <p:cNvPr id="299" name="Shape 299"/>
          <p:cNvCxnSpPr/>
          <p:nvPr/>
        </p:nvCxnSpPr>
        <p:spPr>
          <a:xfrm>
            <a:off x="4793933" y="4751433"/>
            <a:ext cx="7412800" cy="0"/>
          </a:xfrm>
          <a:prstGeom prst="straightConnector1">
            <a:avLst/>
          </a:prstGeom>
          <a:noFill/>
          <a:ln w="9525" cap="flat" cmpd="sng">
            <a:solidFill>
              <a:srgbClr val="1155CC"/>
            </a:solidFill>
            <a:prstDash val="solid"/>
            <a:round/>
            <a:headEnd type="none" w="lg" len="lg"/>
            <a:tailEnd type="none" w="lg" len="lg"/>
          </a:ln>
        </p:spPr>
      </p:cxnSp>
    </p:spTree>
    <p:extLst>
      <p:ext uri="{BB962C8B-B14F-4D97-AF65-F5344CB8AC3E}">
        <p14:creationId xmlns:p14="http://schemas.microsoft.com/office/powerpoint/2010/main" val="2820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54" name="Shape 3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MRAA &amp; UPM – Architecture</a:t>
            </a:r>
          </a:p>
        </p:txBody>
      </p:sp>
      <p:sp>
        <p:nvSpPr>
          <p:cNvPr id="2" name="Text Placeholder 1"/>
          <p:cNvSpPr>
            <a:spLocks noGrp="1"/>
          </p:cNvSpPr>
          <p:nvPr>
            <p:ph type="body" sz="quarter" idx="13"/>
          </p:nvPr>
        </p:nvSpPr>
        <p:spPr/>
        <p:txBody>
          <a:bodyPr/>
          <a:lstStyle/>
          <a:p>
            <a:endParaRPr lang="en-US"/>
          </a:p>
        </p:txBody>
      </p:sp>
      <p:sp>
        <p:nvSpPr>
          <p:cNvPr id="314" name="Shape 314"/>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sz="1867">
                <a:solidFill>
                  <a:srgbClr val="000000"/>
                </a:solidFill>
              </a:rPr>
              <a:pPr>
                <a:buClr>
                  <a:srgbClr val="000000"/>
                </a:buClr>
                <a:buSzPct val="25000"/>
              </a:pPr>
              <a:t>8</a:t>
            </a:fld>
            <a:endParaRPr lang="en" sz="1867">
              <a:solidFill>
                <a:srgbClr val="000000"/>
              </a:solidFill>
            </a:endParaRPr>
          </a:p>
        </p:txBody>
      </p:sp>
      <p:sp>
        <p:nvSpPr>
          <p:cNvPr id="315" name="Shape 315"/>
          <p:cNvSpPr/>
          <p:nvPr/>
        </p:nvSpPr>
        <p:spPr>
          <a:xfrm>
            <a:off x="180975" y="1684867"/>
            <a:ext cx="11826800" cy="1896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spcBef>
                <a:spcPts val="800"/>
              </a:spcBef>
              <a:buSzPct val="25000"/>
            </a:pPr>
            <a:r>
              <a:rPr lang="en" sz="1600">
                <a:solidFill>
                  <a:schemeClr val="lt1"/>
                </a:solidFill>
                <a:latin typeface="Arial"/>
                <a:ea typeface="Arial"/>
                <a:cs typeface="Arial"/>
                <a:sym typeface="Arial"/>
              </a:rPr>
              <a:t>UPM C++ Interfaces</a:t>
            </a:r>
          </a:p>
        </p:txBody>
      </p:sp>
      <p:sp>
        <p:nvSpPr>
          <p:cNvPr id="316" name="Shape 316"/>
          <p:cNvSpPr/>
          <p:nvPr/>
        </p:nvSpPr>
        <p:spPr>
          <a:xfrm>
            <a:off x="304660" y="1781805"/>
            <a:ext cx="9396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iTemp</a:t>
            </a:r>
          </a:p>
        </p:txBody>
      </p:sp>
      <p:sp>
        <p:nvSpPr>
          <p:cNvPr id="317" name="Shape 317"/>
          <p:cNvSpPr/>
          <p:nvPr/>
        </p:nvSpPr>
        <p:spPr>
          <a:xfrm>
            <a:off x="1383205" y="1781805"/>
            <a:ext cx="8132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iGyro</a:t>
            </a:r>
          </a:p>
        </p:txBody>
      </p:sp>
      <p:sp>
        <p:nvSpPr>
          <p:cNvPr id="318" name="Shape 318"/>
          <p:cNvSpPr/>
          <p:nvPr/>
        </p:nvSpPr>
        <p:spPr>
          <a:xfrm>
            <a:off x="2335200" y="1783467"/>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iCompass</a:t>
            </a:r>
          </a:p>
        </p:txBody>
      </p:sp>
      <p:sp>
        <p:nvSpPr>
          <p:cNvPr id="319" name="Shape 319"/>
          <p:cNvSpPr/>
          <p:nvPr/>
        </p:nvSpPr>
        <p:spPr>
          <a:xfrm>
            <a:off x="3763155" y="1781805"/>
            <a:ext cx="879999"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iAccel</a:t>
            </a:r>
          </a:p>
        </p:txBody>
      </p:sp>
      <p:sp>
        <p:nvSpPr>
          <p:cNvPr id="320" name="Shape 320"/>
          <p:cNvSpPr/>
          <p:nvPr/>
        </p:nvSpPr>
        <p:spPr>
          <a:xfrm>
            <a:off x="10657895" y="2182912"/>
            <a:ext cx="1203200" cy="900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Others …</a:t>
            </a:r>
          </a:p>
        </p:txBody>
      </p:sp>
      <p:sp>
        <p:nvSpPr>
          <p:cNvPr id="321" name="Shape 321"/>
          <p:cNvSpPr/>
          <p:nvPr/>
        </p:nvSpPr>
        <p:spPr>
          <a:xfrm>
            <a:off x="180975" y="3661965"/>
            <a:ext cx="11826800" cy="5808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C generic interfaces</a:t>
            </a:r>
          </a:p>
        </p:txBody>
      </p:sp>
      <p:sp>
        <p:nvSpPr>
          <p:cNvPr id="322" name="Shape 322"/>
          <p:cNvSpPr/>
          <p:nvPr/>
        </p:nvSpPr>
        <p:spPr>
          <a:xfrm>
            <a:off x="180973" y="4333187"/>
            <a:ext cx="94012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buSzPct val="25000"/>
            </a:pPr>
            <a:r>
              <a:rPr lang="en" sz="1600">
                <a:solidFill>
                  <a:schemeClr val="lt1"/>
                </a:solidFill>
                <a:latin typeface="Arial"/>
                <a:ea typeface="Arial"/>
                <a:cs typeface="Arial"/>
                <a:sym typeface="Arial"/>
              </a:rPr>
              <a:t>Mraa C/C++ APIs</a:t>
            </a:r>
          </a:p>
        </p:txBody>
      </p:sp>
      <p:sp>
        <p:nvSpPr>
          <p:cNvPr id="323" name="Shape 323"/>
          <p:cNvSpPr/>
          <p:nvPr/>
        </p:nvSpPr>
        <p:spPr>
          <a:xfrm>
            <a:off x="9582151" y="4333187"/>
            <a:ext cx="24256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Libmodbus</a:t>
            </a:r>
          </a:p>
          <a:p>
            <a:pPr algn="ctr">
              <a:buSzPct val="25000"/>
            </a:pPr>
            <a:r>
              <a:rPr lang="en" sz="2400">
                <a:solidFill>
                  <a:schemeClr val="lt1"/>
                </a:solidFill>
                <a:latin typeface="Arial"/>
                <a:ea typeface="Arial"/>
                <a:cs typeface="Arial"/>
                <a:sym typeface="Arial"/>
              </a:rPr>
              <a:t>Bacnet</a:t>
            </a:r>
          </a:p>
          <a:p>
            <a:pPr algn="ctr">
              <a:buSzPct val="25000"/>
            </a:pPr>
            <a:r>
              <a:rPr lang="en" sz="2400">
                <a:solidFill>
                  <a:schemeClr val="lt1"/>
                </a:solidFill>
                <a:latin typeface="Arial"/>
                <a:ea typeface="Arial"/>
                <a:cs typeface="Arial"/>
                <a:sym typeface="Arial"/>
              </a:rPr>
              <a:t>Others …</a:t>
            </a:r>
          </a:p>
        </p:txBody>
      </p:sp>
      <p:sp>
        <p:nvSpPr>
          <p:cNvPr id="324" name="Shape 324"/>
          <p:cNvSpPr/>
          <p:nvPr/>
        </p:nvSpPr>
        <p:spPr>
          <a:xfrm>
            <a:off x="399837" y="4512659"/>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GPIO</a:t>
            </a:r>
          </a:p>
        </p:txBody>
      </p:sp>
      <p:sp>
        <p:nvSpPr>
          <p:cNvPr id="325" name="Shape 325"/>
          <p:cNvSpPr/>
          <p:nvPr/>
        </p:nvSpPr>
        <p:spPr>
          <a:xfrm>
            <a:off x="1953179" y="4512656"/>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i2c</a:t>
            </a:r>
          </a:p>
        </p:txBody>
      </p:sp>
      <p:sp>
        <p:nvSpPr>
          <p:cNvPr id="326" name="Shape 326"/>
          <p:cNvSpPr/>
          <p:nvPr/>
        </p:nvSpPr>
        <p:spPr>
          <a:xfrm>
            <a:off x="180972" y="5571125"/>
            <a:ext cx="11826800" cy="6660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Linux Kernel</a:t>
            </a:r>
          </a:p>
        </p:txBody>
      </p:sp>
      <p:sp>
        <p:nvSpPr>
          <p:cNvPr id="327" name="Shape 327"/>
          <p:cNvSpPr/>
          <p:nvPr/>
        </p:nvSpPr>
        <p:spPr>
          <a:xfrm>
            <a:off x="8211774" y="3581400"/>
            <a:ext cx="1370399" cy="26556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iio</a:t>
            </a:r>
          </a:p>
        </p:txBody>
      </p:sp>
      <p:sp>
        <p:nvSpPr>
          <p:cNvPr id="328" name="Shape 328"/>
          <p:cNvSpPr/>
          <p:nvPr/>
        </p:nvSpPr>
        <p:spPr>
          <a:xfrm>
            <a:off x="3506522" y="4512656"/>
            <a:ext cx="1400399"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SPI</a:t>
            </a:r>
          </a:p>
        </p:txBody>
      </p:sp>
      <p:sp>
        <p:nvSpPr>
          <p:cNvPr id="329" name="Shape 329"/>
          <p:cNvSpPr/>
          <p:nvPr/>
        </p:nvSpPr>
        <p:spPr>
          <a:xfrm>
            <a:off x="5059864"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UART</a:t>
            </a:r>
          </a:p>
        </p:txBody>
      </p:sp>
      <p:sp>
        <p:nvSpPr>
          <p:cNvPr id="330" name="Shape 330"/>
          <p:cNvSpPr/>
          <p:nvPr/>
        </p:nvSpPr>
        <p:spPr>
          <a:xfrm>
            <a:off x="6613207"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PWM</a:t>
            </a:r>
          </a:p>
        </p:txBody>
      </p:sp>
      <p:sp>
        <p:nvSpPr>
          <p:cNvPr id="331" name="Shape 331"/>
          <p:cNvSpPr/>
          <p:nvPr/>
        </p:nvSpPr>
        <p:spPr>
          <a:xfrm>
            <a:off x="1579305" y="2654104"/>
            <a:ext cx="14004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iSensor</a:t>
            </a:r>
          </a:p>
        </p:txBody>
      </p:sp>
      <p:sp>
        <p:nvSpPr>
          <p:cNvPr id="332" name="Shape 332"/>
          <p:cNvSpPr/>
          <p:nvPr/>
        </p:nvSpPr>
        <p:spPr>
          <a:xfrm>
            <a:off x="5313019" y="2654104"/>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iActuator</a:t>
            </a:r>
          </a:p>
        </p:txBody>
      </p:sp>
      <p:sp>
        <p:nvSpPr>
          <p:cNvPr id="333" name="Shape 333"/>
          <p:cNvSpPr/>
          <p:nvPr/>
        </p:nvSpPr>
        <p:spPr>
          <a:xfrm>
            <a:off x="8176216" y="2657901"/>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iRadio</a:t>
            </a:r>
          </a:p>
        </p:txBody>
      </p:sp>
      <p:sp>
        <p:nvSpPr>
          <p:cNvPr id="334" name="Shape 334"/>
          <p:cNvSpPr/>
          <p:nvPr/>
        </p:nvSpPr>
        <p:spPr>
          <a:xfrm>
            <a:off x="4987661" y="1787907"/>
            <a:ext cx="957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iMotor</a:t>
            </a:r>
          </a:p>
        </p:txBody>
      </p:sp>
      <p:sp>
        <p:nvSpPr>
          <p:cNvPr id="335" name="Shape 335"/>
          <p:cNvSpPr/>
          <p:nvPr/>
        </p:nvSpPr>
        <p:spPr>
          <a:xfrm>
            <a:off x="6088859" y="1787907"/>
            <a:ext cx="1093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iDisplay</a:t>
            </a:r>
          </a:p>
        </p:txBody>
      </p:sp>
      <p:sp>
        <p:nvSpPr>
          <p:cNvPr id="336" name="Shape 336"/>
          <p:cNvSpPr/>
          <p:nvPr/>
        </p:nvSpPr>
        <p:spPr>
          <a:xfrm>
            <a:off x="8988252" y="1790215"/>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iLTEClient</a:t>
            </a:r>
          </a:p>
        </p:txBody>
      </p:sp>
      <p:sp>
        <p:nvSpPr>
          <p:cNvPr id="337" name="Shape 337"/>
          <p:cNvSpPr/>
          <p:nvPr/>
        </p:nvSpPr>
        <p:spPr>
          <a:xfrm>
            <a:off x="7338832" y="1789000"/>
            <a:ext cx="15052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iLoRaWAN</a:t>
            </a:r>
          </a:p>
        </p:txBody>
      </p:sp>
      <p:cxnSp>
        <p:nvCxnSpPr>
          <p:cNvPr id="338" name="Shape 338"/>
          <p:cNvCxnSpPr>
            <a:stCxn id="336" idx="2"/>
            <a:endCxn id="333" idx="0"/>
          </p:cNvCxnSpPr>
          <p:nvPr/>
        </p:nvCxnSpPr>
        <p:spPr>
          <a:xfrm rot="5400000">
            <a:off x="9159252" y="2147415"/>
            <a:ext cx="303200" cy="717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39" name="Shape 339"/>
          <p:cNvCxnSpPr>
            <a:stCxn id="337" idx="2"/>
            <a:endCxn id="333" idx="0"/>
          </p:cNvCxnSpPr>
          <p:nvPr/>
        </p:nvCxnSpPr>
        <p:spPr>
          <a:xfrm rot="-5400000" flipH="1">
            <a:off x="8369432" y="2075400"/>
            <a:ext cx="304400" cy="860400"/>
          </a:xfrm>
          <a:prstGeom prst="bentConnector3">
            <a:avLst>
              <a:gd name="adj1" fmla="val 50017"/>
            </a:avLst>
          </a:prstGeom>
          <a:noFill/>
          <a:ln w="25400" cap="flat" cmpd="sng">
            <a:solidFill>
              <a:schemeClr val="lt1"/>
            </a:solidFill>
            <a:prstDash val="solid"/>
            <a:round/>
            <a:headEnd type="none" w="med" len="med"/>
            <a:tailEnd type="triangle" w="lg" len="lg"/>
          </a:ln>
        </p:spPr>
      </p:cxnSp>
      <p:cxnSp>
        <p:nvCxnSpPr>
          <p:cNvPr id="340" name="Shape 340"/>
          <p:cNvCxnSpPr>
            <a:stCxn id="335" idx="2"/>
            <a:endCxn id="332" idx="0"/>
          </p:cNvCxnSpPr>
          <p:nvPr/>
        </p:nvCxnSpPr>
        <p:spPr>
          <a:xfrm rot="5400000">
            <a:off x="6211459" y="2229707"/>
            <a:ext cx="301600" cy="5468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1" name="Shape 341"/>
          <p:cNvCxnSpPr>
            <a:stCxn id="334" idx="2"/>
            <a:endCxn id="332" idx="0"/>
          </p:cNvCxnSpPr>
          <p:nvPr/>
        </p:nvCxnSpPr>
        <p:spPr>
          <a:xfrm rot="-5400000" flipH="1">
            <a:off x="5626861" y="2191907"/>
            <a:ext cx="301600" cy="6224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2" name="Shape 342"/>
          <p:cNvCxnSpPr>
            <a:stCxn id="319" idx="2"/>
            <a:endCxn id="331" idx="0"/>
          </p:cNvCxnSpPr>
          <p:nvPr/>
        </p:nvCxnSpPr>
        <p:spPr>
          <a:xfrm rot="5400000">
            <a:off x="3087355" y="1538404"/>
            <a:ext cx="308000" cy="1923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3" name="Shape 343"/>
          <p:cNvCxnSpPr>
            <a:stCxn id="318" idx="2"/>
            <a:endCxn id="331" idx="0"/>
          </p:cNvCxnSpPr>
          <p:nvPr/>
        </p:nvCxnSpPr>
        <p:spPr>
          <a:xfrm rot="5400000">
            <a:off x="2494800" y="2132467"/>
            <a:ext cx="306400" cy="737200"/>
          </a:xfrm>
          <a:prstGeom prst="bentConnector3">
            <a:avLst>
              <a:gd name="adj1" fmla="val 49974"/>
            </a:avLst>
          </a:prstGeom>
          <a:noFill/>
          <a:ln w="25400" cap="flat" cmpd="sng">
            <a:solidFill>
              <a:schemeClr val="lt1"/>
            </a:solidFill>
            <a:prstDash val="solid"/>
            <a:round/>
            <a:headEnd type="none" w="med" len="med"/>
            <a:tailEnd type="triangle" w="lg" len="lg"/>
          </a:ln>
        </p:spPr>
      </p:cxnSp>
      <p:cxnSp>
        <p:nvCxnSpPr>
          <p:cNvPr id="344" name="Shape 344"/>
          <p:cNvCxnSpPr>
            <a:stCxn id="317" idx="2"/>
            <a:endCxn id="331" idx="0"/>
          </p:cNvCxnSpPr>
          <p:nvPr/>
        </p:nvCxnSpPr>
        <p:spPr>
          <a:xfrm rot="-5400000" flipH="1">
            <a:off x="1880605" y="2255404"/>
            <a:ext cx="308000" cy="489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5" name="Shape 345"/>
          <p:cNvCxnSpPr>
            <a:stCxn id="316" idx="2"/>
            <a:endCxn id="331" idx="0"/>
          </p:cNvCxnSpPr>
          <p:nvPr/>
        </p:nvCxnSpPr>
        <p:spPr>
          <a:xfrm rot="-5400000" flipH="1">
            <a:off x="1373060" y="1747604"/>
            <a:ext cx="308000" cy="1505200"/>
          </a:xfrm>
          <a:prstGeom prst="bentConnector3">
            <a:avLst>
              <a:gd name="adj1" fmla="val 50000"/>
            </a:avLst>
          </a:prstGeom>
          <a:noFill/>
          <a:ln w="25400" cap="flat" cmpd="sng">
            <a:solidFill>
              <a:schemeClr val="lt1"/>
            </a:solidFill>
            <a:prstDash val="solid"/>
            <a:round/>
            <a:headEnd type="none" w="med" len="med"/>
            <a:tailEnd type="triangle" w="lg" len="lg"/>
          </a:ln>
        </p:spPr>
      </p:cxnSp>
      <p:sp>
        <p:nvSpPr>
          <p:cNvPr id="346" name="Shape 346"/>
          <p:cNvSpPr/>
          <p:nvPr/>
        </p:nvSpPr>
        <p:spPr>
          <a:xfrm>
            <a:off x="180009"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Roboto"/>
                <a:ea typeface="Roboto"/>
                <a:cs typeface="Roboto"/>
                <a:sym typeface="Roboto"/>
              </a:rPr>
              <a:t>UPM Module</a:t>
            </a:r>
          </a:p>
        </p:txBody>
      </p:sp>
      <p:sp>
        <p:nvSpPr>
          <p:cNvPr id="347" name="Shape 347"/>
          <p:cNvSpPr/>
          <p:nvPr/>
        </p:nvSpPr>
        <p:spPr>
          <a:xfrm>
            <a:off x="2398955"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8" name="Shape 348"/>
          <p:cNvSpPr/>
          <p:nvPr/>
        </p:nvSpPr>
        <p:spPr>
          <a:xfrm>
            <a:off x="4617897" y="1113015"/>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9" name="Shape 349"/>
          <p:cNvSpPr/>
          <p:nvPr/>
        </p:nvSpPr>
        <p:spPr>
          <a:xfrm>
            <a:off x="9908447" y="1099621"/>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grpSp>
        <p:nvGrpSpPr>
          <p:cNvPr id="350" name="Shape 350"/>
          <p:cNvGrpSpPr/>
          <p:nvPr/>
        </p:nvGrpSpPr>
        <p:grpSpPr>
          <a:xfrm>
            <a:off x="8053015" y="1284913"/>
            <a:ext cx="636844" cy="113251"/>
            <a:chOff x="5971541" y="963666"/>
            <a:chExt cx="477633" cy="84938"/>
          </a:xfrm>
        </p:grpSpPr>
        <p:sp>
          <p:nvSpPr>
            <p:cNvPr id="351" name="Shape 351"/>
            <p:cNvSpPr/>
            <p:nvPr/>
          </p:nvSpPr>
          <p:spPr>
            <a:xfrm>
              <a:off x="5971541" y="963705"/>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2" name="Shape 352"/>
            <p:cNvSpPr/>
            <p:nvPr/>
          </p:nvSpPr>
          <p:spPr>
            <a:xfrm>
              <a:off x="6170771"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3" name="Shape 353"/>
            <p:cNvSpPr/>
            <p:nvPr/>
          </p:nvSpPr>
          <p:spPr>
            <a:xfrm>
              <a:off x="6364575"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0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Shape 360"/>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dirty="0" smtClean="0"/>
              <a:t>MRAA and UPM Benefit </a:t>
            </a:r>
            <a:endParaRPr lang="en" dirty="0"/>
          </a:p>
        </p:txBody>
      </p:sp>
      <p:sp>
        <p:nvSpPr>
          <p:cNvPr id="2" name="Rectangle 1"/>
          <p:cNvSpPr/>
          <p:nvPr/>
        </p:nvSpPr>
        <p:spPr>
          <a:xfrm>
            <a:off x="1272051" y="1517134"/>
            <a:ext cx="9218150" cy="4524315"/>
          </a:xfrm>
          <a:prstGeom prst="rect">
            <a:avLst/>
          </a:prstGeom>
        </p:spPr>
        <p:txBody>
          <a:bodyPr wrap="square">
            <a:spAutoFit/>
          </a:bodyPr>
          <a:lstStyle/>
          <a:p>
            <a:r>
              <a:rPr lang="en-US" dirty="0" smtClean="0"/>
              <a:t>Let’s see what kind of advantage MRAA, UPM brings sensor software development with Ultrasound </a:t>
            </a:r>
            <a:r>
              <a:rPr lang="en-US" smtClean="0"/>
              <a:t>Sensor example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smtClean="0">
                <a:solidFill>
                  <a:schemeClr val="accent3"/>
                </a:solidFill>
              </a:rPr>
              <a:t>GOTO</a:t>
            </a:r>
            <a:r>
              <a:rPr lang="en-US" dirty="0" smtClean="0"/>
              <a:t>:  </a:t>
            </a:r>
            <a:r>
              <a:rPr lang="en-US" dirty="0" smtClean="0">
                <a:hlinkClick r:id="rId3"/>
              </a:rPr>
              <a:t>https</a:t>
            </a:r>
            <a:r>
              <a:rPr lang="en-US" dirty="0">
                <a:hlinkClick r:id="rId3"/>
              </a:rPr>
              <a:t>://</a:t>
            </a:r>
            <a:r>
              <a:rPr lang="en-US" dirty="0" smtClean="0">
                <a:hlinkClick r:id="rId3"/>
              </a:rPr>
              <a:t>github.com/SSG-DRD-IOT/ultrasound_sensor</a:t>
            </a:r>
            <a:r>
              <a:rPr lang="en-US" dirty="0" smtClean="0"/>
              <a:t> (</a:t>
            </a:r>
            <a:r>
              <a:rPr lang="en-US" dirty="0">
                <a:hlinkClick r:id="rId4"/>
              </a:rPr>
              <a:t>https://</a:t>
            </a:r>
            <a:r>
              <a:rPr lang="en-US" dirty="0" smtClean="0">
                <a:hlinkClick r:id="rId4"/>
              </a:rPr>
              <a:t>goo.gl/cbQmcH</a:t>
            </a:r>
            <a:r>
              <a:rPr lang="en-US" dirty="0" smtClean="0"/>
              <a:t>)</a:t>
            </a:r>
          </a:p>
        </p:txBody>
      </p:sp>
      <p:pic>
        <p:nvPicPr>
          <p:cNvPr id="3" name="Picture 2"/>
          <p:cNvPicPr>
            <a:picLocks noChangeAspect="1"/>
          </p:cNvPicPr>
          <p:nvPr/>
        </p:nvPicPr>
        <p:blipFill>
          <a:blip r:embed="rId5"/>
          <a:stretch>
            <a:fillRect/>
          </a:stretch>
        </p:blipFill>
        <p:spPr>
          <a:xfrm>
            <a:off x="3160713" y="2282825"/>
            <a:ext cx="4637087" cy="3204629"/>
          </a:xfrm>
          <a:prstGeom prst="rect">
            <a:avLst/>
          </a:prstGeom>
        </p:spPr>
      </p:pic>
    </p:spTree>
    <p:extLst>
      <p:ext uri="{BB962C8B-B14F-4D97-AF65-F5344CB8AC3E}">
        <p14:creationId xmlns:p14="http://schemas.microsoft.com/office/powerpoint/2010/main" val="124157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15744</TotalTime>
  <Words>456</Words>
  <Application>Microsoft Office PowerPoint</Application>
  <PresentationFormat>Widescreen</PresentationFormat>
  <Paragraphs>159</Paragraphs>
  <Slides>11</Slides>
  <Notes>11</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ff0</vt:lpstr>
      <vt:lpstr>ff5</vt:lpstr>
      <vt:lpstr>ff7</vt:lpstr>
      <vt:lpstr>Intel Clear</vt:lpstr>
      <vt:lpstr>Intel Clear Light</vt:lpstr>
      <vt:lpstr>Intel Clear Pro</vt:lpstr>
      <vt:lpstr>Roboto</vt:lpstr>
      <vt:lpstr>Source Sans Pro</vt:lpstr>
      <vt:lpstr>Wingdings</vt:lpstr>
      <vt:lpstr>2_Intel 20150715</vt:lpstr>
      <vt:lpstr>PowerPoint Presentation</vt:lpstr>
      <vt:lpstr>Cyber-Physical</vt:lpstr>
      <vt:lpstr>Sensing for Automation and Robotics</vt:lpstr>
      <vt:lpstr>PROTOTYPING WITH Sensors and Actuators</vt:lpstr>
      <vt:lpstr>MRAA - An I/O Library for the Internet of Things</vt:lpstr>
      <vt:lpstr>Introducing Intel IoT Device Libraries: MRAA and UPM</vt:lpstr>
      <vt:lpstr>Making Sensors and Actuators Accessible</vt:lpstr>
      <vt:lpstr>MRAA &amp; UPM – Architecture</vt:lpstr>
      <vt:lpstr>MRAA and UPM Benefit </vt:lpstr>
      <vt:lpstr>PowerPoint Presentation</vt:lpstr>
      <vt:lpstr>MRAA, UPM Introdction video</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CTPClassification=CTP_IC:VisualMarkings=, CTPClassification=CTP_IC</cp:keywords>
  <cp:lastModifiedBy>Dundar, OnurX</cp:lastModifiedBy>
  <cp:revision>171</cp:revision>
  <cp:lastPrinted>2017-10-19T22:33:03Z</cp:lastPrinted>
  <dcterms:created xsi:type="dcterms:W3CDTF">2017-08-17T18:19:10Z</dcterms:created>
  <dcterms:modified xsi:type="dcterms:W3CDTF">2018-10-12T11:15:08Z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61b97537-f4ad-4717-a4ba-6cb1fa0f9d44</vt:lpwstr>
  </property>
  <property fmtid="{D5CDD505-2E9C-101B-9397-08002B2CF9AE}" pid="3" name="CTP_BU">
    <vt:lpwstr>DEVELOPER RELATIONS GROUP</vt:lpwstr>
  </property>
  <property fmtid="{D5CDD505-2E9C-101B-9397-08002B2CF9AE}" pid="4" name="CTP_TimeStamp">
    <vt:lpwstr>2018-05-29 05:21:45Z</vt:lpwstr>
  </property>
  <property fmtid="{D5CDD505-2E9C-101B-9397-08002B2CF9AE}" pid="5" name="CTPClassification">
    <vt:lpwstr>CTP_IC</vt:lpwstr>
  </property>
</Properties>
</file>