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9"/>
  </p:notesMasterIdLst>
  <p:sldIdLst>
    <p:sldId id="256" r:id="rId5"/>
    <p:sldId id="314" r:id="rId6"/>
    <p:sldId id="303" r:id="rId7"/>
    <p:sldId id="304" r:id="rId8"/>
    <p:sldId id="305" r:id="rId9"/>
    <p:sldId id="311" r:id="rId10"/>
    <p:sldId id="312" r:id="rId11"/>
    <p:sldId id="313" r:id="rId12"/>
    <p:sldId id="306" r:id="rId13"/>
    <p:sldId id="307" r:id="rId14"/>
    <p:sldId id="308" r:id="rId15"/>
    <p:sldId id="309" r:id="rId16"/>
    <p:sldId id="310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5934"/>
  </p:normalViewPr>
  <p:slideViewPr>
    <p:cSldViewPr snapToGrid="0">
      <p:cViewPr>
        <p:scale>
          <a:sx n="62" d="100"/>
          <a:sy n="62" d="100"/>
        </p:scale>
        <p:origin x="1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874663"/>
            <a:ext cx="4650901" cy="2334637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8D7A558-4107-4032-8E5F-99B445369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84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Subtitle 2">
            <a:extLst>
              <a:ext uri="{FF2B5EF4-FFF2-40B4-BE49-F238E27FC236}">
                <a16:creationId xmlns:a16="http://schemas.microsoft.com/office/drawing/2014/main" id="{6B5BCC80-B184-4F6C-B3E3-CFC7F4C41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113213"/>
            <a:ext cx="4636800" cy="1655762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>
                <a:cs typeface="Calibri"/>
              </a:rPr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9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2971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103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103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5563541-7DAA-4F84-BBAB-31C12F6AE9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312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E3321C3-E759-4DD7-BFA1-2E724B8DDB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312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9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1" y="536573"/>
            <a:ext cx="742495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063" y="536575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7" name="Picture Placeholder 10">
            <a:extLst>
              <a:ext uri="{FF2B5EF4-FFF2-40B4-BE49-F238E27FC236}">
                <a16:creationId xmlns:a16="http://schemas.microsoft.com/office/drawing/2014/main" id="{524BD50E-995A-4DB3-8E0A-E7F1FC6369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6853" y="2557090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8" name="Picture Placeholder 10">
            <a:extLst>
              <a:ext uri="{FF2B5EF4-FFF2-40B4-BE49-F238E27FC236}">
                <a16:creationId xmlns:a16="http://schemas.microsoft.com/office/drawing/2014/main" id="{ABAB6489-3F37-4A20-8777-093046E5C8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063" y="4576347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523157-52E2-4F89-B3C9-EA9FE7914B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4100" y="2876550"/>
            <a:ext cx="6332538" cy="3219450"/>
          </a:xfrm>
        </p:spPr>
        <p:txBody>
          <a:bodyPr>
            <a:normAutofit/>
          </a:bodyPr>
          <a:lstStyle>
            <a:lvl1pPr marL="0" indent="0" algn="ctr">
              <a:buNone/>
              <a:defRPr sz="190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0" y="6357167"/>
            <a:ext cx="176015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56725" y="6357600"/>
            <a:ext cx="3347285" cy="460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17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67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07" y="536573"/>
            <a:ext cx="3856679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2D931-86F8-40B1-B2C0-BE477572EC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81686" y="2876550"/>
            <a:ext cx="3059113" cy="2983947"/>
          </a:xfrm>
        </p:spPr>
        <p:txBody>
          <a:bodyPr/>
          <a:lstStyle>
            <a:lvl1pPr marL="0" indent="0" algn="ctr">
              <a:buNone/>
              <a:defRPr/>
            </a:lvl1pPr>
            <a:lvl2pPr marL="360000" indent="0">
              <a:buFont typeface="Arial" panose="020B0604020202020204" pitchFamily="34" charset="0"/>
              <a:buNone/>
              <a:defRPr/>
            </a:lvl2pPr>
            <a:lvl3pPr marL="720000" indent="0">
              <a:buNone/>
              <a:defRPr/>
            </a:lvl3pPr>
            <a:lvl4pPr marL="1080000" indent="0">
              <a:buFont typeface="Arial" panose="020B0604020202020204" pitchFamily="34" charset="0"/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88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3"/>
            <a:ext cx="3856679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91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E4838519-F7BD-42C9-BDE6-B4D6DF7E117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07606" y="2877018"/>
            <a:ext cx="3060000" cy="2938561"/>
          </a:xfrm>
        </p:spPr>
        <p:txBody>
          <a:bodyPr>
            <a:normAutofit/>
          </a:bodyPr>
          <a:lstStyle>
            <a:lvl1pPr algn="ctr">
              <a:defRPr/>
            </a:lvl1pPr>
          </a:lstStyle>
          <a:p>
            <a:pPr marL="0" indent="0" algn="ctr">
              <a:buNone/>
            </a:pPr>
            <a:r>
              <a:rPr lang="en-US" dirty="0"/>
              <a:t>Click to edit master text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4804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47" y="6357600"/>
            <a:ext cx="6683376" cy="4608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9987" y="0"/>
            <a:ext cx="7212013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6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376C93AE-577A-4E39-B37B-F54DD619E8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175" y="2876550"/>
            <a:ext cx="4819650" cy="2875321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F41F26-BFC3-471C-AEBF-8D613043F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3F709F-F0BC-4149-B83C-D6E0B13F9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26" name="Freeform 64">
                <a:extLst>
                  <a:ext uri="{FF2B5EF4-FFF2-40B4-BE49-F238E27FC236}">
                    <a16:creationId xmlns:a16="http://schemas.microsoft.com/office/drawing/2014/main" id="{5C5EF830-776D-4D9D-B2AD-E2EF27FE2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81">
                <a:extLst>
                  <a:ext uri="{FF2B5EF4-FFF2-40B4-BE49-F238E27FC236}">
                    <a16:creationId xmlns:a16="http://schemas.microsoft.com/office/drawing/2014/main" id="{24555386-DD07-47B5-8731-6188F0440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61">
                <a:extLst>
                  <a:ext uri="{FF2B5EF4-FFF2-40B4-BE49-F238E27FC236}">
                    <a16:creationId xmlns:a16="http://schemas.microsoft.com/office/drawing/2014/main" id="{98AACD5A-587D-4523-8687-E39554A9EE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78">
                <a:extLst>
                  <a:ext uri="{FF2B5EF4-FFF2-40B4-BE49-F238E27FC236}">
                    <a16:creationId xmlns:a16="http://schemas.microsoft.com/office/drawing/2014/main" id="{056E6FE3-AE0B-4665-BDC4-C43B088EA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84">
                <a:extLst>
                  <a:ext uri="{FF2B5EF4-FFF2-40B4-BE49-F238E27FC236}">
                    <a16:creationId xmlns:a16="http://schemas.microsoft.com/office/drawing/2014/main" id="{3341E111-158B-46EB-85CF-76ACE2E6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87">
                <a:extLst>
                  <a:ext uri="{FF2B5EF4-FFF2-40B4-BE49-F238E27FC236}">
                    <a16:creationId xmlns:a16="http://schemas.microsoft.com/office/drawing/2014/main" id="{B6BAC346-F465-42C1-B326-511CDAAFC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60">
                <a:extLst>
                  <a:ext uri="{FF2B5EF4-FFF2-40B4-BE49-F238E27FC236}">
                    <a16:creationId xmlns:a16="http://schemas.microsoft.com/office/drawing/2014/main" id="{41EFAE7C-FB00-406B-B543-258ECBA85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59">
                <a:extLst>
                  <a:ext uri="{FF2B5EF4-FFF2-40B4-BE49-F238E27FC236}">
                    <a16:creationId xmlns:a16="http://schemas.microsoft.com/office/drawing/2014/main" id="{7B8E44F7-B4B5-407F-8CBF-2EF396585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62">
                <a:extLst>
                  <a:ext uri="{FF2B5EF4-FFF2-40B4-BE49-F238E27FC236}">
                    <a16:creationId xmlns:a16="http://schemas.microsoft.com/office/drawing/2014/main" id="{E5CB4BB7-46DD-4D14-AF85-0E13EFBA67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65">
                <a:extLst>
                  <a:ext uri="{FF2B5EF4-FFF2-40B4-BE49-F238E27FC236}">
                    <a16:creationId xmlns:a16="http://schemas.microsoft.com/office/drawing/2014/main" id="{F7F8EDDC-B124-4CF0-9C0B-036D7E920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79">
                <a:extLst>
                  <a:ext uri="{FF2B5EF4-FFF2-40B4-BE49-F238E27FC236}">
                    <a16:creationId xmlns:a16="http://schemas.microsoft.com/office/drawing/2014/main" id="{F9979D20-23CA-44BF-94E4-277FAA877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82">
                <a:extLst>
                  <a:ext uri="{FF2B5EF4-FFF2-40B4-BE49-F238E27FC236}">
                    <a16:creationId xmlns:a16="http://schemas.microsoft.com/office/drawing/2014/main" id="{64DA53E4-1E27-44B2-9EA5-375E3D20A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85">
                <a:extLst>
                  <a:ext uri="{FF2B5EF4-FFF2-40B4-BE49-F238E27FC236}">
                    <a16:creationId xmlns:a16="http://schemas.microsoft.com/office/drawing/2014/main" id="{AF41DBD5-F7CA-43C7-B477-6E93D8DC0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8">
                <a:extLst>
                  <a:ext uri="{FF2B5EF4-FFF2-40B4-BE49-F238E27FC236}">
                    <a16:creationId xmlns:a16="http://schemas.microsoft.com/office/drawing/2014/main" id="{8DE355CC-A733-4109-AC9E-4E5E96E355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60E99C1-AC1B-4267-A404-07CA28EA1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1" name="Line 63">
                  <a:extLst>
                    <a:ext uri="{FF2B5EF4-FFF2-40B4-BE49-F238E27FC236}">
                      <a16:creationId xmlns:a16="http://schemas.microsoft.com/office/drawing/2014/main" id="{46BA754B-AF8C-4E32-B5D4-BD2CA1341E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Line 66">
                  <a:extLst>
                    <a:ext uri="{FF2B5EF4-FFF2-40B4-BE49-F238E27FC236}">
                      <a16:creationId xmlns:a16="http://schemas.microsoft.com/office/drawing/2014/main" id="{AA7154F4-DAA9-42B8-9C79-E7D89EB926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Line 67">
                  <a:extLst>
                    <a:ext uri="{FF2B5EF4-FFF2-40B4-BE49-F238E27FC236}">
                      <a16:creationId xmlns:a16="http://schemas.microsoft.com/office/drawing/2014/main" id="{CFCCE002-4181-4663-B8B4-5B5CC711B8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Line 80">
                  <a:extLst>
                    <a:ext uri="{FF2B5EF4-FFF2-40B4-BE49-F238E27FC236}">
                      <a16:creationId xmlns:a16="http://schemas.microsoft.com/office/drawing/2014/main" id="{B3C1286A-A92F-45A8-A144-C4EBF3B8BC1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" name="Line 83">
                  <a:extLst>
                    <a:ext uri="{FF2B5EF4-FFF2-40B4-BE49-F238E27FC236}">
                      <a16:creationId xmlns:a16="http://schemas.microsoft.com/office/drawing/2014/main" id="{31993490-8FCD-4048-A2E8-0A217FF656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Line 86">
                  <a:extLst>
                    <a:ext uri="{FF2B5EF4-FFF2-40B4-BE49-F238E27FC236}">
                      <a16:creationId xmlns:a16="http://schemas.microsoft.com/office/drawing/2014/main" id="{33AF3440-700A-44B0-A0D1-1E6301F187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Line 89">
                  <a:extLst>
                    <a:ext uri="{FF2B5EF4-FFF2-40B4-BE49-F238E27FC236}">
                      <a16:creationId xmlns:a16="http://schemas.microsoft.com/office/drawing/2014/main" id="{F17E7CAB-5E29-47AC-91E8-B488D357FB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13AE0B-3A03-4CCB-B15E-CAF75D855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4CC0330-760F-4B4E-BE37-D345B5B2E8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8B6C8306-3715-4107-BA99-68EB308CA19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A4B3797-F2A4-43E3-B8F8-8BC4B0FBDE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30">
                  <a:extLst>
                    <a:ext uri="{FF2B5EF4-FFF2-40B4-BE49-F238E27FC236}">
                      <a16:creationId xmlns:a16="http://schemas.microsoft.com/office/drawing/2014/main" id="{BB27766D-84D5-4D02-AE36-3149427B22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30">
                  <a:extLst>
                    <a:ext uri="{FF2B5EF4-FFF2-40B4-BE49-F238E27FC236}">
                      <a16:creationId xmlns:a16="http://schemas.microsoft.com/office/drawing/2014/main" id="{8F1C8A62-8495-422A-9A73-9C59C603F6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1CEBFBC-BC6E-4C5F-BEC4-DD2079D8E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69A298F-AA6C-4139-992B-E27C0854615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972AA363-33A2-4979-9DE5-9FA8ACADE0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822750-6B8C-4F83-9CAD-F924EF493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8523E1A-71CD-4B09-A4F4-07F86003B4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169972B1-6443-4F74-80F9-BB4943CD30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EB69F32F-40CA-458E-B833-E909ADFDD9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5B2FEC36-803B-49C9-8313-D558457B25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178F1E3-F49B-4E7A-BA5C-B2BFD9A63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2" name="Freeform 68">
                  <a:extLst>
                    <a:ext uri="{FF2B5EF4-FFF2-40B4-BE49-F238E27FC236}">
                      <a16:creationId xmlns:a16="http://schemas.microsoft.com/office/drawing/2014/main" id="{9F18055A-6D8B-4373-A010-59AE8C8138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Freeform 69">
                  <a:extLst>
                    <a:ext uri="{FF2B5EF4-FFF2-40B4-BE49-F238E27FC236}">
                      <a16:creationId xmlns:a16="http://schemas.microsoft.com/office/drawing/2014/main" id="{2612E838-0F14-4DE7-AD23-6A83078511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" name="Line 70">
                  <a:extLst>
                    <a:ext uri="{FF2B5EF4-FFF2-40B4-BE49-F238E27FC236}">
                      <a16:creationId xmlns:a16="http://schemas.microsoft.com/office/drawing/2014/main" id="{AF3F8EED-B567-43E0-8B31-5A5E7AFB2DA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52B8C31-9649-4E69-B31C-D77394EE2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69D1249-EDCC-41AC-BA08-E670FB4E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EA5EA6EB-846A-4897-AE83-5BDD96A4F2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81">
                <a:extLst>
                  <a:ext uri="{FF2B5EF4-FFF2-40B4-BE49-F238E27FC236}">
                    <a16:creationId xmlns:a16="http://schemas.microsoft.com/office/drawing/2014/main" id="{185EF0DB-BE87-4CDD-823B-E665113797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61">
                <a:extLst>
                  <a:ext uri="{FF2B5EF4-FFF2-40B4-BE49-F238E27FC236}">
                    <a16:creationId xmlns:a16="http://schemas.microsoft.com/office/drawing/2014/main" id="{9AC9E234-4400-46EB-92D7-9B53A68B9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78">
                <a:extLst>
                  <a:ext uri="{FF2B5EF4-FFF2-40B4-BE49-F238E27FC236}">
                    <a16:creationId xmlns:a16="http://schemas.microsoft.com/office/drawing/2014/main" id="{A0C06F74-3085-4BB3-9758-D974159759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84">
                <a:extLst>
                  <a:ext uri="{FF2B5EF4-FFF2-40B4-BE49-F238E27FC236}">
                    <a16:creationId xmlns:a16="http://schemas.microsoft.com/office/drawing/2014/main" id="{9EA54D9F-32B0-4B48-B93A-B5A9E3DC6B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87">
                <a:extLst>
                  <a:ext uri="{FF2B5EF4-FFF2-40B4-BE49-F238E27FC236}">
                    <a16:creationId xmlns:a16="http://schemas.microsoft.com/office/drawing/2014/main" id="{3858A715-B583-4779-A1D2-86822F2CB8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60">
                <a:extLst>
                  <a:ext uri="{FF2B5EF4-FFF2-40B4-BE49-F238E27FC236}">
                    <a16:creationId xmlns:a16="http://schemas.microsoft.com/office/drawing/2014/main" id="{ECAE61B9-0396-4F89-85E9-EB174D639A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59">
                <a:extLst>
                  <a:ext uri="{FF2B5EF4-FFF2-40B4-BE49-F238E27FC236}">
                    <a16:creationId xmlns:a16="http://schemas.microsoft.com/office/drawing/2014/main" id="{46E4F030-726A-40ED-810F-C9F2379183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62">
                <a:extLst>
                  <a:ext uri="{FF2B5EF4-FFF2-40B4-BE49-F238E27FC236}">
                    <a16:creationId xmlns:a16="http://schemas.microsoft.com/office/drawing/2014/main" id="{B3148C64-AE70-4F9D-B6CE-5C92B9922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65">
                <a:extLst>
                  <a:ext uri="{FF2B5EF4-FFF2-40B4-BE49-F238E27FC236}">
                    <a16:creationId xmlns:a16="http://schemas.microsoft.com/office/drawing/2014/main" id="{78C97992-BC56-40D7-A639-3D314871C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79">
                <a:extLst>
                  <a:ext uri="{FF2B5EF4-FFF2-40B4-BE49-F238E27FC236}">
                    <a16:creationId xmlns:a16="http://schemas.microsoft.com/office/drawing/2014/main" id="{469CAD99-0EFE-4B8E-922B-0C2BCFFD5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82">
                <a:extLst>
                  <a:ext uri="{FF2B5EF4-FFF2-40B4-BE49-F238E27FC236}">
                    <a16:creationId xmlns:a16="http://schemas.microsoft.com/office/drawing/2014/main" id="{1D00B441-E5A3-4411-9B05-8E09BFF62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85">
                <a:extLst>
                  <a:ext uri="{FF2B5EF4-FFF2-40B4-BE49-F238E27FC236}">
                    <a16:creationId xmlns:a16="http://schemas.microsoft.com/office/drawing/2014/main" id="{3FFE4E0B-A703-4655-B55F-44B3A3902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8">
                <a:extLst>
                  <a:ext uri="{FF2B5EF4-FFF2-40B4-BE49-F238E27FC236}">
                    <a16:creationId xmlns:a16="http://schemas.microsoft.com/office/drawing/2014/main" id="{F19632C2-B953-4CD1-9EAA-5C1FEA3EF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DBDC3951-9E4C-4062-9B43-3038D9058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83" name="Line 63">
                  <a:extLst>
                    <a:ext uri="{FF2B5EF4-FFF2-40B4-BE49-F238E27FC236}">
                      <a16:creationId xmlns:a16="http://schemas.microsoft.com/office/drawing/2014/main" id="{2764EF0E-A104-46C9-B242-778009E49E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4" name="Line 66">
                  <a:extLst>
                    <a:ext uri="{FF2B5EF4-FFF2-40B4-BE49-F238E27FC236}">
                      <a16:creationId xmlns:a16="http://schemas.microsoft.com/office/drawing/2014/main" id="{D0A8B652-41E0-456C-9C9F-1F0EC00891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5" name="Line 67">
                  <a:extLst>
                    <a:ext uri="{FF2B5EF4-FFF2-40B4-BE49-F238E27FC236}">
                      <a16:creationId xmlns:a16="http://schemas.microsoft.com/office/drawing/2014/main" id="{802E547A-C876-460C-B6A4-BCE8D39DA0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6" name="Line 80">
                  <a:extLst>
                    <a:ext uri="{FF2B5EF4-FFF2-40B4-BE49-F238E27FC236}">
                      <a16:creationId xmlns:a16="http://schemas.microsoft.com/office/drawing/2014/main" id="{00363E6C-7B8D-4E1D-A93E-E73306E130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Line 83">
                  <a:extLst>
                    <a:ext uri="{FF2B5EF4-FFF2-40B4-BE49-F238E27FC236}">
                      <a16:creationId xmlns:a16="http://schemas.microsoft.com/office/drawing/2014/main" id="{206E174F-B8D0-4FFD-A1B5-56BFC5CC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8" name="Line 86">
                  <a:extLst>
                    <a:ext uri="{FF2B5EF4-FFF2-40B4-BE49-F238E27FC236}">
                      <a16:creationId xmlns:a16="http://schemas.microsoft.com/office/drawing/2014/main" id="{3A10191E-76B5-4841-B32D-0DF6EAB639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9" name="Line 89">
                  <a:extLst>
                    <a:ext uri="{FF2B5EF4-FFF2-40B4-BE49-F238E27FC236}">
                      <a16:creationId xmlns:a16="http://schemas.microsoft.com/office/drawing/2014/main" id="{CF67EF0B-5FE7-4D99-8B38-95B1706F07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39CF0F-2997-4D96-8F17-211C97D87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408937D-7FFE-4D6C-AF79-1F60035CC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749AA60A-BD5D-4647-AE8A-DF411C654B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F335D2B-768D-4700-A35C-F54A7BD352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30">
                  <a:extLst>
                    <a:ext uri="{FF2B5EF4-FFF2-40B4-BE49-F238E27FC236}">
                      <a16:creationId xmlns:a16="http://schemas.microsoft.com/office/drawing/2014/main" id="{B6F1EDEE-EDB1-4759-9339-8F60B631A3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 30">
                  <a:extLst>
                    <a:ext uri="{FF2B5EF4-FFF2-40B4-BE49-F238E27FC236}">
                      <a16:creationId xmlns:a16="http://schemas.microsoft.com/office/drawing/2014/main" id="{305D4D3B-BD5E-44BE-BE6A-4C91845930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0748E9E-1F8D-4FB9-89D6-F5B35B5049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B56CFFBA-D942-451F-B4E0-133DEA264B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B25F38B-03B2-435D-82ED-142D2AB4D19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1A0A593-F414-4B02-A355-AC7A50A7E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BA06E81-194E-43F2-B418-BF8101EAA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57" name="Freeform 68">
                  <a:extLst>
                    <a:ext uri="{FF2B5EF4-FFF2-40B4-BE49-F238E27FC236}">
                      <a16:creationId xmlns:a16="http://schemas.microsoft.com/office/drawing/2014/main" id="{ABE6BF78-8FF2-4595-9072-48ACEBE207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Freeform 69">
                  <a:extLst>
                    <a:ext uri="{FF2B5EF4-FFF2-40B4-BE49-F238E27FC236}">
                      <a16:creationId xmlns:a16="http://schemas.microsoft.com/office/drawing/2014/main" id="{E182745B-1C12-49AC-97AD-501D806E9F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70">
                  <a:extLst>
                    <a:ext uri="{FF2B5EF4-FFF2-40B4-BE49-F238E27FC236}">
                      <a16:creationId xmlns:a16="http://schemas.microsoft.com/office/drawing/2014/main" id="{56B38515-A1C4-46D9-AEC6-E55E1CB733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9A4424F-2DA0-4E5A-9291-0A5FCE5575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8609BA22-8E70-41AA-BACA-C9F8A789B2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C2F49FC5-EFC3-4A02-9782-EC06564A94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70">
                  <a:extLst>
                    <a:ext uri="{FF2B5EF4-FFF2-40B4-BE49-F238E27FC236}">
                      <a16:creationId xmlns:a16="http://schemas.microsoft.com/office/drawing/2014/main" id="{782187F0-090B-4C65-B604-5DD33B4FF2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3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1520975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4800" y="563563"/>
            <a:ext cx="4995863" cy="27066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2FA415D-7F98-4C81-A18F-A114BF021C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4800" y="3587750"/>
            <a:ext cx="4995863" cy="26987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3872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5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595"/>
            <a:ext cx="10515600" cy="4154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5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4726" y="4217899"/>
            <a:ext cx="4079874" cy="1132373"/>
          </a:xfrm>
        </p:spPr>
        <p:txBody>
          <a:bodyPr anchor="t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4726" y="1541995"/>
            <a:ext cx="4079874" cy="2457819"/>
          </a:xfrm>
        </p:spPr>
        <p:txBody>
          <a:bodyPr anchor="b">
            <a:normAutofit/>
          </a:bodyPr>
          <a:lstStyle>
            <a:lvl1pPr marL="0" indent="0" algn="ctr">
              <a:lnSpc>
                <a:spcPct val="125000"/>
              </a:lnSpc>
              <a:buNone/>
              <a:defRPr sz="32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0B6C055-B48A-412B-88B0-737289AC0B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9750" y="536575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AE13F241-D0A7-491D-81D3-CB64502914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4887" y="543842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DC189B8E-5A5B-400F-8F5F-63F61759E0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9642" y="3563566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42">
            <a:extLst>
              <a:ext uri="{FF2B5EF4-FFF2-40B4-BE49-F238E27FC236}">
                <a16:creationId xmlns:a16="http://schemas.microsoft.com/office/drawing/2014/main" id="{07055732-D9B3-42AF-9ADA-0D1F8DC2D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74779" y="3570833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Date Placeholder 47">
            <a:extLst>
              <a:ext uri="{FF2B5EF4-FFF2-40B4-BE49-F238E27FC236}">
                <a16:creationId xmlns:a16="http://schemas.microsoft.com/office/drawing/2014/main" id="{5B51C357-082C-45A5-80C8-69FD4B94D329}"/>
              </a:ext>
            </a:extLst>
          </p:cNvPr>
          <p:cNvSpPr txBox="1">
            <a:spLocks/>
          </p:cNvSpPr>
          <p:nvPr userDrawn="1"/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ED9792-4CB9-419E-9961-050A9E00E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EC9E08-1228-4409-88CC-9D1927E8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8100000" flipH="1">
            <a:off x="6674373" y="402322"/>
            <a:ext cx="641184" cy="1069728"/>
            <a:chOff x="6484111" y="2967038"/>
            <a:chExt cx="641184" cy="106972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892AB7-AE89-4F73-AE0D-3503473E251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734AFAA3-AA68-425A-834B-00F9D3690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69">
                <a:extLst>
                  <a:ext uri="{FF2B5EF4-FFF2-40B4-BE49-F238E27FC236}">
                    <a16:creationId xmlns:a16="http://schemas.microsoft.com/office/drawing/2014/main" id="{36ED0F24-8619-4AED-A07A-D075DF2AF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Line 70">
                <a:extLst>
                  <a:ext uri="{FF2B5EF4-FFF2-40B4-BE49-F238E27FC236}">
                    <a16:creationId xmlns:a16="http://schemas.microsoft.com/office/drawing/2014/main" id="{21E04150-0D06-4DFB-A73B-66DED0A5C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A3C053E-6843-4D44-A64D-A37FD38410B0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22" name="Freeform 68">
                <a:extLst>
                  <a:ext uri="{FF2B5EF4-FFF2-40B4-BE49-F238E27FC236}">
                    <a16:creationId xmlns:a16="http://schemas.microsoft.com/office/drawing/2014/main" id="{A84DD506-3B91-4CE4-AE62-8E2FCA17D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69">
                <a:extLst>
                  <a:ext uri="{FF2B5EF4-FFF2-40B4-BE49-F238E27FC236}">
                    <a16:creationId xmlns:a16="http://schemas.microsoft.com/office/drawing/2014/main" id="{18C6659C-7CBF-419E-B2AB-53A6FBB4F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Line 70">
                <a:extLst>
                  <a:ext uri="{FF2B5EF4-FFF2-40B4-BE49-F238E27FC236}">
                    <a16:creationId xmlns:a16="http://schemas.microsoft.com/office/drawing/2014/main" id="{C7B1B371-3EFF-4F0E-8B44-1A397B69D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9" name="Footer Placeholder 48">
            <a:extLst>
              <a:ext uri="{FF2B5EF4-FFF2-40B4-BE49-F238E27FC236}">
                <a16:creationId xmlns:a16="http://schemas.microsoft.com/office/drawing/2014/main" id="{B217CCF8-D1B0-4B96-AF9D-78BFAEE6D77D}"/>
              </a:ext>
            </a:extLst>
          </p:cNvPr>
          <p:cNvSpPr txBox="1">
            <a:spLocks/>
          </p:cNvSpPr>
          <p:nvPr userDrawn="1"/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 cap="all" spc="3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 Footer Text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5108B9-F897-467F-809F-6A4A2AE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900000" flipH="1">
            <a:off x="11020475" y="5368081"/>
            <a:ext cx="641184" cy="1069728"/>
            <a:chOff x="6484111" y="2967038"/>
            <a:chExt cx="641184" cy="106972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6413051-FD79-4060-A702-60F38BF4A35C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6" name="Freeform 68">
                <a:extLst>
                  <a:ext uri="{FF2B5EF4-FFF2-40B4-BE49-F238E27FC236}">
                    <a16:creationId xmlns:a16="http://schemas.microsoft.com/office/drawing/2014/main" id="{B764F2D9-1B19-42EA-9AF0-6050DDABA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69">
                <a:extLst>
                  <a:ext uri="{FF2B5EF4-FFF2-40B4-BE49-F238E27FC236}">
                    <a16:creationId xmlns:a16="http://schemas.microsoft.com/office/drawing/2014/main" id="{557F4B3F-3926-4C1D-ABBF-B2380987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Line 70">
                <a:extLst>
                  <a:ext uri="{FF2B5EF4-FFF2-40B4-BE49-F238E27FC236}">
                    <a16:creationId xmlns:a16="http://schemas.microsoft.com/office/drawing/2014/main" id="{81E74331-4EEB-49F8-912F-1DF74636E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88BEEF7-57D3-43D4-9EBA-6948ED40B433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33" name="Freeform 68">
                <a:extLst>
                  <a:ext uri="{FF2B5EF4-FFF2-40B4-BE49-F238E27FC236}">
                    <a16:creationId xmlns:a16="http://schemas.microsoft.com/office/drawing/2014/main" id="{0CD7B047-B489-4D5B-9C32-1BA667136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69">
                <a:extLst>
                  <a:ext uri="{FF2B5EF4-FFF2-40B4-BE49-F238E27FC236}">
                    <a16:creationId xmlns:a16="http://schemas.microsoft.com/office/drawing/2014/main" id="{2B703141-C1B3-4AFF-991F-D77B298AE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FEEBB32D-FA5C-432C-B55F-1F74A4D13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9" name="Slide Number Placeholder 49">
            <a:extLst>
              <a:ext uri="{FF2B5EF4-FFF2-40B4-BE49-F238E27FC236}">
                <a16:creationId xmlns:a16="http://schemas.microsoft.com/office/drawing/2014/main" id="{FAE9A1BE-DDB9-4362-A4F6-BE1A07DBF6F1}"/>
              </a:ext>
            </a:extLst>
          </p:cNvPr>
          <p:cNvSpPr txBox="1">
            <a:spLocks/>
          </p:cNvSpPr>
          <p:nvPr userDrawn="1"/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6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C50FC60-9736-40BD-8EF0-51BD047716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66813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7D564077-E600-44C8-B691-00C1C3ECC1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8885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5EF6670B-24A6-4EC1-AB19-83414A6BF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02249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DCE770BA-A562-4780-AEC9-94BC0C7C53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4764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C627DB31-AE80-40F1-A5C7-E1FBE1521B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7688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A79604-04BA-44C3-8188-694F8E9C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7">
            <a:extLst>
              <a:ext uri="{FF2B5EF4-FFF2-40B4-BE49-F238E27FC236}">
                <a16:creationId xmlns:a16="http://schemas.microsoft.com/office/drawing/2014/main" id="{325542BB-A1DE-421A-898F-007CCBCC10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6813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7">
            <a:extLst>
              <a:ext uri="{FF2B5EF4-FFF2-40B4-BE49-F238E27FC236}">
                <a16:creationId xmlns:a16="http://schemas.microsoft.com/office/drawing/2014/main" id="{95E87339-255E-4557-9768-A292ED25DB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66813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969EC781-370F-41FC-AD76-0728B465E5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2888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50C960BB-D9A3-417D-87D9-E93363FB58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2888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714B566C-453D-4E47-8BE0-2EF7145AD3A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02249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8C9D423F-AE1B-476A-AC7E-F34CE6ABFA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02249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F25DCDC4-ECAE-47AB-8ED3-07D8D33BF18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6476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1A7D8398-681A-475F-9624-02EFB0099D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6476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9692C358-06E1-468E-90F8-9F5F3918233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437688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167CC03-B865-47EB-83C3-CA5CDC584C0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437688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0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4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78" r:id="rId4"/>
    <p:sldLayoutId id="2147483660" r:id="rId5"/>
    <p:sldLayoutId id="2147483680" r:id="rId6"/>
    <p:sldLayoutId id="2147483679" r:id="rId7"/>
    <p:sldLayoutId id="2147483677" r:id="rId8"/>
    <p:sldLayoutId id="2147483662" r:id="rId9"/>
    <p:sldLayoutId id="2147483663" r:id="rId10"/>
    <p:sldLayoutId id="2147483671" r:id="rId11"/>
    <p:sldLayoutId id="2147483676" r:id="rId12"/>
    <p:sldLayoutId id="2147483674" r:id="rId1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  <p15:guide id="30" orient="horz" pos="2160" userDrawn="1">
          <p15:clr>
            <a:srgbClr val="A4A3A4"/>
          </p15:clr>
        </p15:guide>
        <p15:guide id="31" pos="3840" userDrawn="1">
          <p15:clr>
            <a:srgbClr val="A4A3A4"/>
          </p15:clr>
        </p15:guide>
        <p15:guide id="32" pos="240" userDrawn="1">
          <p15:clr>
            <a:srgbClr val="547EBF"/>
          </p15:clr>
        </p15:guide>
        <p15:guide id="33" orient="horz" pos="240" userDrawn="1">
          <p15:clr>
            <a:srgbClr val="547EBF"/>
          </p15:clr>
        </p15:guide>
        <p15:guide id="34" pos="7440" userDrawn="1">
          <p15:clr>
            <a:srgbClr val="547EBF"/>
          </p15:clr>
        </p15:guide>
        <p15:guide id="35" orient="horz" pos="4080" userDrawn="1">
          <p15:clr>
            <a:srgbClr val="547EBF"/>
          </p15:clr>
        </p15:guide>
        <p15:guide id="36" pos="3960" userDrawn="1">
          <p15:clr>
            <a:srgbClr val="547EBF"/>
          </p15:clr>
        </p15:guide>
        <p15:guide id="37" pos="3720" userDrawn="1">
          <p15:clr>
            <a:srgbClr val="547EBF"/>
          </p15:clr>
        </p15:guide>
        <p15:guide id="38" pos="2112" userDrawn="1">
          <p15:clr>
            <a:srgbClr val="547EBF"/>
          </p15:clr>
        </p15:guide>
        <p15:guide id="39" pos="1848" userDrawn="1">
          <p15:clr>
            <a:srgbClr val="547EBF"/>
          </p15:clr>
        </p15:guide>
        <p15:guide id="40" pos="5568" userDrawn="1">
          <p15:clr>
            <a:srgbClr val="547EBF"/>
          </p15:clr>
        </p15:guide>
        <p15:guide id="41" pos="5832" userDrawn="1">
          <p15:clr>
            <a:srgbClr val="547EBF"/>
          </p15:clr>
        </p15:guide>
        <p15:guide id="42" pos="4968" userDrawn="1">
          <p15:clr>
            <a:srgbClr val="9FCC3B"/>
          </p15:clr>
        </p15:guide>
        <p15:guide id="43" pos="5208" userDrawn="1">
          <p15:clr>
            <a:srgbClr val="9FCC3B"/>
          </p15:clr>
        </p15:guide>
        <p15:guide id="44" pos="2712" userDrawn="1">
          <p15:clr>
            <a:srgbClr val="9FCC3B"/>
          </p15:clr>
        </p15:guide>
        <p15:guide id="45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61" y="184467"/>
            <a:ext cx="10293078" cy="6592253"/>
          </a:xfrm>
        </p:spPr>
        <p:txBody>
          <a:bodyPr>
            <a:normAutofit/>
          </a:bodyPr>
          <a:lstStyle/>
          <a:p>
            <a:r>
              <a:rPr lang="en-US" sz="2200" b="1" i="0" dirty="0">
                <a:solidFill>
                  <a:srgbClr val="000000"/>
                </a:solidFill>
                <a:effectLst/>
                <a:latin typeface="Helvetica Neue"/>
              </a:rPr>
              <a:t>Check point No: 1</a:t>
            </a:r>
            <a:br>
              <a:rPr lang="en-US" sz="2200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2200" b="1" i="0" dirty="0">
                <a:solidFill>
                  <a:srgbClr val="000000"/>
                </a:solidFill>
                <a:effectLst/>
                <a:latin typeface="Helvetica Neue"/>
              </a:rPr>
              <a:t>Capstone project No 3 : </a:t>
            </a:r>
            <a:r>
              <a:rPr lang="en-US" sz="2200" b="1" i="0" dirty="0" err="1">
                <a:solidFill>
                  <a:srgbClr val="000000"/>
                </a:solidFill>
                <a:effectLst/>
                <a:latin typeface="Helvetica Neue"/>
              </a:rPr>
              <a:t>CandidateRenege_DataDescription</a:t>
            </a:r>
            <a:br>
              <a:rPr lang="en-US" sz="2200" b="1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sz="2200" b="1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sz="2200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2200" b="0" i="0" dirty="0">
                <a:solidFill>
                  <a:srgbClr val="000000"/>
                </a:solidFill>
                <a:effectLst/>
                <a:latin typeface="Helvetica Neue"/>
              </a:rPr>
              <a:t>Capstone project No: 3</a:t>
            </a:r>
            <a:br>
              <a:rPr lang="en-US" sz="22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2200" b="0" i="0" dirty="0">
                <a:solidFill>
                  <a:srgbClr val="000000"/>
                </a:solidFill>
                <a:effectLst/>
                <a:latin typeface="Helvetica Neue"/>
              </a:rPr>
              <a:t>Batch Name: E</a:t>
            </a:r>
            <a:br>
              <a:rPr lang="en-US" sz="22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2200" b="0" i="0" dirty="0">
                <a:solidFill>
                  <a:srgbClr val="000000"/>
                </a:solidFill>
                <a:effectLst/>
                <a:latin typeface="Helvetica Neue"/>
              </a:rPr>
              <a:t>Group No:3</a:t>
            </a:r>
            <a:br>
              <a:rPr lang="en-US" sz="2200" b="0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sz="22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2200" b="0" i="0" dirty="0">
                <a:solidFill>
                  <a:srgbClr val="000000"/>
                </a:solidFill>
                <a:effectLst/>
                <a:latin typeface="Helvetica Neue"/>
              </a:rPr>
              <a:t>Group members:</a:t>
            </a:r>
            <a:br>
              <a:rPr lang="en-US" sz="22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2200" b="0" i="0" dirty="0">
                <a:solidFill>
                  <a:srgbClr val="000000"/>
                </a:solidFill>
                <a:effectLst/>
                <a:latin typeface="Helvetica Neue"/>
              </a:rPr>
              <a:t>Pradyumna Bopanna</a:t>
            </a:r>
            <a:br>
              <a:rPr lang="en-US" sz="22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2200" b="0" i="0" dirty="0">
                <a:solidFill>
                  <a:srgbClr val="000000"/>
                </a:solidFill>
                <a:effectLst/>
                <a:latin typeface="Helvetica Neue"/>
              </a:rPr>
              <a:t>Ravi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Helvetica Neue"/>
              </a:rPr>
              <a:t>Guntakala</a:t>
            </a:r>
            <a:br>
              <a:rPr lang="en-US" sz="22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2200" b="0" i="0" dirty="0">
                <a:solidFill>
                  <a:srgbClr val="000000"/>
                </a:solidFill>
                <a:effectLst/>
                <a:latin typeface="Helvetica Neue"/>
              </a:rPr>
              <a:t>Harsha Vardhan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Helvetica Neue"/>
              </a:rPr>
              <a:t>Etcherla</a:t>
            </a:r>
            <a:br>
              <a:rPr lang="en-US" sz="22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2200" b="0" i="0" dirty="0">
                <a:solidFill>
                  <a:srgbClr val="000000"/>
                </a:solidFill>
                <a:effectLst/>
                <a:latin typeface="Helvetica Neue"/>
              </a:rPr>
              <a:t>Hema Sri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Helvetica Neue"/>
              </a:rPr>
              <a:t>Gandi</a:t>
            </a:r>
            <a:br>
              <a:rPr lang="en-US" sz="22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2200" b="0" i="0" dirty="0">
                <a:solidFill>
                  <a:srgbClr val="000000"/>
                </a:solidFill>
                <a:effectLst/>
                <a:latin typeface="Helvetica Neue"/>
              </a:rPr>
              <a:t>Swarna Deepika Guruvindapudi</a:t>
            </a:r>
            <a:b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15FD6-A869-46A7-AEDF-D5FE6AA028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CB42EF0-EABF-4A83-8555-2916A97BF2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0373" y="306367"/>
            <a:ext cx="11081067" cy="2484796"/>
          </a:xfrm>
        </p:spPr>
      </p:pic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509F85FE-2BA7-4F48-AFA2-8C576A9786E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40373" y="3005191"/>
            <a:ext cx="11081066" cy="3456331"/>
          </a:xfrm>
        </p:spPr>
      </p:pic>
    </p:spTree>
    <p:extLst>
      <p:ext uri="{BB962C8B-B14F-4D97-AF65-F5344CB8AC3E}">
        <p14:creationId xmlns:p14="http://schemas.microsoft.com/office/powerpoint/2010/main" val="418189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1B57-BB92-4B59-9429-F02229C34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" y="0"/>
            <a:ext cx="10213200" cy="1112836"/>
          </a:xfrm>
        </p:spPr>
        <p:txBody>
          <a:bodyPr/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2.Categorical Descriptive statistics</a:t>
            </a:r>
            <a:b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702380C-9353-4754-BB9B-D970445757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5279" y="2695566"/>
            <a:ext cx="11355387" cy="1307389"/>
          </a:xfr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4E31D703-7779-4ABA-8310-E8F885B63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72" y="4374259"/>
            <a:ext cx="4822507" cy="2202371"/>
          </a:xfrm>
          <a:prstGeom prst="rect">
            <a:avLst/>
          </a:prstGeom>
        </p:spPr>
      </p:pic>
      <p:pic>
        <p:nvPicPr>
          <p:cNvPr id="18" name="Content Placeholder 17" descr="Table&#10;&#10;Description automatically generated">
            <a:extLst>
              <a:ext uri="{FF2B5EF4-FFF2-40B4-BE49-F238E27FC236}">
                <a16:creationId xmlns:a16="http://schemas.microsoft.com/office/drawing/2014/main" id="{232729BB-DAF6-4227-98AD-CFD4485BF0C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335280" y="680806"/>
            <a:ext cx="11355387" cy="1643456"/>
          </a:xfrm>
        </p:spPr>
      </p:pic>
    </p:spTree>
    <p:extLst>
      <p:ext uri="{BB962C8B-B14F-4D97-AF65-F5344CB8AC3E}">
        <p14:creationId xmlns:p14="http://schemas.microsoft.com/office/powerpoint/2010/main" val="762940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9035-3DEA-4DA9-A0D0-B531E3D54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9" y="-122871"/>
            <a:ext cx="10213200" cy="1112836"/>
          </a:xfrm>
        </p:spPr>
        <p:txBody>
          <a:bodyPr/>
          <a:lstStyle/>
          <a:p>
            <a:r>
              <a:rPr lang="en-US" sz="2400" b="0" i="0">
                <a:solidFill>
                  <a:srgbClr val="000000"/>
                </a:solidFill>
                <a:effectLst/>
                <a:latin typeface="Helvetica Neue"/>
              </a:rPr>
              <a:t>3.Insights</a:t>
            </a:r>
            <a:br>
              <a:rPr lang="en-US" b="0" i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E9054C9E-3A52-4B3F-B2B2-BE3D5E738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699258"/>
            <a:ext cx="4443933" cy="2729742"/>
          </a:xfrm>
          <a:prstGeom prst="rect">
            <a:avLst/>
          </a:prstGeom>
        </p:spPr>
      </p:pic>
      <p:pic>
        <p:nvPicPr>
          <p:cNvPr id="14" name="Content Placeholder 13" descr="Chart, scatter chart&#10;&#10;Description automatically generated">
            <a:extLst>
              <a:ext uri="{FF2B5EF4-FFF2-40B4-BE49-F238E27FC236}">
                <a16:creationId xmlns:a16="http://schemas.microsoft.com/office/drawing/2014/main" id="{FF7366B6-CBB2-4732-AAF9-FED8F45801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54739" y="701076"/>
            <a:ext cx="4257901" cy="2737885"/>
          </a:xfr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6CC37E45-D272-452C-B770-625CD3261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878" y="3740049"/>
            <a:ext cx="8469481" cy="291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35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picture containing text&#10;&#10;Description automatically generated">
            <a:extLst>
              <a:ext uri="{FF2B5EF4-FFF2-40B4-BE49-F238E27FC236}">
                <a16:creationId xmlns:a16="http://schemas.microsoft.com/office/drawing/2014/main" id="{F36B052D-64BC-4D52-8EC0-A800F7AB4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2978" y="1680520"/>
            <a:ext cx="4510381" cy="857273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EF66DD10-0550-463F-9999-565FA818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213200" cy="1869440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latin typeface="Helvetica Neue"/>
              </a:rPr>
              <a:t>  1.3 ( Hypothesis Testing)</a:t>
            </a:r>
            <a:br>
              <a:rPr lang="en-US" sz="2000" dirty="0">
                <a:latin typeface="Helvetica Neue"/>
              </a:rPr>
            </a:br>
            <a:br>
              <a:rPr lang="en-US" sz="2000" dirty="0">
                <a:latin typeface="Helvetica Neue"/>
              </a:rPr>
            </a:br>
            <a:r>
              <a:rPr lang="en-US" sz="2000" dirty="0">
                <a:latin typeface="Helvetica Neue"/>
              </a:rPr>
              <a:t>     1. T Testing</a:t>
            </a:r>
            <a:br>
              <a:rPr lang="en-US" sz="2000" dirty="0">
                <a:latin typeface="Helvetica Neue"/>
              </a:rPr>
            </a:b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dirty="0">
                <a:latin typeface="Helvetica Neue"/>
              </a:rPr>
              <a:t> H0=Same distributions of </a:t>
            </a:r>
            <a:r>
              <a:rPr lang="en-US" sz="2000" dirty="0" err="1">
                <a:latin typeface="Helvetica Neue"/>
              </a:rPr>
              <a:t>Percenatage</a:t>
            </a:r>
            <a:r>
              <a:rPr lang="en-US" sz="2000" dirty="0">
                <a:latin typeface="Helvetica Neue"/>
              </a:rPr>
              <a:t> in Hike Offered in CTC  </a:t>
            </a:r>
            <a:br>
              <a:rPr lang="en-US" sz="2000" dirty="0">
                <a:latin typeface="Helvetica Neue"/>
              </a:rPr>
            </a:br>
            <a:r>
              <a:rPr lang="en-US" sz="2000" dirty="0">
                <a:latin typeface="Helvetica Neue"/>
              </a:rPr>
              <a:t>               H1=Different Distribution of </a:t>
            </a:r>
            <a:r>
              <a:rPr lang="en-US" sz="2000" dirty="0" err="1">
                <a:latin typeface="Helvetica Neue"/>
              </a:rPr>
              <a:t>Percenatge</a:t>
            </a:r>
            <a:r>
              <a:rPr lang="en-US" sz="2000" dirty="0">
                <a:latin typeface="Helvetica Neue"/>
              </a:rPr>
              <a:t> in Hike Offered in CTC</a:t>
            </a:r>
            <a:br>
              <a:rPr lang="en-US" sz="2000" dirty="0">
                <a:latin typeface="Helvetica Neue"/>
              </a:rPr>
            </a:br>
            <a:endParaRPr lang="en-US" sz="2000" dirty="0">
              <a:latin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DAE1D7-1D14-4E2A-AE2D-2CA4AD2B1DE6}"/>
              </a:ext>
            </a:extLst>
          </p:cNvPr>
          <p:cNvSpPr txBox="1"/>
          <p:nvPr/>
        </p:nvSpPr>
        <p:spPr>
          <a:xfrm>
            <a:off x="396239" y="2658986"/>
            <a:ext cx="11213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/>
              </a:rPr>
              <a:t>2.CHI Square Test</a:t>
            </a:r>
          </a:p>
          <a:p>
            <a:r>
              <a:rPr lang="en-US" dirty="0"/>
              <a:t>        H0 There is No relationship between 2 </a:t>
            </a:r>
            <a:r>
              <a:rPr lang="en-US" dirty="0" err="1"/>
              <a:t>catgorical</a:t>
            </a:r>
            <a:r>
              <a:rPr lang="en-US" dirty="0"/>
              <a:t> variables('Gender','</a:t>
            </a:r>
            <a:r>
              <a:rPr lang="en-US" dirty="0" err="1"/>
              <a:t>Candidate_relocate_actual</a:t>
            </a:r>
            <a:r>
              <a:rPr lang="en-US" dirty="0"/>
              <a:t>')  </a:t>
            </a:r>
          </a:p>
          <a:p>
            <a:r>
              <a:rPr lang="en-US" dirty="0"/>
              <a:t>        H1 There is a relationship between 2 </a:t>
            </a:r>
            <a:r>
              <a:rPr lang="en-US" dirty="0" err="1"/>
              <a:t>catgorical</a:t>
            </a:r>
            <a:r>
              <a:rPr lang="en-US" dirty="0"/>
              <a:t> variables</a:t>
            </a:r>
          </a:p>
          <a:p>
            <a:endParaRPr lang="en-US" dirty="0">
              <a:latin typeface="Helvetica Neue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70538E-1E00-48FF-82C2-4A6189658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78" y="3724086"/>
            <a:ext cx="11409021" cy="4038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25B926D-653B-40F1-B2BB-384AD11E4E4B}"/>
              </a:ext>
            </a:extLst>
          </p:cNvPr>
          <p:cNvSpPr txBox="1"/>
          <p:nvPr/>
        </p:nvSpPr>
        <p:spPr>
          <a:xfrm flipH="1">
            <a:off x="396240" y="4127980"/>
            <a:ext cx="10941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/>
              </a:rPr>
              <a:t>3.Anova Test</a:t>
            </a:r>
          </a:p>
          <a:p>
            <a:endParaRPr lang="en-US" dirty="0">
              <a:latin typeface="Helvetica Neue"/>
            </a:endParaRPr>
          </a:p>
          <a:p>
            <a:r>
              <a:rPr lang="en-US" dirty="0">
                <a:latin typeface="Helvetica Neue"/>
              </a:rPr>
              <a:t>     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H0=The Average of hike offered is same in all the candidate sources</a:t>
            </a:r>
            <a:br>
              <a:rPr lang="en-US" dirty="0"/>
            </a:br>
            <a:r>
              <a:rPr lang="en-US" dirty="0"/>
              <a:t>      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H1=The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Aerage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of hike offered is not same in all the candidate sources</a:t>
            </a:r>
            <a:endParaRPr lang="en-US" dirty="0">
              <a:latin typeface="Helvetica Neue"/>
            </a:endParaRPr>
          </a:p>
        </p:txBody>
      </p:sp>
      <p:pic>
        <p:nvPicPr>
          <p:cNvPr id="18" name="Picture 17" descr="A picture containing logo&#10;&#10;Description automatically generated">
            <a:extLst>
              <a:ext uri="{FF2B5EF4-FFF2-40B4-BE49-F238E27FC236}">
                <a16:creationId xmlns:a16="http://schemas.microsoft.com/office/drawing/2014/main" id="{3B58F2ED-44FC-488B-870A-074A3BDCA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768" y="5457236"/>
            <a:ext cx="8879181" cy="4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05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traight Connector 192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3" name="Group 194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38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86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387" name="Rectangle 200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9025"/>
            <a:ext cx="40752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4800"/>
              <a:t>Thank You</a:t>
            </a:r>
          </a:p>
        </p:txBody>
      </p:sp>
      <p:grpSp>
        <p:nvGrpSpPr>
          <p:cNvPr id="388" name="Group 202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9" name="Group 204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390" name="Group 205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91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2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3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08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4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2" name="Date Placeholder 47">
            <a:extLst>
              <a:ext uri="{FF2B5EF4-FFF2-40B4-BE49-F238E27FC236}">
                <a16:creationId xmlns:a16="http://schemas.microsoft.com/office/drawing/2014/main" id="{F956151C-A474-42C6-9D67-B6779EF6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760150" cy="4616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395" name="Rectangle 214">
            <a:extLst>
              <a:ext uri="{FF2B5EF4-FFF2-40B4-BE49-F238E27FC236}">
                <a16:creationId xmlns:a16="http://schemas.microsoft.com/office/drawing/2014/main" id="{1B5DF063-A889-4037-8C0F-D6D424107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108" name="Graphic 107" descr="Smiling Face with No Fill">
            <a:extLst>
              <a:ext uri="{FF2B5EF4-FFF2-40B4-BE49-F238E27FC236}">
                <a16:creationId xmlns:a16="http://schemas.microsoft.com/office/drawing/2014/main" id="{DE42C332-D590-4835-9168-2718B0214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1127" y="927730"/>
            <a:ext cx="4999885" cy="4999885"/>
          </a:xfrm>
          <a:prstGeom prst="rect">
            <a:avLst/>
          </a:prstGeom>
        </p:spPr>
      </p:pic>
      <p:sp>
        <p:nvSpPr>
          <p:cNvPr id="103" name="Footer Placeholder 48">
            <a:extLst>
              <a:ext uri="{FF2B5EF4-FFF2-40B4-BE49-F238E27FC236}">
                <a16:creationId xmlns:a16="http://schemas.microsoft.com/office/drawing/2014/main" id="{EE131F31-1D34-4CC9-8C56-BACFA6C8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66400" y="6401999"/>
            <a:ext cx="3998762" cy="3693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cap="all" spc="300" baseline="0">
                <a:solidFill>
                  <a:srgbClr val="000000">
                    <a:alpha val="60000"/>
                  </a:srgbClr>
                </a:solidFill>
                <a:latin typeface="+mj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104" name="Slide Number Placeholder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6150" y="6401999"/>
            <a:ext cx="544862" cy="3693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39607A7-8386-47DB-8578-DDEDD194E5D4}" type="slidenum">
              <a:rPr lang="en-US" smtClean="0">
                <a:solidFill>
                  <a:srgbClr val="000000">
                    <a:alpha val="60000"/>
                  </a:srgb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60CB22-770A-4D7C-911D-0C855F65658F}"/>
              </a:ext>
            </a:extLst>
          </p:cNvPr>
          <p:cNvSpPr txBox="1"/>
          <p:nvPr/>
        </p:nvSpPr>
        <p:spPr>
          <a:xfrm>
            <a:off x="0" y="0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Task No: 1.1 (Data Manipulation using Python)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Q1. Analysis of percentage joined of offer released.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0ED16-7C71-4DCB-BC79-EEEC6A5834C3}"/>
              </a:ext>
            </a:extLst>
          </p:cNvPr>
          <p:cNvSpPr txBox="1"/>
          <p:nvPr/>
        </p:nvSpPr>
        <p:spPr>
          <a:xfrm flipH="1">
            <a:off x="441644" y="923330"/>
            <a:ext cx="78068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Joined% : 81.30072262367982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Joined % : 18.69927737632018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82.52% percentage Male Candidates are joined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17.48% percentage Female Candidates are joined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26.8% percentage joined from Agency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53.84% percentage joined from Direct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19.36% percentage joined from Employee Referral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4234D-6633-49BA-8735-0F5789056AF0}"/>
              </a:ext>
            </a:extLst>
          </p:cNvPr>
          <p:cNvSpPr txBox="1"/>
          <p:nvPr/>
        </p:nvSpPr>
        <p:spPr>
          <a:xfrm>
            <a:off x="0" y="3105834"/>
            <a:ext cx="10689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Q2.What are the key drivers that influence the candidate joining/not joining a company?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50BAA0-147D-4174-8BE8-70E844144C2A}"/>
              </a:ext>
            </a:extLst>
          </p:cNvPr>
          <p:cNvSpPr txBox="1"/>
          <p:nvPr/>
        </p:nvSpPr>
        <p:spPr>
          <a:xfrm flipH="1">
            <a:off x="441644" y="3467559"/>
            <a:ext cx="8477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Driver 1</a:t>
            </a:r>
          </a:p>
          <a:p>
            <a:r>
              <a:rPr lang="en-US" dirty="0"/>
              <a:t>18.69927737632018</a:t>
            </a:r>
          </a:p>
          <a:p>
            <a:r>
              <a:rPr lang="en-US" dirty="0"/>
              <a:t>Key Driver 2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5D26BA-A506-4EDB-B622-A7F61B3B9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88" y="4346969"/>
            <a:ext cx="1752791" cy="2032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874FAD-28C7-4047-A9B3-049A0DC34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756" y="4284330"/>
            <a:ext cx="1906582" cy="21422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5A14281-1566-449F-8735-2B5D8F379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610" y="4302299"/>
            <a:ext cx="2104840" cy="209267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BDB2FDA-7A40-4CAF-8725-37336B1B8251}"/>
              </a:ext>
            </a:extLst>
          </p:cNvPr>
          <p:cNvSpPr txBox="1"/>
          <p:nvPr/>
        </p:nvSpPr>
        <p:spPr>
          <a:xfrm>
            <a:off x="348791" y="6410226"/>
            <a:ext cx="1274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over all count of candidates                    </a:t>
            </a:r>
            <a:r>
              <a:rPr lang="en-US" dirty="0" err="1"/>
              <a:t>candidates</a:t>
            </a:r>
            <a:r>
              <a:rPr lang="en-US" dirty="0"/>
              <a:t> not joined                          % candidates not joined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79DD23-05DE-4088-AFFF-23EBAC2B1918}"/>
              </a:ext>
            </a:extLst>
          </p:cNvPr>
          <p:cNvSpPr txBox="1"/>
          <p:nvPr/>
        </p:nvSpPr>
        <p:spPr>
          <a:xfrm>
            <a:off x="980388" y="663647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22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9434-B9F6-4BE6-9FC8-9ED3B9F0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-32852"/>
            <a:ext cx="10213200" cy="1112836"/>
          </a:xfrm>
        </p:spPr>
        <p:txBody>
          <a:bodyPr>
            <a:normAutofit/>
          </a:bodyPr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Q3.Are there specific locations where candidates are not joining?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87A048-9962-4C11-B112-B4D88B28135F}"/>
              </a:ext>
            </a:extLst>
          </p:cNvPr>
          <p:cNvSpPr txBox="1"/>
          <p:nvPr/>
        </p:nvSpPr>
        <p:spPr>
          <a:xfrm>
            <a:off x="650240" y="3400481"/>
            <a:ext cx="8412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Q4.Joining status depends on the duration to accept an offer?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52BA258-7500-4BD6-8C8F-07606EF26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907" y="3891767"/>
            <a:ext cx="4345884" cy="233057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15749D-CC95-444A-9043-6A4ED8CB3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907" y="635663"/>
            <a:ext cx="4345884" cy="279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6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1EB4-FB6B-4B32-88BB-12FEE032E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80" y="0"/>
            <a:ext cx="10213200" cy="1112836"/>
          </a:xfrm>
        </p:spPr>
        <p:txBody>
          <a:bodyPr/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Q5.Hike offered has an impact on joining status?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3D0DD-748E-40DC-8DF2-A75AD5435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4EE6C5-5F16-4B1F-B311-06ECA8730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50" y="875079"/>
            <a:ext cx="5106600" cy="307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3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370E-146C-430D-89C0-ADE64334A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48"/>
            <a:ext cx="10213200" cy="1112836"/>
          </a:xfrm>
        </p:spPr>
        <p:txBody>
          <a:bodyPr>
            <a:normAutofit/>
          </a:bodyPr>
          <a:lstStyle/>
          <a:p>
            <a:br>
              <a:rPr lang="en-US" sz="2000" dirty="0">
                <a:effectLst/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>
              <a:latin typeface="Helvetica Neu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6FA61-1F99-40C5-B64D-FF056B6E9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080" y="100965"/>
            <a:ext cx="10213200" cy="1575435"/>
          </a:xfrm>
        </p:spPr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 1.2 (SQL-Oracle)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Stage 1: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 an ER-Diagram for the above-mentioned Requirement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Amasis MT Pro Medium" panose="02040604050005020304" pitchFamily="18" charset="0"/>
              <a:cs typeface="Aharoni" panose="02010803020104030203" pitchFamily="2" charset="-79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3E0A72D-40AA-4E0C-8152-526A2E719F0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69"/>
          <a:stretch/>
        </p:blipFill>
        <p:spPr>
          <a:xfrm>
            <a:off x="723264" y="1402080"/>
            <a:ext cx="7325360" cy="2686367"/>
          </a:xfrm>
          <a:prstGeom prst="rect">
            <a:avLst/>
          </a:prstGeom>
        </p:spPr>
      </p:pic>
      <p:pic>
        <p:nvPicPr>
          <p:cNvPr id="8" name="Picture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88248829-27BC-4988-AE45-4592128EAB7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4" y="4246245"/>
            <a:ext cx="7325360" cy="251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36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CDFC-1347-44F6-B49E-4E37E14E7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833"/>
            <a:ext cx="11907520" cy="1112836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enerate Info those candidates who have accepted offer and joining time is less then 30 days and candidates who are ready to re-locate.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AD6920-7A64-4824-97DB-FCEFBFC28AF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225" y="705485"/>
            <a:ext cx="10213975" cy="23451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5AEC4D-879D-448D-9CCB-D8DC409F8B3F}"/>
              </a:ext>
            </a:extLst>
          </p:cNvPr>
          <p:cNvSpPr txBox="1"/>
          <p:nvPr/>
        </p:nvSpPr>
        <p:spPr>
          <a:xfrm>
            <a:off x="37535" y="2706688"/>
            <a:ext cx="11572240" cy="1036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Generate Info those candidates who have accepted offer and also display list the candidates who have been offered and yet to accept the offer within 10 days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CAF35F-910F-4AB2-96B4-E5E2A15C420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2224" y="3980044"/>
            <a:ext cx="10213975" cy="245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0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94CC-B21E-4E5A-BE36-14E2DF20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0" y="-112711"/>
            <a:ext cx="10213200" cy="1112836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Generate Info those candidates who are willing to join and the ECTC is 25% hike from their CTC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AFCFEF-54CF-4CD1-BBC1-2755A533D8E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733" y="706525"/>
            <a:ext cx="10410507" cy="2280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D83C1D-7F2F-42EB-B572-D0ADD70BA8A1}"/>
              </a:ext>
            </a:extLst>
          </p:cNvPr>
          <p:cNvSpPr txBox="1"/>
          <p:nvPr/>
        </p:nvSpPr>
        <p:spPr>
          <a:xfrm>
            <a:off x="227013" y="3127617"/>
            <a:ext cx="11568747" cy="67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Generate Info those candidates who are willing to join and the ECTC is 25% hike from their CTC joining time is less then 30 days and candidates who are ready to re-locate and joining bonus is offered.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B14B60-4B75-4ED2-928D-26341CA0F17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3080" y="4155122"/>
            <a:ext cx="10388600" cy="233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3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78E0-DFF5-45DB-BF4C-CF5DBBD6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0" y="51172"/>
            <a:ext cx="11233080" cy="1112836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Generate the count of the candidates who are hired through what source and also who have joined and declined the offer.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7A68AC-A453-407D-AC4B-D6D41F6160C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5306" y="1084608"/>
            <a:ext cx="11101387" cy="20668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65ACD7-4358-4702-907A-927F333E84BC}"/>
              </a:ext>
            </a:extLst>
          </p:cNvPr>
          <p:cNvSpPr txBox="1"/>
          <p:nvPr/>
        </p:nvSpPr>
        <p:spPr>
          <a:xfrm>
            <a:off x="254000" y="3058930"/>
            <a:ext cx="11155680" cy="740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Generate the count of the candidates who are hired through what source and also who have declined the offer.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8C13C8-D71D-4365-B974-7F259E0771D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6905" y="4070906"/>
            <a:ext cx="10999787" cy="250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1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0B0BFFF-DE65-485D-8C99-982DEA9A5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93" y="1243965"/>
            <a:ext cx="10898187" cy="2596394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BD62579-3A35-492F-A9E7-26DD1675BF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" y="215444"/>
            <a:ext cx="120700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b="1" i="0" dirty="0">
                <a:solidFill>
                  <a:srgbClr val="000000"/>
                </a:solidFill>
                <a:effectLst/>
                <a:latin typeface="inherit"/>
              </a:rPr>
              <a:t>Task 1.3 (Statistical Analysis using Python)</a:t>
            </a:r>
            <a:endParaRPr lang="en-US" sz="1800" b="1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rtl="0"/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Q1.Descriptive statistics for both numerical and categorical and draw few insights from them.</a:t>
            </a:r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1.Numerical Descriptive statistics</a:t>
            </a:r>
          </a:p>
        </p:txBody>
      </p:sp>
      <p:pic>
        <p:nvPicPr>
          <p:cNvPr id="18" name="Picture 17" descr="Table&#10;&#10;Description automatically generated">
            <a:extLst>
              <a:ext uri="{FF2B5EF4-FFF2-40B4-BE49-F238E27FC236}">
                <a16:creationId xmlns:a16="http://schemas.microsoft.com/office/drawing/2014/main" id="{4CB7C098-477D-4583-83A1-3B151F076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93" y="4003040"/>
            <a:ext cx="10989627" cy="268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69042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309999-888E-44BA-A188-888AF21B1F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CF82A0-F4E3-45B7-AF6D-1D89198889C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579673F-CE33-48F3-A011-3563BBD946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Frosted design</Template>
  <TotalTime>237</TotalTime>
  <Words>541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Amasis MT Pro Medium</vt:lpstr>
      <vt:lpstr>Arial</vt:lpstr>
      <vt:lpstr>Avenir Next LT Pro</vt:lpstr>
      <vt:lpstr>Calibri</vt:lpstr>
      <vt:lpstr>Consolas</vt:lpstr>
      <vt:lpstr>Goudy Old Style</vt:lpstr>
      <vt:lpstr>Helvetica Neue</vt:lpstr>
      <vt:lpstr>inherit</vt:lpstr>
      <vt:lpstr>Times New Roman</vt:lpstr>
      <vt:lpstr>Wingdings</vt:lpstr>
      <vt:lpstr>FrostyVTI</vt:lpstr>
      <vt:lpstr>Check point No: 1 Capstone project No 3 : CandidateRenege_DataDescription   Capstone project No: 3 Batch Name: E Group No:3  Group members: Pradyumna Bopanna Ravi Guntakala Harsha Vardhan Etcherla Hema Sri Gandi Swarna Deepika Guruvindapudi </vt:lpstr>
      <vt:lpstr>PowerPoint Presentation</vt:lpstr>
      <vt:lpstr>Q3.Are there specific locations where candidates are not joining? </vt:lpstr>
      <vt:lpstr>Q5.Hike offered has an impact on joining status? </vt:lpstr>
      <vt:lpstr> </vt:lpstr>
      <vt:lpstr>1. Generate Info those candidates who have accepted offer and joining time is less then 30 days and candidates who are ready to re-locate. </vt:lpstr>
      <vt:lpstr>3. Generate Info those candidates who are willing to join and the ECTC is 25% hike from their CTC </vt:lpstr>
      <vt:lpstr>  5. Generate the count of the candidates who are hired through what source and also who have joined and declined the offer. </vt:lpstr>
      <vt:lpstr>Task 1.3 (Statistical Analysis using Python) Q1.Descriptive statistics for both numerical and categorical and draw few insights from them. 1.Numerical Descriptive statistics</vt:lpstr>
      <vt:lpstr>PowerPoint Presentation</vt:lpstr>
      <vt:lpstr>2.Categorical Descriptive statistics </vt:lpstr>
      <vt:lpstr>3.Insights </vt:lpstr>
      <vt:lpstr>  1.3 ( Hypothesis Testing)       1. T Testing    H0=Same distributions of Percenatage in Hike Offered in CTC                  H1=Different Distribution of Percenatge in Hike Offered in CTC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Swarna Deepika, Guruvindapudi</dc:creator>
  <cp:lastModifiedBy>Ravi, Guntakala</cp:lastModifiedBy>
  <cp:revision>72</cp:revision>
  <dcterms:created xsi:type="dcterms:W3CDTF">2022-02-09T15:34:16Z</dcterms:created>
  <dcterms:modified xsi:type="dcterms:W3CDTF">2022-02-14T09:58:19Z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2022-02-09T15:34:16Z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acd6b07d-a3f2-4455-9851-7ed73c97daee</vt:lpwstr>
  </property>
  <property fmtid="{D5CDD505-2E9C-101B-9397-08002B2CF9AE}" pid="9" name="MSIP_Label_ea60d57e-af5b-4752-ac57-3e4f28ca11dc_ContentBits">
    <vt:lpwstr>0</vt:lpwstr>
  </property>
</Properties>
</file>