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9"/>
  </p:notesMasterIdLst>
  <p:sldIdLst>
    <p:sldId id="256" r:id="rId3"/>
    <p:sldId id="373" r:id="rId4"/>
    <p:sldId id="378" r:id="rId5"/>
    <p:sldId id="379" r:id="rId6"/>
    <p:sldId id="380" r:id="rId7"/>
    <p:sldId id="381" r:id="rId8"/>
  </p:sldIdLst>
  <p:sldSz cx="9144000" cy="6858000" type="screen4x3"/>
  <p:notesSz cx="7099300" cy="1023461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9601" autoAdjust="0"/>
  </p:normalViewPr>
  <p:slideViewPr>
    <p:cSldViewPr>
      <p:cViewPr varScale="1">
        <p:scale>
          <a:sx n="80" d="100"/>
          <a:sy n="80" d="100"/>
        </p:scale>
        <p:origin x="175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5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47E72A-D913-4DC2-9E0A-E520CE8FCC86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9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6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ECA5679C-5B7B-4B7A-8DB1-F2392BF25436}" type="datetime8">
              <a:rPr lang="en-US" smtClean="0"/>
              <a:t>4/9/2015 7:02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C74A-030A-4B78-B207-A033AA2BBB1C}" type="datetime8">
              <a:rPr lang="en-US" smtClean="0">
                <a:solidFill>
                  <a:schemeClr val="tx2"/>
                </a:solidFill>
              </a:rPr>
              <a:t>4/9/2015 7:02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82A2EE1-D60B-46BA-8A29-5E17D04F9C5E}" type="datetime8">
              <a:rPr lang="en-US" smtClean="0">
                <a:solidFill>
                  <a:schemeClr val="tx2"/>
                </a:solidFill>
              </a:rPr>
              <a:t>4/9/2015 7:02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EE16-5DF4-4678-BBB5-798728C6EA54}" type="datetime8">
              <a:rPr lang="en-US" smtClean="0"/>
              <a:t>4/9/2015 7:02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E052-2BBC-4F50-BAF7-AB58CC52CC14}" type="datetime8">
              <a:rPr lang="en-US" smtClean="0"/>
              <a:t>4/9/2015 7:02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9B22DD-B775-4BD5-A1CB-958F7C8B8202}" type="datetime8">
              <a:rPr lang="en-US" smtClean="0"/>
              <a:t>4/9/2015 7:02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9754DA-EBB5-4B54-8382-2B85E76C5ADE}" type="datetime8">
              <a:rPr lang="en-US" smtClean="0"/>
              <a:t>4/9/2015 7:02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9C29-922B-4E11-8CA8-1C2D36C003E5}" type="datetime8">
              <a:rPr lang="en-US" smtClean="0"/>
              <a:t>4/9/2015 7:02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F16-A830-4B60-ADA0-70302198AF4B}" type="datetime8">
              <a:rPr lang="en-US" smtClean="0"/>
              <a:t>4/9/2015 7:02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743C-D3C2-422E-8AA9-52F5C979235D}" type="datetime8">
              <a:rPr lang="en-US" smtClean="0"/>
              <a:t>4/9/2015 7:02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0469473-1000-4D09-A484-4A94BC68C127}" type="datetime8">
              <a:rPr lang="en-US" smtClean="0"/>
              <a:t>4/9/2015 7:02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BAA7E81F-6EA1-42EE-940B-54A311EDF484}" type="datetime8">
              <a:rPr lang="en-US" smtClean="0">
                <a:solidFill>
                  <a:schemeClr val="tx2"/>
                </a:solidFill>
              </a:rPr>
              <a:t>4/9/2015 7:02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tialscientist/GIS4TA20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hackgis/downloads" TargetMode="External"/><Relationship Id="rId4" Type="http://schemas.openxmlformats.org/officeDocument/2006/relationships/hyperlink" Target="https://www.researchgate.net/profile/Godwin_Yeboah/publications?pubType=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2JTuQOBXz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hackgis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332656"/>
            <a:ext cx="88565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Hackathon Session</a:t>
            </a:r>
          </a:p>
          <a:p>
            <a:pPr algn="ctr"/>
            <a:r>
              <a:rPr lang="en-GB" sz="3200" b="1" dirty="0" smtClean="0"/>
              <a:t>GIS for Transport Applications (GIS4TA)</a:t>
            </a:r>
          </a:p>
          <a:p>
            <a:pPr algn="ctr"/>
            <a:r>
              <a:rPr lang="en-GB" sz="2800" dirty="0" smtClean="0"/>
              <a:t>University </a:t>
            </a:r>
            <a:r>
              <a:rPr lang="en-GB" sz="2800" dirty="0"/>
              <a:t>of Leeds</a:t>
            </a:r>
            <a:r>
              <a:rPr lang="en-GB" sz="2800" dirty="0" smtClean="0"/>
              <a:t>. </a:t>
            </a:r>
          </a:p>
        </p:txBody>
      </p:sp>
      <p:sp>
        <p:nvSpPr>
          <p:cNvPr id="5" name="Rectangle 2"/>
          <p:cNvSpPr>
            <a:spLocks noGrp="1"/>
          </p:cNvSpPr>
          <p:nvPr>
            <p:ph type="subTitle" idx="1"/>
          </p:nvPr>
        </p:nvSpPr>
        <p:spPr>
          <a:xfrm>
            <a:off x="2339752" y="6049963"/>
            <a:ext cx="6804248" cy="69140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14:30 </a:t>
            </a:r>
            <a:r>
              <a:rPr lang="en-GB" dirty="0"/>
              <a:t>– </a:t>
            </a:r>
            <a:r>
              <a:rPr lang="en-GB" dirty="0" smtClean="0"/>
              <a:t>16:30</a:t>
            </a:r>
            <a:endParaRPr lang="en-GB" dirty="0"/>
          </a:p>
        </p:txBody>
      </p:sp>
      <p:sp>
        <p:nvSpPr>
          <p:cNvPr id="6" name="Rectangle 1"/>
          <p:cNvSpPr txBox="1">
            <a:spLocks/>
          </p:cNvSpPr>
          <p:nvPr/>
        </p:nvSpPr>
        <p:spPr>
          <a:xfrm>
            <a:off x="120080" y="2708920"/>
            <a:ext cx="8915586" cy="324036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u="sng" dirty="0" smtClean="0"/>
              <a:t>AIM</a:t>
            </a:r>
          </a:p>
          <a:p>
            <a:pPr algn="ctr"/>
            <a:endParaRPr lang="en-GB" sz="1600" u="sng" dirty="0" smtClean="0"/>
          </a:p>
          <a:p>
            <a:pPr algn="ctr"/>
            <a:r>
              <a:rPr lang="en-GB" sz="4000" dirty="0" smtClean="0"/>
              <a:t> </a:t>
            </a:r>
            <a:r>
              <a:rPr lang="en-GB" sz="4000" dirty="0"/>
              <a:t>to develop </a:t>
            </a:r>
            <a:r>
              <a:rPr lang="en-GB" sz="4000" dirty="0" smtClean="0"/>
              <a:t>methods for  identifying </a:t>
            </a:r>
            <a:r>
              <a:rPr lang="en-GB" sz="4000" dirty="0"/>
              <a:t>optimal </a:t>
            </a:r>
            <a:r>
              <a:rPr lang="en-GB" sz="4000" dirty="0" smtClean="0"/>
              <a:t>routes for </a:t>
            </a:r>
            <a:r>
              <a:rPr lang="en-GB" sz="4000" dirty="0"/>
              <a:t>bicycle </a:t>
            </a:r>
            <a:r>
              <a:rPr lang="en-GB" sz="4000" dirty="0" smtClean="0"/>
              <a:t>paths </a:t>
            </a:r>
          </a:p>
          <a:p>
            <a:pPr algn="ctr"/>
            <a:r>
              <a:rPr lang="en-GB" sz="900" dirty="0" smtClean="0"/>
              <a:t> </a:t>
            </a:r>
          </a:p>
          <a:p>
            <a:pPr algn="ctr"/>
            <a:r>
              <a:rPr lang="en-GB" sz="4000" dirty="0" smtClean="0"/>
              <a:t>using </a:t>
            </a:r>
            <a:r>
              <a:rPr lang="en-GB" sz="4000" dirty="0"/>
              <a:t>OPENSOURCE methods described in morning session</a:t>
            </a:r>
            <a:endParaRPr lang="en-GB" sz="4000" dirty="0" smtClean="0"/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0" y="6078638"/>
            <a:ext cx="2267744" cy="66273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By Godwin Yeboah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844824"/>
            <a:ext cx="8712968" cy="4392488"/>
          </a:xfrm>
        </p:spPr>
        <p:txBody>
          <a:bodyPr>
            <a:noAutofit/>
          </a:bodyPr>
          <a:lstStyle/>
          <a:p>
            <a:r>
              <a:rPr lang="en-GB" sz="3400" dirty="0" smtClean="0"/>
              <a:t>About the dataset </a:t>
            </a:r>
          </a:p>
          <a:p>
            <a:endParaRPr lang="en-GB" sz="1500" dirty="0" smtClean="0"/>
          </a:p>
          <a:p>
            <a:r>
              <a:rPr lang="en-GB" sz="3400" dirty="0" smtClean="0"/>
              <a:t>The Initial Challenges</a:t>
            </a:r>
          </a:p>
          <a:p>
            <a:endParaRPr lang="en-GB" sz="1500" dirty="0"/>
          </a:p>
          <a:p>
            <a:r>
              <a:rPr lang="en-GB" sz="3400" dirty="0" smtClean="0"/>
              <a:t>Sub-grouping</a:t>
            </a:r>
          </a:p>
          <a:p>
            <a:endParaRPr lang="en-GB" sz="1500" dirty="0" smtClean="0"/>
          </a:p>
          <a:p>
            <a:r>
              <a:rPr lang="en-GB" sz="3400" dirty="0" smtClean="0"/>
              <a:t>Presentations</a:t>
            </a:r>
          </a:p>
          <a:p>
            <a:endParaRPr lang="en-GB" sz="1500" dirty="0"/>
          </a:p>
          <a:p>
            <a:r>
              <a:rPr lang="en-GB" sz="3400" dirty="0" smtClean="0"/>
              <a:t>Closing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94861"/>
            <a:ext cx="9144000" cy="990600"/>
          </a:xfrm>
        </p:spPr>
        <p:txBody>
          <a:bodyPr>
            <a:normAutofit/>
          </a:bodyPr>
          <a:lstStyle/>
          <a:p>
            <a:r>
              <a:rPr lang="en-GB" dirty="0"/>
              <a:t>About the dataset 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79512" y="3140968"/>
            <a:ext cx="8712968" cy="1368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3400" dirty="0" smtClean="0"/>
              <a:t>Zipped folder + password + introduction</a:t>
            </a:r>
          </a:p>
          <a:p>
            <a:pPr marL="0" indent="0" algn="ctr">
              <a:buNone/>
            </a:pPr>
            <a:r>
              <a:rPr lang="en-GB" sz="3400" dirty="0" smtClean="0"/>
              <a:t>(</a:t>
            </a:r>
            <a:r>
              <a:rPr lang="en-GB" sz="3400" dirty="0" smtClean="0">
                <a:hlinkClick r:id="rId3"/>
              </a:rPr>
              <a:t>GitHub</a:t>
            </a:r>
            <a:r>
              <a:rPr lang="en-GB" sz="3400" dirty="0" smtClean="0"/>
              <a:t> or </a:t>
            </a:r>
            <a:r>
              <a:rPr lang="en-GB" sz="3400" dirty="0" smtClean="0">
                <a:hlinkClick r:id="rId4"/>
              </a:rPr>
              <a:t>ResearchGate</a:t>
            </a:r>
            <a:r>
              <a:rPr lang="en-GB" sz="3400" dirty="0" smtClean="0"/>
              <a:t> or </a:t>
            </a:r>
            <a:r>
              <a:rPr lang="en-GB" sz="3400" dirty="0" smtClean="0">
                <a:hlinkClick r:id="rId5"/>
              </a:rPr>
              <a:t>Google site</a:t>
            </a:r>
            <a:r>
              <a:rPr lang="en-GB" sz="3400" dirty="0" smtClean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94861"/>
            <a:ext cx="9144000" cy="990600"/>
          </a:xfrm>
        </p:spPr>
        <p:txBody>
          <a:bodyPr>
            <a:normAutofit/>
          </a:bodyPr>
          <a:lstStyle/>
          <a:p>
            <a:r>
              <a:rPr lang="en-GB" dirty="0"/>
              <a:t>The Initial Challenges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844824"/>
            <a:ext cx="8712968" cy="4392488"/>
          </a:xfrm>
        </p:spPr>
        <p:txBody>
          <a:bodyPr>
            <a:noAutofit/>
          </a:bodyPr>
          <a:lstStyle/>
          <a:p>
            <a:r>
              <a:rPr lang="en-GB" sz="3400" dirty="0" smtClean="0"/>
              <a:t>How </a:t>
            </a:r>
            <a:r>
              <a:rPr lang="en-GB" sz="3400" dirty="0"/>
              <a:t>do shortest-path routes (SR) and observed routes (OR) interact based on the variables </a:t>
            </a:r>
            <a:r>
              <a:rPr lang="en-GB" sz="3400" dirty="0" smtClean="0"/>
              <a:t>in Table 1? </a:t>
            </a:r>
          </a:p>
          <a:p>
            <a:pPr lvl="1"/>
            <a:r>
              <a:rPr lang="en-GB" sz="3100" dirty="0" smtClean="0"/>
              <a:t>First step is to generate SR routes…</a:t>
            </a:r>
          </a:p>
          <a:p>
            <a:pPr lvl="1"/>
            <a:endParaRPr lang="en-GB" sz="3100" dirty="0"/>
          </a:p>
          <a:p>
            <a:r>
              <a:rPr lang="en-GB" sz="3400" dirty="0" smtClean="0"/>
              <a:t>Which </a:t>
            </a:r>
            <a:r>
              <a:rPr lang="en-GB" sz="3400" dirty="0"/>
              <a:t>of the following open source platforms best promote interaction exploration: </a:t>
            </a:r>
            <a:r>
              <a:rPr lang="en-GB" sz="3400" dirty="0" smtClean="0"/>
              <a:t>QGIS, R package</a:t>
            </a:r>
            <a:r>
              <a:rPr lang="en-GB" sz="3400" dirty="0"/>
              <a:t>, </a:t>
            </a:r>
            <a:r>
              <a:rPr lang="en-GB" sz="3400" dirty="0" smtClean="0"/>
              <a:t>Routino?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7504" y="194861"/>
            <a:ext cx="9036496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Sub-grouping (1-10)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844824"/>
            <a:ext cx="8712968" cy="4392488"/>
          </a:xfrm>
        </p:spPr>
        <p:txBody>
          <a:bodyPr>
            <a:noAutofit/>
          </a:bodyPr>
          <a:lstStyle/>
          <a:p>
            <a:r>
              <a:rPr lang="en-GB" sz="3400" dirty="0" smtClean="0"/>
              <a:t>First </a:t>
            </a:r>
            <a:r>
              <a:rPr lang="en-GB" sz="3400" dirty="0"/>
              <a:t>five </a:t>
            </a:r>
            <a:r>
              <a:rPr lang="en-GB" sz="3400" dirty="0" smtClean="0"/>
              <a:t>sub-groups; 1</a:t>
            </a:r>
            <a:r>
              <a:rPr lang="en-GB" sz="3400" dirty="0"/>
              <a:t>, 2, 3, 4, 5</a:t>
            </a:r>
          </a:p>
          <a:p>
            <a:pPr lvl="1"/>
            <a:r>
              <a:rPr lang="en-GB" sz="3100" dirty="0" smtClean="0"/>
              <a:t>R </a:t>
            </a:r>
            <a:r>
              <a:rPr lang="en-GB" sz="3100" dirty="0"/>
              <a:t>and QGIS for </a:t>
            </a:r>
            <a:r>
              <a:rPr lang="en-GB" sz="3100" dirty="0" smtClean="0"/>
              <a:t>route analysis (generation and comparison)</a:t>
            </a:r>
            <a:endParaRPr lang="en-GB" sz="3100" dirty="0"/>
          </a:p>
          <a:p>
            <a:pPr lvl="1"/>
            <a:endParaRPr lang="en-GB" sz="3100" dirty="0"/>
          </a:p>
          <a:p>
            <a:r>
              <a:rPr lang="en-GB" sz="3400" dirty="0"/>
              <a:t>Second five sub-groups; 6, 7, 8, 9, 10</a:t>
            </a:r>
          </a:p>
          <a:p>
            <a:pPr lvl="1"/>
            <a:r>
              <a:rPr lang="en-GB" sz="3100" dirty="0" smtClean="0"/>
              <a:t>R and Routino for </a:t>
            </a:r>
            <a:r>
              <a:rPr lang="en-GB" sz="3100" dirty="0"/>
              <a:t>route </a:t>
            </a:r>
            <a:r>
              <a:rPr lang="en-GB" sz="3100" dirty="0" smtClean="0"/>
              <a:t>analysis (generation </a:t>
            </a:r>
            <a:r>
              <a:rPr lang="en-GB" sz="3100" dirty="0"/>
              <a:t>and </a:t>
            </a:r>
            <a:r>
              <a:rPr lang="en-GB" sz="3100" dirty="0" smtClean="0"/>
              <a:t>comparison)</a:t>
            </a:r>
            <a:endParaRPr lang="en-GB" sz="3100" dirty="0"/>
          </a:p>
          <a:p>
            <a:endParaRPr lang="en-GB" sz="3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7504" y="194861"/>
            <a:ext cx="9036496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Presentations and closing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784976" cy="5184576"/>
          </a:xfrm>
        </p:spPr>
        <p:txBody>
          <a:bodyPr>
            <a:noAutofit/>
          </a:bodyPr>
          <a:lstStyle/>
          <a:p>
            <a:r>
              <a:rPr lang="en-GB" sz="3400" dirty="0" smtClean="0"/>
              <a:t>16:00 – 16:30</a:t>
            </a:r>
          </a:p>
          <a:p>
            <a:r>
              <a:rPr lang="en-GB" sz="3400" dirty="0" smtClean="0"/>
              <a:t>3 minutes for each sub-group</a:t>
            </a:r>
          </a:p>
          <a:p>
            <a:pPr lvl="1"/>
            <a:r>
              <a:rPr lang="en-GB" sz="3100" dirty="0"/>
              <a:t>16:00 – </a:t>
            </a:r>
            <a:r>
              <a:rPr lang="en-GB" sz="3100" dirty="0" smtClean="0"/>
              <a:t>16:15: Sub-groups 1, 2, 3, 4, 5</a:t>
            </a:r>
          </a:p>
          <a:p>
            <a:pPr lvl="1"/>
            <a:r>
              <a:rPr lang="en-GB" sz="3100" dirty="0" smtClean="0"/>
              <a:t>16:15 – 16:30: Sub-groups 6, 7, 8, 9, 10</a:t>
            </a:r>
          </a:p>
          <a:p>
            <a:r>
              <a:rPr lang="en-GB" sz="3400" dirty="0" smtClean="0"/>
              <a:t>Interesting QGIS and R packages</a:t>
            </a:r>
          </a:p>
          <a:p>
            <a:pPr lvl="1"/>
            <a:r>
              <a:rPr lang="en-GB" sz="3100" dirty="0"/>
              <a:t>QGIS: </a:t>
            </a:r>
            <a:r>
              <a:rPr lang="en-GB" sz="3100" dirty="0">
                <a:hlinkClick r:id="rId3"/>
              </a:rPr>
              <a:t>Road Graph plug-in</a:t>
            </a:r>
            <a:endParaRPr lang="en-GB" sz="3100" dirty="0"/>
          </a:p>
          <a:p>
            <a:pPr lvl="1"/>
            <a:r>
              <a:rPr lang="en-GB" sz="3100" dirty="0">
                <a:hlinkClick r:id="rId4"/>
              </a:rPr>
              <a:t>R </a:t>
            </a:r>
            <a:r>
              <a:rPr lang="en-GB" sz="3100" dirty="0" smtClean="0">
                <a:hlinkClick r:id="rId4"/>
              </a:rPr>
              <a:t>packages</a:t>
            </a:r>
            <a:r>
              <a:rPr lang="en-GB" sz="3100" dirty="0" smtClean="0"/>
              <a:t>: </a:t>
            </a:r>
            <a:r>
              <a:rPr lang="en-GB" sz="3100" dirty="0"/>
              <a:t>‘</a:t>
            </a:r>
            <a:r>
              <a:rPr lang="en-GB" sz="3100" b="1" dirty="0"/>
              <a:t>e1071</a:t>
            </a:r>
            <a:r>
              <a:rPr lang="en-GB" sz="3100" dirty="0" smtClean="0"/>
              <a:t>’; </a:t>
            </a:r>
            <a:r>
              <a:rPr lang="en-GB" sz="3100" dirty="0"/>
              <a:t>‘</a:t>
            </a:r>
            <a:r>
              <a:rPr lang="en-GB" sz="3100" b="1" dirty="0" err="1"/>
              <a:t>igraph</a:t>
            </a:r>
            <a:r>
              <a:rPr lang="en-GB" sz="3100" dirty="0" smtClean="0"/>
              <a:t>’; </a:t>
            </a:r>
            <a:r>
              <a:rPr lang="en-GB" sz="3100" dirty="0"/>
              <a:t>‘</a:t>
            </a:r>
            <a:r>
              <a:rPr lang="en-GB" sz="3100" b="1" dirty="0"/>
              <a:t>shp2graph</a:t>
            </a:r>
            <a:r>
              <a:rPr lang="en-GB" sz="3100" dirty="0" smtClean="0"/>
              <a:t>’;  ‘</a:t>
            </a:r>
            <a:r>
              <a:rPr lang="en-GB" sz="3100" b="1" dirty="0" err="1" smtClean="0"/>
              <a:t>gdistance</a:t>
            </a:r>
            <a:r>
              <a:rPr lang="en-GB" sz="3100" dirty="0"/>
              <a:t>’; </a:t>
            </a:r>
            <a:r>
              <a:rPr lang="en-GB" sz="3100" dirty="0" smtClean="0"/>
              <a:t>‘</a:t>
            </a:r>
            <a:r>
              <a:rPr lang="en-GB" sz="3100" b="1" dirty="0" err="1" smtClean="0"/>
              <a:t>osmar</a:t>
            </a:r>
            <a:r>
              <a:rPr lang="en-GB" sz="3100" dirty="0" smtClean="0"/>
              <a:t>’</a:t>
            </a:r>
          </a:p>
          <a:p>
            <a:pPr lvl="1"/>
            <a:r>
              <a:rPr lang="en-GB" sz="3100" dirty="0" smtClean="0"/>
              <a:t>Routino &amp; others: Reference to </a:t>
            </a:r>
            <a:r>
              <a:rPr lang="en-GB" sz="3100" dirty="0" smtClean="0"/>
              <a:t>other presentations</a:t>
            </a:r>
            <a:endParaRPr lang="en-GB" sz="31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dStudPres(2)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EdStudPres(2)</Template>
  <TotalTime>0</TotalTime>
  <Words>256</Words>
  <Application>Microsoft Office PowerPoint</Application>
  <PresentationFormat>On-screen Show 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Wingdings</vt:lpstr>
      <vt:lpstr>Wingdings 2</vt:lpstr>
      <vt:lpstr>EdStudPres(2)</vt:lpstr>
      <vt:lpstr>PowerPoint Presentation</vt:lpstr>
      <vt:lpstr>Overview</vt:lpstr>
      <vt:lpstr>About the dataset </vt:lpstr>
      <vt:lpstr>The Initial Challenges</vt:lpstr>
      <vt:lpstr>Sub-grouping (1-10)</vt:lpstr>
      <vt:lpstr>Presentations and closing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Godwin Yeboah</cp:keywords>
  <cp:lastModifiedBy/>
  <cp:revision>1</cp:revision>
  <dcterms:created xsi:type="dcterms:W3CDTF">2012-01-22T21:43:45Z</dcterms:created>
  <dcterms:modified xsi:type="dcterms:W3CDTF">2015-04-09T18:04:12Z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