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65" r:id="rId13"/>
    <p:sldId id="273" r:id="rId14"/>
    <p:sldId id="274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2F2F2"/>
    <a:srgbClr val="FA8774"/>
    <a:srgbClr val="FFFFFF"/>
    <a:srgbClr val="030303"/>
    <a:srgbClr val="D9D9D9"/>
    <a:srgbClr val="FFC045"/>
    <a:srgbClr val="F5B741"/>
    <a:srgbClr val="0E1D26"/>
    <a:srgbClr val="065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C791-B38E-4C4B-8904-D72FEBF7EC66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2D1C-6351-4657-AE6C-1FF1A14B6C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2D1C-6351-4657-AE6C-1FF1A14B6CF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3122-8830-4AC9-8C7A-CCA4B0CA081B}" type="datetimeFigureOut">
              <a:rPr lang="ko-KR" altLang="en-US" smtClean="0"/>
              <a:pPr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5CB2-EBDF-4CE2-86AE-6986D491E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48" y="2095688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나눔바른고딕"/>
                <a:ea typeface="나눔바른고딕"/>
              </a:rPr>
              <a:t>인터넷 연결부터</a:t>
            </a:r>
            <a:endParaRPr lang="en-US" altLang="ko-KR" sz="4500" dirty="0">
              <a:latin typeface="나눔바른고딕"/>
              <a:ea typeface="나눔바른고딕"/>
            </a:endParaRPr>
          </a:p>
          <a:p>
            <a:pPr algn="ctr"/>
            <a:r>
              <a:rPr lang="ko-KR" altLang="en-US" sz="4500" dirty="0" err="1" smtClean="0">
                <a:latin typeface="나눔바른고딕"/>
                <a:ea typeface="나눔바른고딕"/>
              </a:rPr>
              <a:t>웹페이지</a:t>
            </a:r>
            <a:r>
              <a:rPr lang="ko-KR" altLang="en-US" sz="4500" dirty="0" smtClean="0">
                <a:latin typeface="나눔바른고딕"/>
                <a:ea typeface="나눔바른고딕"/>
              </a:rPr>
              <a:t> 접속까지</a:t>
            </a:r>
            <a:endParaRPr lang="ko-KR" altLang="en-US" sz="4500" dirty="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16080" y="4941168"/>
            <a:ext cx="4572000" cy="440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altLang="ko-KR" sz="2300" b="1" kern="100" dirty="0">
                <a:latin typeface="맑은 고딕" panose="020B0503020000020004" pitchFamily="50" charset="-127"/>
                <a:ea typeface="나눔바른고딕"/>
                <a:cs typeface="Times New Roman" panose="02020603050405020304" pitchFamily="18" charset="0"/>
              </a:rPr>
              <a:t>J168 </a:t>
            </a:r>
            <a:r>
              <a:rPr lang="ko-KR" altLang="en-US" sz="2300" b="1" kern="100" dirty="0">
                <a:latin typeface="맑은 고딕" panose="020B0503020000020004" pitchFamily="50" charset="-127"/>
                <a:ea typeface="나눔바른고딕"/>
                <a:cs typeface="Times New Roman" panose="02020603050405020304" pitchFamily="18" charset="0"/>
              </a:rPr>
              <a:t>이호진</a:t>
            </a:r>
            <a:endParaRPr lang="ko-KR" altLang="ko-KR" sz="2300" kern="100" dirty="0">
              <a:latin typeface="맑은 고딕" panose="020B0503020000020004" pitchFamily="50" charset="-127"/>
              <a:ea typeface="나눔바른고딕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E112F-F6D0-448A-B633-E391E2E0A66B}"/>
              </a:ext>
            </a:extLst>
          </p:cNvPr>
          <p:cNvSpPr/>
          <p:nvPr/>
        </p:nvSpPr>
        <p:spPr>
          <a:xfrm>
            <a:off x="0" y="0"/>
            <a:ext cx="12192000" cy="396000"/>
          </a:xfrm>
          <a:prstGeom prst="rect">
            <a:avLst/>
          </a:prstGeom>
          <a:solidFill>
            <a:srgbClr val="03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3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8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DNS : Domain Name System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47CD8-C08E-44A7-9D99-EB1DECED8E23}"/>
              </a:ext>
            </a:extLst>
          </p:cNvPr>
          <p:cNvSpPr txBox="1"/>
          <p:nvPr/>
        </p:nvSpPr>
        <p:spPr>
          <a:xfrm>
            <a:off x="1631504" y="335699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naver.com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B999-1B75-476D-AF97-A849B8D1C3E4}"/>
              </a:ext>
            </a:extLst>
          </p:cNvPr>
          <p:cNvSpPr txBox="1"/>
          <p:nvPr/>
        </p:nvSpPr>
        <p:spPr>
          <a:xfrm>
            <a:off x="7608170" y="342900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210.89.160.88</a:t>
            </a:r>
            <a:endParaRPr lang="ko-KR" altLang="en-US" sz="4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82E445A-1712-42F0-9B12-95E5CDA7CD94}"/>
              </a:ext>
            </a:extLst>
          </p:cNvPr>
          <p:cNvSpPr/>
          <p:nvPr/>
        </p:nvSpPr>
        <p:spPr>
          <a:xfrm>
            <a:off x="4985181" y="3429000"/>
            <a:ext cx="2190939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이제 보낼 준비는 거의 끝났다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A7B45-AEA8-46C8-A8BB-E601AE0C0ECE}"/>
              </a:ext>
            </a:extLst>
          </p:cNvPr>
          <p:cNvSpPr txBox="1"/>
          <p:nvPr/>
        </p:nvSpPr>
        <p:spPr>
          <a:xfrm>
            <a:off x="720136" y="16501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4. Data Link Layer</a:t>
            </a:r>
            <a:endParaRPr lang="ko-KR" altLang="en-US" sz="2400" b="1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C2DE3B1-FAD9-44AB-8914-FF6791F8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443235"/>
            <a:ext cx="885421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FB11F450-8A8C-447E-ABF6-E6BB57FC20BE}"/>
              </a:ext>
            </a:extLst>
          </p:cNvPr>
          <p:cNvSpPr/>
          <p:nvPr/>
        </p:nvSpPr>
        <p:spPr>
          <a:xfrm flipV="1">
            <a:off x="3503712" y="3933026"/>
            <a:ext cx="1584176" cy="1584206"/>
          </a:xfrm>
          <a:prstGeom prst="bentArrow">
            <a:avLst>
              <a:gd name="adj1" fmla="val 6401"/>
              <a:gd name="adj2" fmla="val 1057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9A2613-5BC9-4257-BD82-EBD5BA480E05}"/>
              </a:ext>
            </a:extLst>
          </p:cNvPr>
          <p:cNvSpPr/>
          <p:nvPr/>
        </p:nvSpPr>
        <p:spPr>
          <a:xfrm>
            <a:off x="2639617" y="3141474"/>
            <a:ext cx="1944216" cy="719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DFE97-D2A7-41DB-A7CB-E566C3827C42}"/>
              </a:ext>
            </a:extLst>
          </p:cNvPr>
          <p:cNvSpPr txBox="1"/>
          <p:nvPr/>
        </p:nvSpPr>
        <p:spPr>
          <a:xfrm>
            <a:off x="5339972" y="4758129"/>
            <a:ext cx="295232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IP </a:t>
            </a:r>
            <a:r>
              <a:rPr lang="ko-KR" altLang="en-US" sz="2400" dirty="0"/>
              <a:t>주소가 아니라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MAC </a:t>
            </a:r>
            <a:r>
              <a:rPr lang="ko-KR" altLang="en-US" sz="2400" dirty="0"/>
              <a:t>주소</a:t>
            </a:r>
            <a:r>
              <a:rPr lang="en-US" altLang="ko-KR" sz="2400" dirty="0"/>
              <a:t>….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44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EF3B1-9D77-412C-8BD8-95EA29FF8AAB}"/>
              </a:ext>
            </a:extLst>
          </p:cNvPr>
          <p:cNvSpPr txBox="1"/>
          <p:nvPr/>
        </p:nvSpPr>
        <p:spPr>
          <a:xfrm>
            <a:off x="695400" y="6926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IP Addr VS MAC Addr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A8309-C59C-4BA9-8123-54C5E5766874}"/>
              </a:ext>
            </a:extLst>
          </p:cNvPr>
          <p:cNvSpPr txBox="1"/>
          <p:nvPr/>
        </p:nvSpPr>
        <p:spPr>
          <a:xfrm>
            <a:off x="839416" y="2564904"/>
            <a:ext cx="504056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IP </a:t>
            </a:r>
            <a:r>
              <a:rPr lang="en-US" altLang="ko-KR" sz="2400" dirty="0" err="1"/>
              <a:t>Addr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Network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의 주소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목적지까지의 경로를 찾기 위해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94677-69D9-4969-A1C7-F88383F9C78E}"/>
              </a:ext>
            </a:extLst>
          </p:cNvPr>
          <p:cNvSpPr txBox="1"/>
          <p:nvPr/>
        </p:nvSpPr>
        <p:spPr>
          <a:xfrm>
            <a:off x="6528048" y="2564903"/>
            <a:ext cx="4392488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Mac </a:t>
            </a:r>
            <a:r>
              <a:rPr lang="en-US" altLang="ko-KR" sz="2400" dirty="0" err="1"/>
              <a:t>Addr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Data Link Layer </a:t>
            </a:r>
            <a:r>
              <a:rPr lang="ko-KR" altLang="en-US" sz="2400" dirty="0"/>
              <a:t>의 주소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링크 하나를 통과하기 위해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6441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EF3B1-9D77-412C-8BD8-95EA29FF8AAB}"/>
              </a:ext>
            </a:extLst>
          </p:cNvPr>
          <p:cNvSpPr txBox="1"/>
          <p:nvPr/>
        </p:nvSpPr>
        <p:spPr>
          <a:xfrm>
            <a:off x="695400" y="6926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IP Addr VS MAC Addr</a:t>
            </a:r>
            <a:endParaRPr lang="ko-KR" altLang="en-US" sz="2800" b="1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ED855AC-E629-4614-A2B4-09E35740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8" y="1628800"/>
            <a:ext cx="1101694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DCDD3AD-BFBD-4CF9-9E4C-6F9B4FB7CE7E}"/>
              </a:ext>
            </a:extLst>
          </p:cNvPr>
          <p:cNvCxnSpPr>
            <a:cxnSpLocks/>
          </p:cNvCxnSpPr>
          <p:nvPr/>
        </p:nvCxnSpPr>
        <p:spPr>
          <a:xfrm flipV="1">
            <a:off x="8976320" y="4077072"/>
            <a:ext cx="0" cy="3156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C9451CF-272B-45B5-BDEE-B83BA5355DCE}"/>
              </a:ext>
            </a:extLst>
          </p:cNvPr>
          <p:cNvCxnSpPr>
            <a:cxnSpLocks/>
          </p:cNvCxnSpPr>
          <p:nvPr/>
        </p:nvCxnSpPr>
        <p:spPr>
          <a:xfrm flipV="1">
            <a:off x="3215680" y="2060848"/>
            <a:ext cx="3024336" cy="115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A6DCBE-4AA7-4687-8DFE-57CEBB6EF050}"/>
              </a:ext>
            </a:extLst>
          </p:cNvPr>
          <p:cNvCxnSpPr>
            <a:cxnSpLocks/>
          </p:cNvCxnSpPr>
          <p:nvPr/>
        </p:nvCxnSpPr>
        <p:spPr>
          <a:xfrm>
            <a:off x="6240016" y="2058824"/>
            <a:ext cx="2960712" cy="1478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052D15-0443-4EF1-A566-D44573FC1BE9}"/>
              </a:ext>
            </a:extLst>
          </p:cNvPr>
          <p:cNvCxnSpPr>
            <a:cxnSpLocks/>
          </p:cNvCxnSpPr>
          <p:nvPr/>
        </p:nvCxnSpPr>
        <p:spPr>
          <a:xfrm flipV="1">
            <a:off x="9192344" y="3537012"/>
            <a:ext cx="8384" cy="855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C2F10D-E509-4612-B2D8-C6A1F5D8CEB5}"/>
              </a:ext>
            </a:extLst>
          </p:cNvPr>
          <p:cNvCxnSpPr>
            <a:cxnSpLocks/>
          </p:cNvCxnSpPr>
          <p:nvPr/>
        </p:nvCxnSpPr>
        <p:spPr>
          <a:xfrm flipH="1">
            <a:off x="1847528" y="3212976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3256C8-B4DF-4C87-8096-999AE6C94617}"/>
              </a:ext>
            </a:extLst>
          </p:cNvPr>
          <p:cNvCxnSpPr>
            <a:cxnSpLocks/>
          </p:cNvCxnSpPr>
          <p:nvPr/>
        </p:nvCxnSpPr>
        <p:spPr>
          <a:xfrm>
            <a:off x="2208444" y="3717032"/>
            <a:ext cx="50405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88A43B-C310-408A-B1D5-D3FE0FE7653F}"/>
              </a:ext>
            </a:extLst>
          </p:cNvPr>
          <p:cNvCxnSpPr>
            <a:cxnSpLocks/>
          </p:cNvCxnSpPr>
          <p:nvPr/>
        </p:nvCxnSpPr>
        <p:spPr>
          <a:xfrm flipV="1">
            <a:off x="3836273" y="2708920"/>
            <a:ext cx="1827679" cy="7200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79F70B-7E48-4E7E-9112-A5E027E727C6}"/>
              </a:ext>
            </a:extLst>
          </p:cNvPr>
          <p:cNvCxnSpPr>
            <a:cxnSpLocks/>
          </p:cNvCxnSpPr>
          <p:nvPr/>
        </p:nvCxnSpPr>
        <p:spPr>
          <a:xfrm>
            <a:off x="6694328" y="2797918"/>
            <a:ext cx="1705928" cy="8069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2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ARP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Address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Resolution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Protocol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07EB-16C1-4EB8-BC0B-A669A1E89C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00808"/>
            <a:ext cx="9145016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54CBE9-62ED-4869-977E-8DB9650C8D4B}"/>
              </a:ext>
            </a:extLst>
          </p:cNvPr>
          <p:cNvSpPr/>
          <p:nvPr/>
        </p:nvSpPr>
        <p:spPr>
          <a:xfrm>
            <a:off x="6672064" y="1670328"/>
            <a:ext cx="316835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Router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7E02D7-DEB7-4CDF-BCDA-68713A33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84784"/>
            <a:ext cx="7089200" cy="3024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8011A-DE59-4E33-A75D-B3B5CD3CD109}"/>
              </a:ext>
            </a:extLst>
          </p:cNvPr>
          <p:cNvSpPr txBox="1"/>
          <p:nvPr/>
        </p:nvSpPr>
        <p:spPr>
          <a:xfrm>
            <a:off x="794544" y="4614289"/>
            <a:ext cx="1051316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Packet (Link </a:t>
            </a:r>
            <a:r>
              <a:rPr lang="ko-KR" altLang="en-US" sz="2000" dirty="0"/>
              <a:t>계층</a:t>
            </a:r>
            <a:r>
              <a:rPr lang="en-US" altLang="ko-KR" sz="2000" dirty="0"/>
              <a:t>)</a:t>
            </a:r>
            <a:r>
              <a:rPr lang="ko-KR" altLang="en-US" sz="2000" dirty="0"/>
              <a:t>에서 </a:t>
            </a:r>
            <a:r>
              <a:rPr lang="en-US" altLang="ko-KR" sz="2000" dirty="0"/>
              <a:t>Datagram(Network </a:t>
            </a:r>
            <a:r>
              <a:rPr lang="ko-KR" altLang="en-US" sz="2000" dirty="0"/>
              <a:t>계층</a:t>
            </a:r>
            <a:r>
              <a:rPr lang="en-US" altLang="ko-KR" sz="2000" dirty="0"/>
              <a:t>)</a:t>
            </a:r>
            <a:r>
              <a:rPr lang="ko-KR" altLang="en-US" sz="2000" dirty="0"/>
              <a:t>을 추출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1. IP</a:t>
            </a:r>
            <a:r>
              <a:rPr lang="ko-KR" altLang="en-US" sz="2000" dirty="0"/>
              <a:t>를 확인하여 가장 가까운 길에 있는 다른 라우터 선택 </a:t>
            </a:r>
            <a:r>
              <a:rPr lang="en-US" altLang="ko-KR" sz="2000" dirty="0"/>
              <a:t>(Routing)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해당 라우터로 패킷 전달 </a:t>
            </a:r>
            <a:r>
              <a:rPr lang="en-US" altLang="ko-KR" sz="2000" dirty="0"/>
              <a:t>(forwarding)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796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A0760-5513-4A43-A205-0D4AF9BAEB31}"/>
              </a:ext>
            </a:extLst>
          </p:cNvPr>
          <p:cNvSpPr txBox="1"/>
          <p:nvPr/>
        </p:nvSpPr>
        <p:spPr>
          <a:xfrm>
            <a:off x="695400" y="1844824"/>
            <a:ext cx="792088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DHCP : </a:t>
            </a:r>
            <a:r>
              <a:rPr lang="ko-KR" altLang="en-US" dirty="0"/>
              <a:t>내가 사용할 </a:t>
            </a:r>
            <a:r>
              <a:rPr lang="en-US" altLang="ko-KR" dirty="0"/>
              <a:t>IP </a:t>
            </a:r>
            <a:r>
              <a:rPr lang="ko-KR" altLang="en-US" dirty="0"/>
              <a:t>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DNS : </a:t>
            </a:r>
            <a:r>
              <a:rPr lang="ko-KR" altLang="en-US" dirty="0"/>
              <a:t>목적지의 </a:t>
            </a:r>
            <a:r>
              <a:rPr lang="en-US" altLang="ko-KR" dirty="0"/>
              <a:t>IP </a:t>
            </a:r>
            <a:r>
              <a:rPr lang="ko-KR" altLang="en-US" dirty="0"/>
              <a:t>주소 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ARP : IP </a:t>
            </a:r>
            <a:r>
              <a:rPr lang="ko-KR" altLang="en-US" dirty="0"/>
              <a:t>주소로 </a:t>
            </a:r>
            <a:r>
              <a:rPr lang="en-US" altLang="ko-KR" dirty="0"/>
              <a:t>MAC </a:t>
            </a:r>
            <a:r>
              <a:rPr lang="ko-KR" altLang="en-US" dirty="0"/>
              <a:t>주소 구하기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94C2-7AC4-4C13-81C8-8980C244EEC9}"/>
              </a:ext>
            </a:extLst>
          </p:cNvPr>
          <p:cNvSpPr txBox="1"/>
          <p:nvPr/>
        </p:nvSpPr>
        <p:spPr>
          <a:xfrm>
            <a:off x="695400" y="3727889"/>
            <a:ext cx="792088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HTTP : </a:t>
            </a:r>
            <a:r>
              <a:rPr lang="ko-KR" altLang="en-US" dirty="0"/>
              <a:t>서버에게 보낼 </a:t>
            </a:r>
            <a:r>
              <a:rPr lang="en-US" altLang="ko-KR" dirty="0"/>
              <a:t>Data (HTTP Request)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TCP : Connection </a:t>
            </a:r>
            <a:r>
              <a:rPr lang="ko-KR" altLang="en-US" dirty="0"/>
              <a:t>만들기 </a:t>
            </a:r>
            <a:r>
              <a:rPr lang="en-US" altLang="ko-KR" dirty="0"/>
              <a:t>(port </a:t>
            </a:r>
            <a:r>
              <a:rPr lang="ko-KR" altLang="en-US" dirty="0"/>
              <a:t>번호 명시하기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IP : </a:t>
            </a:r>
            <a:r>
              <a:rPr lang="ko-KR" altLang="en-US" dirty="0"/>
              <a:t>출발지 </a:t>
            </a:r>
            <a:r>
              <a:rPr lang="en-US" altLang="ko-KR" dirty="0"/>
              <a:t>/ </a:t>
            </a:r>
            <a:r>
              <a:rPr lang="ko-KR" altLang="en-US" dirty="0"/>
              <a:t>목적지 </a:t>
            </a:r>
            <a:r>
              <a:rPr lang="en-US" altLang="ko-KR" dirty="0"/>
              <a:t>IP </a:t>
            </a:r>
            <a:r>
              <a:rPr lang="ko-KR" altLang="en-US" dirty="0"/>
              <a:t>주소 명시하기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89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</a:t>
            </a:r>
            <a:r>
              <a:rPr lang="ko-KR" altLang="en-US" sz="40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A0760-5513-4A43-A205-0D4AF9BAEB31}"/>
              </a:ext>
            </a:extLst>
          </p:cNvPr>
          <p:cNvSpPr txBox="1"/>
          <p:nvPr/>
        </p:nvSpPr>
        <p:spPr>
          <a:xfrm>
            <a:off x="3503712" y="1700808"/>
            <a:ext cx="72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내용 출처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Computer Networking – A Top-Down Approach</a:t>
            </a:r>
            <a:endParaRPr lang="en-US" altLang="ko-KR" sz="2400" dirty="0"/>
          </a:p>
        </p:txBody>
      </p:sp>
      <p:pic>
        <p:nvPicPr>
          <p:cNvPr id="6" name="Picture 2" descr="Computer Networking, 8th E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00808"/>
            <a:ext cx="2196009" cy="27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9416" y="4797152"/>
            <a:ext cx="8712968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이미지 출처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https://gaia.cs.umass.edu/kurose_ross/ppt.htm</a:t>
            </a:r>
          </a:p>
        </p:txBody>
      </p:sp>
    </p:spTree>
    <p:extLst>
      <p:ext uri="{BB962C8B-B14F-4D97-AF65-F5344CB8AC3E}">
        <p14:creationId xmlns:p14="http://schemas.microsoft.com/office/powerpoint/2010/main" val="38124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3D6BF2F-E895-4207-8716-306CAB6E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836712"/>
            <a:ext cx="77724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AB99B-137D-431E-912F-33EE4477C829}"/>
              </a:ext>
            </a:extLst>
          </p:cNvPr>
          <p:cNvSpPr txBox="1"/>
          <p:nvPr/>
        </p:nvSpPr>
        <p:spPr>
          <a:xfrm>
            <a:off x="8616280" y="2690336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웹페이지에 접속하기 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어떤 일</a:t>
            </a:r>
            <a:r>
              <a:rPr lang="ko-KR" altLang="en-US" dirty="0"/>
              <a:t>이 발생하는지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>
                <a:solidFill>
                  <a:srgbClr val="FF0000"/>
                </a:solidFill>
              </a:rPr>
              <a:t>계층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무엇</a:t>
            </a:r>
            <a:r>
              <a:rPr lang="ko-KR" altLang="en-US" dirty="0"/>
              <a:t>을 </a:t>
            </a:r>
            <a:r>
              <a:rPr lang="ko-KR" altLang="en-US" dirty="0" err="1"/>
              <a:t>해야하는지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4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6B0F02-9C53-4B82-A17A-236C9F07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23578"/>
            <a:ext cx="5297893" cy="48108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051745-281F-447A-A490-A55CE3ED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11" y="1695450"/>
            <a:ext cx="5305425" cy="34671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8413AD1-F312-4343-B09E-41A3B1106E34}"/>
              </a:ext>
            </a:extLst>
          </p:cNvPr>
          <p:cNvSpPr/>
          <p:nvPr/>
        </p:nvSpPr>
        <p:spPr>
          <a:xfrm>
            <a:off x="5540590" y="3068960"/>
            <a:ext cx="1110819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68B2F-6288-4627-B4A7-D4464BD31D56}"/>
              </a:ext>
            </a:extLst>
          </p:cNvPr>
          <p:cNvSpPr txBox="1"/>
          <p:nvPr/>
        </p:nvSpPr>
        <p:spPr>
          <a:xfrm>
            <a:off x="1559496" y="602128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OSI</a:t>
            </a:r>
            <a:r>
              <a:rPr lang="ko-KR" altLang="en-US" sz="3600" dirty="0"/>
              <a:t> </a:t>
            </a:r>
            <a:r>
              <a:rPr lang="en-US" altLang="ko-KR" sz="3600" dirty="0"/>
              <a:t>7</a:t>
            </a:r>
            <a:r>
              <a:rPr lang="ko-KR" altLang="en-US" sz="3600" dirty="0"/>
              <a:t> </a:t>
            </a:r>
            <a:r>
              <a:rPr lang="en-US" altLang="ko-KR" sz="3600" dirty="0"/>
              <a:t>Layer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6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772A1A-3243-4CF0-A57D-83F87174C635}"/>
              </a:ext>
            </a:extLst>
          </p:cNvPr>
          <p:cNvSpPr txBox="1"/>
          <p:nvPr/>
        </p:nvSpPr>
        <p:spPr>
          <a:xfrm>
            <a:off x="1055440" y="1196752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인터넷에 접속하려면</a:t>
            </a:r>
            <a:endParaRPr lang="en-US" altLang="ko-KR" sz="2400" dirty="0"/>
          </a:p>
          <a:p>
            <a:r>
              <a:rPr lang="ko-KR" altLang="en-US" sz="2400" dirty="0"/>
              <a:t>일단</a:t>
            </a:r>
            <a:r>
              <a:rPr lang="en-US" altLang="ko-KR" sz="2400" dirty="0"/>
              <a:t>, </a:t>
            </a:r>
            <a:r>
              <a:rPr lang="ko-KR" altLang="en-US" sz="2400" dirty="0"/>
              <a:t>내 </a:t>
            </a:r>
            <a:r>
              <a:rPr lang="en-US" altLang="ko-KR" sz="2400" dirty="0"/>
              <a:t>IP</a:t>
            </a:r>
            <a:r>
              <a:rPr lang="ko-KR" altLang="en-US" sz="2400" dirty="0"/>
              <a:t>가 있어야지</a:t>
            </a:r>
            <a:r>
              <a:rPr lang="en-US" altLang="ko-KR" sz="2400" dirty="0"/>
              <a:t>……</a:t>
            </a:r>
            <a:endParaRPr lang="ko-KR" altLang="en-US" sz="2400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5701006-AC2B-4E77-A29F-D19153D2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743632"/>
            <a:ext cx="5976664" cy="24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9B087-9171-4D11-882C-41E83EECBF34}"/>
              </a:ext>
            </a:extLst>
          </p:cNvPr>
          <p:cNvSpPr txBox="1"/>
          <p:nvPr/>
        </p:nvSpPr>
        <p:spPr>
          <a:xfrm>
            <a:off x="7301904" y="2852936"/>
            <a:ext cx="4297888" cy="219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운영체제는 컴퓨터의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IP, Subnet Mask, Gateway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주소를 관리한다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91352-3C0B-41DA-934E-CE3A9CA5793C}"/>
              </a:ext>
            </a:extLst>
          </p:cNvPr>
          <p:cNvSpPr txBox="1"/>
          <p:nvPr/>
        </p:nvSpPr>
        <p:spPr>
          <a:xfrm>
            <a:off x="7392144" y="544522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만약 없다면</a:t>
            </a:r>
            <a:r>
              <a:rPr lang="en-US" altLang="ko-KR" sz="2000" dirty="0"/>
              <a:t>….?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29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8897DD-6020-4398-BC13-1ECF0ABF27F1}"/>
              </a:ext>
            </a:extLst>
          </p:cNvPr>
          <p:cNvSpPr txBox="1"/>
          <p:nvPr/>
        </p:nvSpPr>
        <p:spPr>
          <a:xfrm>
            <a:off x="1055440" y="2492896"/>
            <a:ext cx="10585176" cy="219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Dynamic Host Configuration Protocol : </a:t>
            </a:r>
            <a:r>
              <a:rPr lang="ko-KR" altLang="en-US" sz="2400" dirty="0"/>
              <a:t>동적 호스트 구성 프로토콜</a:t>
            </a:r>
            <a:endParaRPr lang="en-US" altLang="ko-KR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ISP</a:t>
            </a:r>
            <a:r>
              <a:rPr lang="ko-KR" altLang="en-US" sz="2400" dirty="0"/>
              <a:t>로부터 </a:t>
            </a:r>
            <a:r>
              <a:rPr lang="ko-KR" altLang="en-US" sz="2400" dirty="0" err="1"/>
              <a:t>할당받은</a:t>
            </a:r>
            <a:r>
              <a:rPr lang="ko-KR" altLang="en-US" sz="2400" dirty="0"/>
              <a:t> 공인 </a:t>
            </a:r>
            <a:r>
              <a:rPr lang="en-US" altLang="ko-KR" sz="2400" dirty="0"/>
              <a:t>IP</a:t>
            </a:r>
            <a:r>
              <a:rPr lang="ko-KR" altLang="en-US" sz="2400" dirty="0"/>
              <a:t>들을 기관 내부의 호스트에 할당한다</a:t>
            </a:r>
            <a:r>
              <a:rPr lang="en-US" altLang="ko-KR" sz="2400" dirty="0"/>
              <a:t>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자동으로 주소를 </a:t>
            </a:r>
            <a:r>
              <a:rPr lang="ko-KR" altLang="en-US" sz="2400" dirty="0" err="1"/>
              <a:t>할당받는</a:t>
            </a:r>
            <a:r>
              <a:rPr lang="ko-KR" altLang="en-US" sz="2400" dirty="0"/>
              <a:t> </a:t>
            </a:r>
            <a:r>
              <a:rPr lang="en-US" altLang="ko-KR" sz="2400" dirty="0"/>
              <a:t>Plug-and-Play</a:t>
            </a:r>
            <a:r>
              <a:rPr lang="ko-KR" altLang="en-US" sz="2400" dirty="0"/>
              <a:t>를 지원한다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5DE07-0F50-4113-8325-EB560729BD5C}"/>
              </a:ext>
            </a:extLst>
          </p:cNvPr>
          <p:cNvSpPr txBox="1"/>
          <p:nvPr/>
        </p:nvSpPr>
        <p:spPr>
          <a:xfrm>
            <a:off x="1055440" y="980728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DHCP </a:t>
            </a:r>
            <a:r>
              <a:rPr lang="ko-KR" altLang="en-US" sz="3200" b="1" dirty="0"/>
              <a:t>동적 호스트 구성 프로토콜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097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78767-0593-4C32-BFB0-52352CF3C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5420" y="476672"/>
            <a:ext cx="10441160" cy="396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BA6F4D-788D-4A8B-9ED5-A5F0470BB2C6}"/>
              </a:ext>
            </a:extLst>
          </p:cNvPr>
          <p:cNvSpPr/>
          <p:nvPr/>
        </p:nvSpPr>
        <p:spPr>
          <a:xfrm>
            <a:off x="2567608" y="1844824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97161-E84E-4EEE-B986-EE0F481A77EB}"/>
              </a:ext>
            </a:extLst>
          </p:cNvPr>
          <p:cNvSpPr txBox="1"/>
          <p:nvPr/>
        </p:nvSpPr>
        <p:spPr>
          <a:xfrm>
            <a:off x="983432" y="4725144"/>
            <a:ext cx="648072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Client : DHCP </a:t>
            </a:r>
            <a:r>
              <a:rPr lang="ko-KR" altLang="en-US" sz="2000" dirty="0"/>
              <a:t>서버 찾는다</a:t>
            </a:r>
            <a:r>
              <a:rPr lang="en-US" altLang="ko-KR" sz="2000" dirty="0"/>
              <a:t>!!!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DHCP : IP </a:t>
            </a:r>
            <a:r>
              <a:rPr lang="en-US" altLang="ko-KR" sz="2000" dirty="0" err="1"/>
              <a:t>x.x.x.x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쓰실래요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Client : IP </a:t>
            </a:r>
            <a:r>
              <a:rPr lang="en-US" altLang="ko-KR" sz="2000" dirty="0" err="1"/>
              <a:t>x.x.x.x</a:t>
            </a:r>
            <a:r>
              <a:rPr lang="en-US" altLang="ko-KR" sz="2000" dirty="0"/>
              <a:t> </a:t>
            </a:r>
            <a:r>
              <a:rPr lang="ko-KR" altLang="en-US" sz="2000" dirty="0"/>
              <a:t>확인</a:t>
            </a:r>
            <a:r>
              <a:rPr lang="en-US" altLang="ko-KR" sz="2000" dirty="0"/>
              <a:t>, </a:t>
            </a:r>
            <a:r>
              <a:rPr lang="ko-KR" altLang="en-US" sz="2000" dirty="0"/>
              <a:t>이거 써도 </a:t>
            </a:r>
            <a:r>
              <a:rPr lang="ko-KR" altLang="en-US" sz="2000" dirty="0" err="1"/>
              <a:t>되는거</a:t>
            </a:r>
            <a:r>
              <a:rPr lang="ko-KR" altLang="en-US" sz="2000" dirty="0"/>
              <a:t> 맞죠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DHCP : OK.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A8A7F-FD8A-464E-922A-81CE738EC96C}"/>
              </a:ext>
            </a:extLst>
          </p:cNvPr>
          <p:cNvSpPr/>
          <p:nvPr/>
        </p:nvSpPr>
        <p:spPr>
          <a:xfrm>
            <a:off x="837732" y="1844824"/>
            <a:ext cx="1047884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이제 내 </a:t>
            </a:r>
            <a:r>
              <a:rPr lang="en-US" altLang="ko-KR" sz="2400" b="1" dirty="0"/>
              <a:t>IP</a:t>
            </a:r>
            <a:r>
              <a:rPr lang="ko-KR" altLang="en-US" sz="2400" b="1" dirty="0"/>
              <a:t>가 있으니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요청을 </a:t>
            </a:r>
            <a:r>
              <a:rPr lang="ko-KR" altLang="en-US" sz="2400" b="1" dirty="0" err="1"/>
              <a:t>보내보자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8A9C67C6-EA3D-4083-A481-1C0355305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132856"/>
            <a:ext cx="5040560" cy="36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2A7B45-AEA8-46C8-A8BB-E601AE0C0ECE}"/>
              </a:ext>
            </a:extLst>
          </p:cNvPr>
          <p:cNvSpPr txBox="1"/>
          <p:nvPr/>
        </p:nvSpPr>
        <p:spPr>
          <a:xfrm>
            <a:off x="720136" y="16501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Application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HTTP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C32AE-F90C-46AC-8066-975E52A5F154}"/>
              </a:ext>
            </a:extLst>
          </p:cNvPr>
          <p:cNvSpPr txBox="1"/>
          <p:nvPr/>
        </p:nvSpPr>
        <p:spPr>
          <a:xfrm>
            <a:off x="6816136" y="2996952"/>
            <a:ext cx="4320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Application</a:t>
            </a:r>
            <a:r>
              <a:rPr lang="ko-KR" altLang="en-US" dirty="0"/>
              <a:t>에서 만드는 정보를</a:t>
            </a:r>
            <a:endParaRPr lang="en-US" altLang="ko-KR" dirty="0"/>
          </a:p>
          <a:p>
            <a:r>
              <a:rPr lang="en-US" altLang="ko-KR" dirty="0"/>
              <a:t>   Data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 Data</a:t>
            </a:r>
            <a:r>
              <a:rPr lang="ko-KR" altLang="en-US" dirty="0"/>
              <a:t>를 만들어 하위 계층인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Transport </a:t>
            </a:r>
            <a:r>
              <a:rPr lang="ko-KR" altLang="en-US" dirty="0"/>
              <a:t>계층에게 전달한다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23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Data</a:t>
            </a:r>
            <a:r>
              <a:rPr lang="ko-KR" altLang="en-US" sz="2400" b="1" dirty="0"/>
              <a:t>가 도착할 목적지 </a:t>
            </a:r>
            <a:r>
              <a:rPr lang="en-US" altLang="ko-KR" sz="2400" b="1" dirty="0"/>
              <a:t>Port </a:t>
            </a:r>
            <a:r>
              <a:rPr lang="ko-KR" altLang="en-US" sz="2400" b="1" dirty="0"/>
              <a:t>번호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응답이 도착할 </a:t>
            </a:r>
            <a:r>
              <a:rPr lang="en-US" altLang="ko-KR" sz="2400" b="1" dirty="0"/>
              <a:t>Source Port </a:t>
            </a:r>
            <a:r>
              <a:rPr lang="ko-KR" altLang="en-US" sz="2400" b="1" dirty="0"/>
              <a:t>번호를 추가하자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A7B45-AEA8-46C8-A8BB-E601AE0C0ECE}"/>
              </a:ext>
            </a:extLst>
          </p:cNvPr>
          <p:cNvSpPr txBox="1"/>
          <p:nvPr/>
        </p:nvSpPr>
        <p:spPr>
          <a:xfrm>
            <a:off x="695400" y="16161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Transport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 TCP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C32AE-F90C-46AC-8066-975E52A5F154}"/>
              </a:ext>
            </a:extLst>
          </p:cNvPr>
          <p:cNvSpPr txBox="1"/>
          <p:nvPr/>
        </p:nvSpPr>
        <p:spPr>
          <a:xfrm>
            <a:off x="5375920" y="2443235"/>
            <a:ext cx="6408712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/>
              <a:t>Data</a:t>
            </a:r>
            <a:r>
              <a:rPr lang="ko-KR" altLang="en-US" sz="2400" dirty="0"/>
              <a:t>를 </a:t>
            </a:r>
            <a:r>
              <a:rPr lang="en-US" altLang="ko-KR" sz="2400" dirty="0"/>
              <a:t>Payload</a:t>
            </a:r>
            <a:r>
              <a:rPr lang="ko-KR" altLang="en-US" sz="2400" dirty="0"/>
              <a:t>에 넣는다</a:t>
            </a:r>
            <a:r>
              <a:rPr lang="en-US" altLang="ko-KR" sz="24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/>
              <a:t>Source port </a:t>
            </a:r>
            <a:r>
              <a:rPr lang="ko-KR" altLang="en-US" sz="2400" dirty="0"/>
              <a:t>번호</a:t>
            </a:r>
            <a:r>
              <a:rPr lang="en-US" altLang="ko-KR" sz="2400" dirty="0"/>
              <a:t>, Destination</a:t>
            </a:r>
            <a:r>
              <a:rPr lang="ko-KR" altLang="en-US" sz="2400" dirty="0"/>
              <a:t> </a:t>
            </a:r>
            <a:r>
              <a:rPr lang="en-US" altLang="ko-KR" sz="2400" dirty="0"/>
              <a:t>Port</a:t>
            </a:r>
            <a:r>
              <a:rPr lang="ko-KR" altLang="en-US" sz="2400" dirty="0"/>
              <a:t> 번호 등 필요한 정보를 추가한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   Segment</a:t>
            </a:r>
            <a:r>
              <a:rPr lang="ko-KR" altLang="en-US" sz="2400" dirty="0"/>
              <a:t>를 만든다</a:t>
            </a:r>
            <a:r>
              <a:rPr lang="en-US" altLang="ko-KR" sz="2400" dirty="0"/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73A11DE-3D79-4FE5-91D5-9CE7C972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132856"/>
            <a:ext cx="33623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4D2C8C-D5DF-42F0-9EB9-1D95941936F5}"/>
              </a:ext>
            </a:extLst>
          </p:cNvPr>
          <p:cNvSpPr/>
          <p:nvPr/>
        </p:nvSpPr>
        <p:spPr>
          <a:xfrm>
            <a:off x="1078816" y="2400198"/>
            <a:ext cx="3338949" cy="38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38813A-8829-492A-875D-534588B6D8DF}"/>
              </a:ext>
            </a:extLst>
          </p:cNvPr>
          <p:cNvSpPr txBox="1"/>
          <p:nvPr/>
        </p:nvSpPr>
        <p:spPr>
          <a:xfrm>
            <a:off x="695400" y="764704"/>
            <a:ext cx="1130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Data</a:t>
            </a:r>
            <a:r>
              <a:rPr lang="ko-KR" altLang="en-US" sz="2400" b="1" dirty="0"/>
              <a:t>가 도착할 목적지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주소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응답이 도착할 </a:t>
            </a:r>
            <a:r>
              <a:rPr lang="en-US" altLang="ko-KR" sz="2400" b="1" dirty="0"/>
              <a:t>Source IP </a:t>
            </a:r>
            <a:r>
              <a:rPr lang="ko-KR" altLang="en-US" sz="2400" b="1" dirty="0"/>
              <a:t>주소를 추가하자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A7B45-AEA8-46C8-A8BB-E601AE0C0ECE}"/>
              </a:ext>
            </a:extLst>
          </p:cNvPr>
          <p:cNvSpPr txBox="1"/>
          <p:nvPr/>
        </p:nvSpPr>
        <p:spPr>
          <a:xfrm>
            <a:off x="720136" y="16501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Network Layer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 IP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C32AE-F90C-46AC-8066-975E52A5F154}"/>
              </a:ext>
            </a:extLst>
          </p:cNvPr>
          <p:cNvSpPr txBox="1"/>
          <p:nvPr/>
        </p:nvSpPr>
        <p:spPr>
          <a:xfrm>
            <a:off x="5159898" y="2019468"/>
            <a:ext cx="5472608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/>
              <a:t>Datagram</a:t>
            </a:r>
            <a:r>
              <a:rPr lang="ko-KR" altLang="en-US" sz="2400" dirty="0"/>
              <a:t>를 </a:t>
            </a:r>
            <a:r>
              <a:rPr lang="en-US" altLang="ko-KR" sz="2400" dirty="0"/>
              <a:t>Payload</a:t>
            </a:r>
            <a:r>
              <a:rPr lang="ko-KR" altLang="en-US" sz="2400" dirty="0"/>
              <a:t>에 넣는다</a:t>
            </a:r>
            <a:r>
              <a:rPr lang="en-US" altLang="ko-KR" sz="24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/>
              <a:t>Source IP, Destination</a:t>
            </a:r>
            <a:r>
              <a:rPr lang="ko-KR" altLang="en-US" sz="2400" dirty="0"/>
              <a:t> </a:t>
            </a:r>
            <a:r>
              <a:rPr lang="en-US" altLang="ko-KR" sz="2400" dirty="0"/>
              <a:t>IP </a:t>
            </a:r>
            <a:r>
              <a:rPr lang="ko-KR" altLang="en-US" sz="2400" dirty="0"/>
              <a:t>등 필요한 정보를 추가한</a:t>
            </a:r>
            <a:r>
              <a:rPr lang="en-US" altLang="ko-KR" sz="2400" dirty="0"/>
              <a:t> Packet</a:t>
            </a:r>
            <a:r>
              <a:rPr lang="ko-KR" altLang="en-US" sz="2400" dirty="0"/>
              <a:t>을 만든다</a:t>
            </a:r>
            <a:r>
              <a:rPr lang="en-US" altLang="ko-KR" sz="2400" dirty="0"/>
              <a:t>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275BD2-0CBE-4895-A1BE-3EF6CC32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152684"/>
            <a:ext cx="3456384" cy="4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4D2C8C-D5DF-42F0-9EB9-1D95941936F5}"/>
              </a:ext>
            </a:extLst>
          </p:cNvPr>
          <p:cNvSpPr/>
          <p:nvPr/>
        </p:nvSpPr>
        <p:spPr>
          <a:xfrm>
            <a:off x="898133" y="3789040"/>
            <a:ext cx="3338949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D52C1-DA94-454E-8C7F-FB48D99C67F5}"/>
              </a:ext>
            </a:extLst>
          </p:cNvPr>
          <p:cNvSpPr txBox="1"/>
          <p:nvPr/>
        </p:nvSpPr>
        <p:spPr>
          <a:xfrm>
            <a:off x="5735960" y="4653136"/>
            <a:ext cx="468052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목적지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….?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/>
              <a:t>챌린지</a:t>
            </a:r>
            <a:r>
              <a:rPr lang="ko-KR" altLang="en-US" dirty="0"/>
              <a:t> 때 배운 </a:t>
            </a:r>
            <a:r>
              <a:rPr lang="en-US" altLang="ko-KR" dirty="0"/>
              <a:t>DNS!!!</a:t>
            </a:r>
          </a:p>
        </p:txBody>
      </p:sp>
    </p:spTree>
    <p:extLst>
      <p:ext uri="{BB962C8B-B14F-4D97-AF65-F5344CB8AC3E}">
        <p14:creationId xmlns:p14="http://schemas.microsoft.com/office/powerpoint/2010/main" val="374067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389</Words>
  <Application>Microsoft Office PowerPoint</Application>
  <PresentationFormat>와이드스크린</PresentationFormat>
  <Paragraphs>75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</vt:lpstr>
      <vt:lpstr>맑은 고딕</vt:lpstr>
      <vt:lpstr>맑은 고딕 Semilight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User</cp:lastModifiedBy>
  <cp:revision>151</cp:revision>
  <dcterms:created xsi:type="dcterms:W3CDTF">2016-06-07T15:23:32Z</dcterms:created>
  <dcterms:modified xsi:type="dcterms:W3CDTF">2020-10-12T12:09:24Z</dcterms:modified>
  <cp:contentStatus/>
</cp:coreProperties>
</file>