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76996" autoAdjust="0"/>
  </p:normalViewPr>
  <p:slideViewPr>
    <p:cSldViewPr snapToGrid="0">
      <p:cViewPr varScale="1">
        <p:scale>
          <a:sx n="67" d="100"/>
          <a:sy n="67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7645A-F568-4C85-9D2C-A3237F7818C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3511-653A-4F6B-9D4E-463344442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9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:</a:t>
            </a:r>
            <a:r>
              <a:rPr lang="ko-KR" altLang="en-US" dirty="0"/>
              <a:t>클라이언트로부터 요청을 받고 해당하는 웹 페이지 전송</a:t>
            </a:r>
            <a:endParaRPr lang="en-US" altLang="ko-KR" dirty="0"/>
          </a:p>
          <a:p>
            <a:r>
              <a:rPr lang="ko-KR" altLang="en-US" dirty="0"/>
              <a:t>클라이언트</a:t>
            </a:r>
            <a:r>
              <a:rPr lang="en-US" altLang="ko-KR" dirty="0"/>
              <a:t>:</a:t>
            </a:r>
            <a:r>
              <a:rPr lang="ko-KR" altLang="en-US" dirty="0"/>
              <a:t>서버에 웹 페이지를 요청하고 응답으로 받은 웹 페이지를 화면에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 어댑터가 처리할 수 있는 형태로 데이터를 변환하고 인접한 장비나 컴퓨터까지 변환된 데이터를 전달 </a:t>
            </a:r>
            <a:endParaRPr lang="en-US" altLang="ko-KR" dirty="0"/>
          </a:p>
          <a:p>
            <a:r>
              <a:rPr lang="ko-KR" altLang="en-US" dirty="0"/>
              <a:t>인터넷 계층은 목적지까지 어떻게 하면 잘 전달할 수 있을까가 초점이고</a:t>
            </a:r>
            <a:r>
              <a:rPr lang="en-US" altLang="ko-KR" dirty="0"/>
              <a:t>, </a:t>
            </a:r>
            <a:r>
              <a:rPr lang="ko-KR" altLang="en-US" dirty="0"/>
              <a:t>네트워크 인터페이스 계층은 물리적으로 인접하게 연결된 장비까지 어떻게 하면 데이터를 잘 </a:t>
            </a:r>
            <a:r>
              <a:rPr lang="ko-KR" altLang="en-US" dirty="0" err="1"/>
              <a:t>전달할까에</a:t>
            </a:r>
            <a:r>
              <a:rPr lang="ko-KR" altLang="en-US" dirty="0"/>
              <a:t> 초점을 맞춘다</a:t>
            </a:r>
            <a:r>
              <a:rPr lang="en-US" altLang="ko-KR" dirty="0"/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인터페이스층은 곧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하드웨어를 잇는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디바이스 드라이버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말하면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UTP-RJ45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꼽으면 통신 가능한 환경이 갖추어지는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네트워크 인터페이스층의 역할이다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규격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4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브라우저에 웹 주소를 입력할 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브라우저는 </a:t>
            </a:r>
            <a:r>
              <a:rPr lang="en-US" altLang="ko-KR" dirty="0"/>
              <a:t>DNS</a:t>
            </a:r>
            <a:r>
              <a:rPr lang="ko-KR" altLang="en-US" dirty="0" err="1"/>
              <a:t>서버로가서</a:t>
            </a:r>
            <a:r>
              <a:rPr lang="en-US" altLang="ko-KR" dirty="0"/>
              <a:t>, </a:t>
            </a:r>
            <a:r>
              <a:rPr lang="ko-KR" altLang="en-US" dirty="0"/>
              <a:t>웹 사이트가 있는 서버의 진짜 주소를 찾는다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DNS </a:t>
            </a:r>
            <a:r>
              <a:rPr lang="ko-KR" altLang="en-US" dirty="0"/>
              <a:t>는 도메인 이름 시스템 서버로</a:t>
            </a:r>
            <a:r>
              <a:rPr lang="en-US" altLang="ko-KR" dirty="0"/>
              <a:t>, </a:t>
            </a:r>
            <a:r>
              <a:rPr lang="ko-KR" altLang="en-US" dirty="0"/>
              <a:t>웹 사이트를 위한 주소록이라고 생각하면 됩니다</a:t>
            </a:r>
            <a:r>
              <a:rPr lang="en-US" altLang="ko-KR" dirty="0"/>
              <a:t>. </a:t>
            </a:r>
            <a:r>
              <a:rPr lang="ko-KR" altLang="en-US" dirty="0"/>
              <a:t>브라우저에 웹 주소를 입력할 때</a:t>
            </a:r>
            <a:r>
              <a:rPr lang="en-US" altLang="ko-KR" dirty="0"/>
              <a:t>, </a:t>
            </a:r>
            <a:r>
              <a:rPr lang="ko-KR" altLang="en-US" dirty="0"/>
              <a:t>웹 사이트를 브라우저가 검색하기 전에 </a:t>
            </a:r>
            <a:r>
              <a:rPr lang="en-US" altLang="ko-KR" dirty="0"/>
              <a:t>DNS</a:t>
            </a:r>
            <a:r>
              <a:rPr lang="ko-KR" altLang="en-US" dirty="0"/>
              <a:t>에 접근해서</a:t>
            </a:r>
            <a:r>
              <a:rPr lang="en-US" altLang="ko-KR" dirty="0"/>
              <a:t>, HTTP</a:t>
            </a:r>
            <a:r>
              <a:rPr lang="en-US" altLang="ko-KR" baseline="0" dirty="0"/>
              <a:t> </a:t>
            </a:r>
            <a:r>
              <a:rPr lang="ko-KR" altLang="en-US" baseline="0" dirty="0"/>
              <a:t>메시지를 올바른 장소로 전송하기 위해서 그 웹 사이트가 있는 서버가 어떤 것인지 찾아야한다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브라우저는 서버에게 웹사이트를 클라이언트에게 보내달라는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메시지를 서버로 전송합니다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서버는 클라이언트의 요청을 승인하고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"200 OK"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클라이언트에게 전송합니다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Hypertext Transfer Protocol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하이퍼텍스트 전송 규약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클라이언트와 서버가 서로 통신할 수 있게 하기 위한 언어를 정의하는 어플리케이션 규약 입니다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 클라이언트와 서버 사이에 전송된 모든 데이터는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연결을 통해서 전송됩니다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3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서버는 웹사이트의 파일들을 데이터 패킷이라 불리는 작은 일련의 덩어리들로 브라우저에 전송하기 시작합니다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패킷에는 어디로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전달되어야하는지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 수 있도록 어드레스 정보를 가지고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교환 방식은 주고받을 데이터를 작게 쪼갠 후에 다른 데이터의 조각들과 통신하는 경로를 공유하면서 전송하는 방식이라서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상대와 통신할 때 효과적이라고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들어서 메일 발송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서핑 동시에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50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브라우저는 이 작은 덩어리들을 완전한 웹 사이트로 조립하고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당신에게 보여줍니다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8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TCP/IP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가지 계층에서</a:t>
            </a:r>
            <a:r>
              <a:rPr lang="en-US" altLang="ko-KR" dirty="0"/>
              <a:t>, </a:t>
            </a:r>
            <a:r>
              <a:rPr lang="ko-KR" altLang="en-US" dirty="0"/>
              <a:t>웹 브라우저를 사용해서 웹 페이지를 표시하는 방식에 대해서 알아보겠습니다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2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내용을 보고 그에 맞는 서비스를 처리하는데 집중하는 계층</a:t>
            </a:r>
            <a:r>
              <a:rPr lang="en-US" altLang="ko-KR" dirty="0"/>
              <a:t>( </a:t>
            </a:r>
            <a:r>
              <a:rPr lang="ko-KR" altLang="en-US" dirty="0"/>
              <a:t>데이터 전송은 하위 계층에 위임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6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목적지 컴퓨터의 프로그램에 데이터가 제대로 전달되도록 포트 번호 정보를 헤더에 붙이거나 떼어내는 일을 </a:t>
            </a:r>
            <a:r>
              <a:rPr lang="ko-KR" altLang="en-US" dirty="0" err="1"/>
              <a:t>주로한다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1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인터넷 통신에서는 목적지 컴퓨터까지 도달할 수 있는 경로를 찾아야하는데 이때 </a:t>
            </a:r>
            <a:r>
              <a:rPr lang="ko-KR" altLang="en-US" dirty="0" err="1"/>
              <a:t>라우터라는</a:t>
            </a:r>
            <a:r>
              <a:rPr lang="ko-KR" altLang="en-US" dirty="0"/>
              <a:t> 장비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다음 네트워크로 전달하기 위해서 </a:t>
            </a:r>
            <a:r>
              <a:rPr lang="ko-KR" altLang="en-US" dirty="0" err="1"/>
              <a:t>라우터라는</a:t>
            </a:r>
            <a:r>
              <a:rPr lang="ko-KR" altLang="en-US" dirty="0"/>
              <a:t> 장비를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D3511-653A-4F6B-9D4E-4633444421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0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0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5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D842-8DEF-441F-B5C3-EDD1785BE3C6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306C-770C-4726-8795-BA5E81F55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통신의 큰 흐름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J096 </a:t>
            </a:r>
            <a:r>
              <a:rPr lang="ko-KR" altLang="en-US" dirty="0"/>
              <a:t>석민지</a:t>
            </a:r>
          </a:p>
        </p:txBody>
      </p:sp>
    </p:spTree>
    <p:extLst>
      <p:ext uri="{BB962C8B-B14F-4D97-AF65-F5344CB8AC3E}">
        <p14:creationId xmlns:p14="http://schemas.microsoft.com/office/powerpoint/2010/main" val="13711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70665" y="119985"/>
            <a:ext cx="1584326" cy="155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8460165" y="104222"/>
            <a:ext cx="1604304" cy="152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06612"/>
              </p:ext>
            </p:extLst>
          </p:nvPr>
        </p:nvGraphicFramePr>
        <p:xfrm>
          <a:off x="797556" y="1954428"/>
          <a:ext cx="2541152" cy="236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52">
                  <a:extLst>
                    <a:ext uri="{9D8B030D-6E8A-4147-A177-3AD203B41FA5}">
                      <a16:colId xmlns:a16="http://schemas.microsoft.com/office/drawing/2014/main" val="905530589"/>
                    </a:ext>
                  </a:extLst>
                </a:gridCol>
              </a:tblGrid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애플리케이션 계층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8215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트랜스포트 계층</a:t>
                      </a:r>
                    </a:p>
                  </a:txBody>
                  <a:tcPr anchor="ctr">
                    <a:solidFill>
                      <a:srgbClr val="0020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6900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인터넷 계층</a:t>
                      </a:r>
                    </a:p>
                  </a:txBody>
                  <a:tcPr anchor="ctr">
                    <a:solidFill>
                      <a:schemeClr val="accent6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97322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네트워크 인터페이스 계층</a:t>
                      </a: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4747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3373335" y="2626715"/>
            <a:ext cx="432741" cy="1745901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0169957" y="2530677"/>
            <a:ext cx="432741" cy="1594199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7055949" y="2508459"/>
            <a:ext cx="361880" cy="1680078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5348321" y="2884143"/>
            <a:ext cx="361880" cy="261506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222850" y="2585945"/>
            <a:ext cx="361880" cy="156982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5828646" y="-843914"/>
            <a:ext cx="361880" cy="11211592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 설명선 18"/>
          <p:cNvSpPr/>
          <p:nvPr/>
        </p:nvSpPr>
        <p:spPr>
          <a:xfrm>
            <a:off x="3289684" y="169118"/>
            <a:ext cx="1998693" cy="1076040"/>
          </a:xfrm>
          <a:prstGeom prst="wedgeRectCallout">
            <a:avLst>
              <a:gd name="adj1" fmla="val -49846"/>
              <a:gd name="adj2" fmla="val 23221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1. </a:t>
            </a:r>
            <a:r>
              <a:rPr lang="ko-KR" altLang="en-US" sz="1600" dirty="0"/>
              <a:t>통신하는 컴퓨터들을 식별할 수 있도록 어드레스 정보 덧붙인다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0" name="사각형 설명선 19"/>
          <p:cNvSpPr/>
          <p:nvPr/>
        </p:nvSpPr>
        <p:spPr>
          <a:xfrm>
            <a:off x="5601750" y="679751"/>
            <a:ext cx="2163817" cy="1000541"/>
          </a:xfrm>
          <a:prstGeom prst="wedgeRectCallout">
            <a:avLst>
              <a:gd name="adj1" fmla="val 45551"/>
              <a:gd name="adj2" fmla="val 19519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2. </a:t>
            </a:r>
            <a:r>
              <a:rPr lang="ko-KR" altLang="en-US" sz="1600" dirty="0"/>
              <a:t>자신이 수신해야하는 데이터라고 판단되면 트랜스포트계층에 데이터 전달</a:t>
            </a:r>
          </a:p>
        </p:txBody>
      </p:sp>
      <p:sp>
        <p:nvSpPr>
          <p:cNvPr id="24" name="사각형 설명선 23"/>
          <p:cNvSpPr/>
          <p:nvPr/>
        </p:nvSpPr>
        <p:spPr>
          <a:xfrm>
            <a:off x="10170890" y="1030884"/>
            <a:ext cx="1978399" cy="1060051"/>
          </a:xfrm>
          <a:prstGeom prst="wedgeRectCallout">
            <a:avLst>
              <a:gd name="adj1" fmla="val -64752"/>
              <a:gd name="adj2" fmla="val 15243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3. 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PC</a:t>
            </a:r>
            <a:r>
              <a:rPr lang="ko-KR" altLang="en-US" sz="1600" dirty="0"/>
              <a:t>를 목적지로 설정하여 데이터를 전달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95035"/>
              </p:ext>
            </p:extLst>
          </p:nvPr>
        </p:nvGraphicFramePr>
        <p:xfrm>
          <a:off x="3881451" y="1917649"/>
          <a:ext cx="2545824" cy="18511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5824">
                  <a:extLst>
                    <a:ext uri="{9D8B030D-6E8A-4147-A177-3AD203B41FA5}">
                      <a16:colId xmlns:a16="http://schemas.microsoft.com/office/drawing/2014/main" val="335378001"/>
                    </a:ext>
                  </a:extLst>
                </a:gridCol>
              </a:tblGrid>
              <a:tr h="60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표시하고 싶은 웹 페이지 </a:t>
                      </a:r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en-US" altLang="ko-KR" sz="1200" dirty="0"/>
                        <a:t>www.naver.com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42719"/>
                  </a:ext>
                </a:extLst>
              </a:tr>
              <a:tr h="60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브라우저의 </a:t>
                      </a:r>
                      <a:r>
                        <a:rPr lang="en-US" altLang="ko-KR" sz="1200" dirty="0"/>
                        <a:t>49153</a:t>
                      </a:r>
                      <a:r>
                        <a:rPr lang="ko-KR" altLang="en-US" sz="1200" dirty="0"/>
                        <a:t>포트에서 웹 서버의 </a:t>
                      </a:r>
                      <a:r>
                        <a:rPr lang="en-US" altLang="ko-KR" sz="1200" dirty="0"/>
                        <a:t>80</a:t>
                      </a:r>
                      <a:r>
                        <a:rPr lang="ko-KR" altLang="en-US" sz="1200" dirty="0"/>
                        <a:t>번 포트로 요청을 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6331"/>
                  </a:ext>
                </a:extLst>
              </a:tr>
              <a:tr h="60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클라이언트 </a:t>
                      </a:r>
                      <a:r>
                        <a:rPr lang="en-US" altLang="ko-KR" sz="1200" dirty="0"/>
                        <a:t>PC(192.168.129.120) </a:t>
                      </a:r>
                      <a:r>
                        <a:rPr lang="ko-KR" altLang="en-US" sz="1200" dirty="0"/>
                        <a:t>에서 웹 서버 컴퓨터</a:t>
                      </a:r>
                      <a:r>
                        <a:rPr lang="en-US" altLang="ko-KR" sz="1200" dirty="0"/>
                        <a:t>(121.78.xxx.xx)</a:t>
                      </a:r>
                      <a:r>
                        <a:rPr lang="ko-KR" altLang="en-US" sz="1200" dirty="0"/>
                        <a:t>로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6978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89829"/>
              </p:ext>
            </p:extLst>
          </p:nvPr>
        </p:nvGraphicFramePr>
        <p:xfrm>
          <a:off x="7523317" y="1825290"/>
          <a:ext cx="2541152" cy="236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52">
                  <a:extLst>
                    <a:ext uri="{9D8B030D-6E8A-4147-A177-3AD203B41FA5}">
                      <a16:colId xmlns:a16="http://schemas.microsoft.com/office/drawing/2014/main" val="905530589"/>
                    </a:ext>
                  </a:extLst>
                </a:gridCol>
              </a:tblGrid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애플리케이션 계층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8215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트랜스포트 계층</a:t>
                      </a:r>
                    </a:p>
                  </a:txBody>
                  <a:tcPr anchor="ctr">
                    <a:solidFill>
                      <a:srgbClr val="0020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6900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인터넷 계층</a:t>
                      </a:r>
                    </a:p>
                  </a:txBody>
                  <a:tcPr anchor="ctr">
                    <a:solidFill>
                      <a:schemeClr val="accent6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97322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네트워크 인터페이스 계층</a:t>
                      </a: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4747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43719"/>
              </p:ext>
            </p:extLst>
          </p:nvPr>
        </p:nvGraphicFramePr>
        <p:xfrm>
          <a:off x="8460165" y="4942823"/>
          <a:ext cx="2545824" cy="18511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5824">
                  <a:extLst>
                    <a:ext uri="{9D8B030D-6E8A-4147-A177-3AD203B41FA5}">
                      <a16:colId xmlns:a16="http://schemas.microsoft.com/office/drawing/2014/main" val="335378001"/>
                    </a:ext>
                  </a:extLst>
                </a:gridCol>
              </a:tblGrid>
              <a:tr h="60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웹페이지</a:t>
                      </a:r>
                      <a:r>
                        <a:rPr lang="ko-KR" altLang="en-US" sz="1200" dirty="0"/>
                        <a:t>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42719"/>
                  </a:ext>
                </a:extLst>
              </a:tr>
              <a:tr h="60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서버의 </a:t>
                      </a:r>
                      <a:r>
                        <a:rPr lang="en-US" altLang="ko-KR" sz="1200" dirty="0"/>
                        <a:t>80</a:t>
                      </a:r>
                      <a:r>
                        <a:rPr lang="ko-KR" altLang="en-US" sz="1200" dirty="0"/>
                        <a:t>번 포트에서 웹 브라우저의 </a:t>
                      </a:r>
                      <a:r>
                        <a:rPr lang="en-US" altLang="ko-KR" sz="1200" dirty="0"/>
                        <a:t>49153</a:t>
                      </a:r>
                      <a:r>
                        <a:rPr lang="ko-KR" altLang="en-US" sz="1200" dirty="0"/>
                        <a:t>포트로 요청을 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6331"/>
                  </a:ext>
                </a:extLst>
              </a:tr>
              <a:tr h="6055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웹 서버 컴퓨터</a:t>
                      </a:r>
                      <a:r>
                        <a:rPr lang="en-US" altLang="ko-KR" sz="1200" dirty="0"/>
                        <a:t>(121.78.xxx.xx)</a:t>
                      </a:r>
                      <a:r>
                        <a:rPr lang="ko-KR" altLang="en-US" sz="1200" dirty="0"/>
                        <a:t>에서 클라이언트 </a:t>
                      </a:r>
                      <a:r>
                        <a:rPr lang="en-US" altLang="ko-KR" sz="1200" dirty="0"/>
                        <a:t>PC(192.168.129.120) </a:t>
                      </a:r>
                      <a:r>
                        <a:rPr lang="ko-KR" altLang="en-US" sz="1200" dirty="0"/>
                        <a:t>로 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7676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38708" y="4043276"/>
            <a:ext cx="1019236" cy="66978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라우터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82029" y="4084116"/>
            <a:ext cx="1147838" cy="6223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라우터</a:t>
            </a:r>
          </a:p>
        </p:txBody>
      </p:sp>
      <p:sp>
        <p:nvSpPr>
          <p:cNvPr id="22" name="사각형 설명선 21"/>
          <p:cNvSpPr/>
          <p:nvPr/>
        </p:nvSpPr>
        <p:spPr>
          <a:xfrm>
            <a:off x="531975" y="5277700"/>
            <a:ext cx="1978399" cy="1060051"/>
          </a:xfrm>
          <a:prstGeom prst="wedgeRectCallout">
            <a:avLst>
              <a:gd name="adj1" fmla="val -34135"/>
              <a:gd name="adj2" fmla="val -21128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4. </a:t>
            </a:r>
            <a:r>
              <a:rPr lang="ko-KR" altLang="en-US" sz="1600" dirty="0"/>
              <a:t>자신이 수신해야하는 데이터라고 판단되면 트랜스포트계층에 데이터 전달</a:t>
            </a:r>
          </a:p>
        </p:txBody>
      </p:sp>
      <p:sp>
        <p:nvSpPr>
          <p:cNvPr id="4" name="사각형 설명선 3"/>
          <p:cNvSpPr/>
          <p:nvPr/>
        </p:nvSpPr>
        <p:spPr>
          <a:xfrm>
            <a:off x="4436841" y="5151149"/>
            <a:ext cx="1939460" cy="943521"/>
          </a:xfrm>
          <a:prstGeom prst="wedgeRectCallout">
            <a:avLst>
              <a:gd name="adj1" fmla="val -67680"/>
              <a:gd name="adj2" fmla="val -1054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 설명선 24"/>
          <p:cNvSpPr/>
          <p:nvPr/>
        </p:nvSpPr>
        <p:spPr>
          <a:xfrm>
            <a:off x="4436841" y="5136947"/>
            <a:ext cx="1939460" cy="943521"/>
          </a:xfrm>
          <a:prstGeom prst="wedgeRectCallout">
            <a:avLst>
              <a:gd name="adj1" fmla="val 66554"/>
              <a:gd name="adj2" fmla="val -9861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어드레스 정보를 보고 목적지로 데이터 전달</a:t>
            </a:r>
          </a:p>
        </p:txBody>
      </p:sp>
    </p:spTree>
    <p:extLst>
      <p:ext uri="{BB962C8B-B14F-4D97-AF65-F5344CB8AC3E}">
        <p14:creationId xmlns:p14="http://schemas.microsoft.com/office/powerpoint/2010/main" val="320929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70665" y="119985"/>
            <a:ext cx="1584326" cy="155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8460165" y="104222"/>
            <a:ext cx="1604304" cy="152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06612"/>
              </p:ext>
            </p:extLst>
          </p:nvPr>
        </p:nvGraphicFramePr>
        <p:xfrm>
          <a:off x="797556" y="1954428"/>
          <a:ext cx="2541152" cy="236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52">
                  <a:extLst>
                    <a:ext uri="{9D8B030D-6E8A-4147-A177-3AD203B41FA5}">
                      <a16:colId xmlns:a16="http://schemas.microsoft.com/office/drawing/2014/main" val="905530589"/>
                    </a:ext>
                  </a:extLst>
                </a:gridCol>
              </a:tblGrid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애플리케이션 계층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8215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트랜스포트 계층</a:t>
                      </a:r>
                    </a:p>
                  </a:txBody>
                  <a:tcPr anchor="ctr">
                    <a:solidFill>
                      <a:srgbClr val="0020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6900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인터넷 계층</a:t>
                      </a:r>
                    </a:p>
                  </a:txBody>
                  <a:tcPr anchor="ctr">
                    <a:solidFill>
                      <a:schemeClr val="accent6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97322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네트워크 인터페이스 계층</a:t>
                      </a: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4747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3373335" y="2626715"/>
            <a:ext cx="432741" cy="1745901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0169957" y="2530677"/>
            <a:ext cx="432741" cy="1594199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7055949" y="2508459"/>
            <a:ext cx="361880" cy="1680078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5120589" y="2593857"/>
            <a:ext cx="361880" cy="4120531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222850" y="2585945"/>
            <a:ext cx="361880" cy="156982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5828646" y="-321870"/>
            <a:ext cx="361880" cy="11211592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 설명선 18"/>
          <p:cNvSpPr/>
          <p:nvPr/>
        </p:nvSpPr>
        <p:spPr>
          <a:xfrm>
            <a:off x="3289684" y="169118"/>
            <a:ext cx="1998693" cy="1076040"/>
          </a:xfrm>
          <a:prstGeom prst="wedgeRectCallout">
            <a:avLst>
              <a:gd name="adj1" fmla="val -49846"/>
              <a:gd name="adj2" fmla="val 23221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1. </a:t>
            </a:r>
            <a:r>
              <a:rPr lang="ko-KR" altLang="en-US" sz="1600" dirty="0"/>
              <a:t>주변 장치까지 데이터를 전달하는데 필요한 정보를 덧붙인다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0" name="사각형 설명선 19"/>
          <p:cNvSpPr/>
          <p:nvPr/>
        </p:nvSpPr>
        <p:spPr>
          <a:xfrm>
            <a:off x="5601750" y="679751"/>
            <a:ext cx="2163817" cy="1000541"/>
          </a:xfrm>
          <a:prstGeom prst="wedgeRectCallout">
            <a:avLst>
              <a:gd name="adj1" fmla="val 45551"/>
              <a:gd name="adj2" fmla="val 19519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2. </a:t>
            </a:r>
            <a:r>
              <a:rPr lang="ko-KR" altLang="en-US" sz="1600" dirty="0"/>
              <a:t>자신이 수신해야하는 데이터라고 판단되면 인터넷 계층에 데이터 전달</a:t>
            </a:r>
          </a:p>
        </p:txBody>
      </p:sp>
      <p:sp>
        <p:nvSpPr>
          <p:cNvPr id="24" name="사각형 설명선 23"/>
          <p:cNvSpPr/>
          <p:nvPr/>
        </p:nvSpPr>
        <p:spPr>
          <a:xfrm>
            <a:off x="10170890" y="844511"/>
            <a:ext cx="1978399" cy="1042532"/>
          </a:xfrm>
          <a:prstGeom prst="wedgeRectCallout">
            <a:avLst>
              <a:gd name="adj1" fmla="val -64752"/>
              <a:gd name="adj2" fmla="val 15243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3.  </a:t>
            </a:r>
            <a:r>
              <a:rPr lang="ko-KR" altLang="en-US" sz="1600" dirty="0"/>
              <a:t>주변 장치까지 데이터를 전달하는데 필요한 정보를 덧붙인다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72310"/>
              </p:ext>
            </p:extLst>
          </p:nvPr>
        </p:nvGraphicFramePr>
        <p:xfrm>
          <a:off x="3924416" y="1935635"/>
          <a:ext cx="2545824" cy="20034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5824">
                  <a:extLst>
                    <a:ext uri="{9D8B030D-6E8A-4147-A177-3AD203B41FA5}">
                      <a16:colId xmlns:a16="http://schemas.microsoft.com/office/drawing/2014/main" val="335378001"/>
                    </a:ext>
                  </a:extLst>
                </a:gridCol>
              </a:tblGrid>
              <a:tr h="4436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표시하고 싶은 웹 페이지 </a:t>
                      </a:r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en-US" altLang="ko-KR" sz="1200" dirty="0"/>
                        <a:t>www.naver.com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42719"/>
                  </a:ext>
                </a:extLst>
              </a:tr>
              <a:tr h="4436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브라우저의 </a:t>
                      </a:r>
                      <a:r>
                        <a:rPr lang="en-US" altLang="ko-KR" sz="1200" dirty="0"/>
                        <a:t>49153</a:t>
                      </a:r>
                      <a:r>
                        <a:rPr lang="ko-KR" altLang="en-US" sz="1200" dirty="0"/>
                        <a:t>포트에서 웹 서버의 </a:t>
                      </a:r>
                      <a:r>
                        <a:rPr lang="en-US" altLang="ko-KR" sz="1200" dirty="0"/>
                        <a:t>80</a:t>
                      </a:r>
                      <a:r>
                        <a:rPr lang="ko-KR" altLang="en-US" sz="1200" dirty="0"/>
                        <a:t>번 포트로 요청을 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6331"/>
                  </a:ext>
                </a:extLst>
              </a:tr>
              <a:tr h="64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클라이언트 </a:t>
                      </a:r>
                      <a:r>
                        <a:rPr lang="en-US" altLang="ko-KR" sz="1200" dirty="0"/>
                        <a:t>PC(192.168.129.120) </a:t>
                      </a:r>
                      <a:r>
                        <a:rPr lang="ko-KR" altLang="en-US" sz="1200" dirty="0"/>
                        <a:t>에서 웹 서버 컴퓨터</a:t>
                      </a:r>
                      <a:r>
                        <a:rPr lang="en-US" altLang="ko-KR" sz="1200" dirty="0"/>
                        <a:t>(121.78.xxx.xx)</a:t>
                      </a:r>
                      <a:r>
                        <a:rPr lang="ko-KR" altLang="en-US" sz="1200" dirty="0"/>
                        <a:t>로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69789"/>
                  </a:ext>
                </a:extLst>
              </a:tr>
              <a:tr h="4436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이더넷</a:t>
                      </a:r>
                      <a:r>
                        <a:rPr lang="ko-KR" altLang="en-US" sz="1200" dirty="0"/>
                        <a:t> 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2665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89829"/>
              </p:ext>
            </p:extLst>
          </p:nvPr>
        </p:nvGraphicFramePr>
        <p:xfrm>
          <a:off x="7523317" y="1825290"/>
          <a:ext cx="2541152" cy="236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52">
                  <a:extLst>
                    <a:ext uri="{9D8B030D-6E8A-4147-A177-3AD203B41FA5}">
                      <a16:colId xmlns:a16="http://schemas.microsoft.com/office/drawing/2014/main" val="905530589"/>
                    </a:ext>
                  </a:extLst>
                </a:gridCol>
              </a:tblGrid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애플리케이션 계층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8215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트랜스포트 계층</a:t>
                      </a:r>
                    </a:p>
                  </a:txBody>
                  <a:tcPr anchor="ctr">
                    <a:solidFill>
                      <a:srgbClr val="0020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6900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인터넷 계층</a:t>
                      </a:r>
                    </a:p>
                  </a:txBody>
                  <a:tcPr anchor="ctr">
                    <a:solidFill>
                      <a:schemeClr val="accent6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97322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네트워크 인터페이스 계층</a:t>
                      </a: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4747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29372"/>
              </p:ext>
            </p:extLst>
          </p:nvPr>
        </p:nvGraphicFramePr>
        <p:xfrm>
          <a:off x="9487156" y="4371877"/>
          <a:ext cx="2545824" cy="2135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5824">
                  <a:extLst>
                    <a:ext uri="{9D8B030D-6E8A-4147-A177-3AD203B41FA5}">
                      <a16:colId xmlns:a16="http://schemas.microsoft.com/office/drawing/2014/main" val="335378001"/>
                    </a:ext>
                  </a:extLst>
                </a:gridCol>
              </a:tblGrid>
              <a:tr h="46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웹페이지</a:t>
                      </a:r>
                      <a:r>
                        <a:rPr lang="ko-KR" altLang="en-US" sz="1200" dirty="0"/>
                        <a:t>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42719"/>
                  </a:ext>
                </a:extLst>
              </a:tr>
              <a:tr h="46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서버의 </a:t>
                      </a:r>
                      <a:r>
                        <a:rPr lang="en-US" altLang="ko-KR" sz="1200" dirty="0"/>
                        <a:t>80</a:t>
                      </a:r>
                      <a:r>
                        <a:rPr lang="ko-KR" altLang="en-US" sz="1200" dirty="0"/>
                        <a:t>번 포트에서 웹 브라우저의 </a:t>
                      </a:r>
                      <a:r>
                        <a:rPr lang="en-US" altLang="ko-KR" sz="1200" dirty="0"/>
                        <a:t>49153</a:t>
                      </a:r>
                      <a:r>
                        <a:rPr lang="ko-KR" altLang="en-US" sz="1200" dirty="0"/>
                        <a:t>포트로 요청을 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6331"/>
                  </a:ext>
                </a:extLst>
              </a:tr>
              <a:tr h="746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웹 서버 컴퓨터</a:t>
                      </a:r>
                      <a:r>
                        <a:rPr lang="en-US" altLang="ko-KR" sz="1200" dirty="0"/>
                        <a:t>(121.78.xxx.xx)</a:t>
                      </a:r>
                      <a:r>
                        <a:rPr lang="ko-KR" altLang="en-US" sz="1200" dirty="0"/>
                        <a:t>에서 클라이언트 </a:t>
                      </a:r>
                      <a:r>
                        <a:rPr lang="en-US" altLang="ko-KR" sz="1200" dirty="0"/>
                        <a:t>PC(192.168.129.120) </a:t>
                      </a:r>
                      <a:r>
                        <a:rPr lang="ko-KR" altLang="en-US" sz="1200" dirty="0"/>
                        <a:t>로 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76761"/>
                  </a:ext>
                </a:extLst>
              </a:tr>
              <a:tr h="462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이더넷</a:t>
                      </a:r>
                      <a:r>
                        <a:rPr lang="ko-KR" altLang="en-US" sz="1200" dirty="0"/>
                        <a:t> 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0522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20979" y="4426990"/>
            <a:ext cx="1894306" cy="66978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네트워크 어댑터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181465" y="5439649"/>
            <a:ext cx="1978399" cy="1060051"/>
          </a:xfrm>
          <a:prstGeom prst="wedgeRectCallout">
            <a:avLst>
              <a:gd name="adj1" fmla="val -15000"/>
              <a:gd name="adj2" fmla="val -16678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4. </a:t>
            </a:r>
            <a:r>
              <a:rPr lang="ko-KR" altLang="en-US" sz="1600" dirty="0"/>
              <a:t>자신이 수신해야하는 데이터라고 판단되면 인터넷계층에 데이터 전달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422164" y="4332649"/>
            <a:ext cx="1894306" cy="66978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네트워크 어댑터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5300" y="4600724"/>
            <a:ext cx="1086847" cy="66978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스위치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17719" y="4629590"/>
            <a:ext cx="1086847" cy="66978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스위치</a:t>
            </a:r>
          </a:p>
        </p:txBody>
      </p:sp>
      <p:sp>
        <p:nvSpPr>
          <p:cNvPr id="7" name="타원 6"/>
          <p:cNvSpPr/>
          <p:nvPr/>
        </p:nvSpPr>
        <p:spPr>
          <a:xfrm>
            <a:off x="4580938" y="4401223"/>
            <a:ext cx="1066974" cy="1047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인터넷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1263" y="5709229"/>
            <a:ext cx="386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스위치</a:t>
            </a:r>
            <a:r>
              <a:rPr lang="en-US" altLang="ko-KR" sz="1600" dirty="0"/>
              <a:t>: </a:t>
            </a:r>
            <a:r>
              <a:rPr lang="ko-KR" altLang="en-US" sz="1600" dirty="0"/>
              <a:t>주변 장치까지 데이터를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전달하는 데 필요한 정보로 변경</a:t>
            </a:r>
          </a:p>
        </p:txBody>
      </p:sp>
    </p:spTree>
    <p:extLst>
      <p:ext uri="{BB962C8B-B14F-4D97-AF65-F5344CB8AC3E}">
        <p14:creationId xmlns:p14="http://schemas.microsoft.com/office/powerpoint/2010/main" val="225545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CA787-A758-416D-B07F-EE99840A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B79AEE-4D16-4141-9D50-EC48D2DC44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690688"/>
            <a:ext cx="28575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A7A43-625E-4309-BF54-C87EC6F19901}"/>
              </a:ext>
            </a:extLst>
          </p:cNvPr>
          <p:cNvSpPr txBox="1"/>
          <p:nvPr/>
        </p:nvSpPr>
        <p:spPr>
          <a:xfrm>
            <a:off x="5257800" y="26914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https://developer.mozilla.org/ko/docs/Learn/Getting_started_with_the_web/%EC%9B%B9%EC%9D%98_%EB%8F%99%EC%9E%91_%EB%B0%A9%EC%8B%9D</a:t>
            </a:r>
          </a:p>
        </p:txBody>
      </p:sp>
    </p:spTree>
    <p:extLst>
      <p:ext uri="{BB962C8B-B14F-4D97-AF65-F5344CB8AC3E}">
        <p14:creationId xmlns:p14="http://schemas.microsoft.com/office/powerpoint/2010/main" val="2457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40996" y="2041972"/>
            <a:ext cx="8073459" cy="2260756"/>
            <a:chOff x="1413674" y="1604407"/>
            <a:chExt cx="8073459" cy="2260756"/>
          </a:xfrm>
        </p:grpSpPr>
        <p:sp>
          <p:nvSpPr>
            <p:cNvPr id="4" name="타원 3"/>
            <p:cNvSpPr/>
            <p:nvPr/>
          </p:nvSpPr>
          <p:spPr>
            <a:xfrm>
              <a:off x="1413674" y="1604407"/>
              <a:ext cx="2322464" cy="22607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</a:t>
              </a:r>
            </a:p>
            <a:p>
              <a:pPr algn="ctr"/>
              <a:r>
                <a:rPr lang="ko-KR" altLang="en-US" dirty="0"/>
                <a:t>클라이언트</a:t>
              </a:r>
              <a:endParaRPr lang="en-US" altLang="ko-KR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7164669" y="1604407"/>
              <a:ext cx="2322464" cy="22607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Server</a:t>
              </a:r>
            </a:p>
            <a:p>
              <a:pPr algn="ctr"/>
              <a:r>
                <a:rPr lang="ko-KR" altLang="en-US" dirty="0"/>
                <a:t>서버</a:t>
              </a:r>
              <a:endParaRPr lang="en-US" altLang="ko-KR" dirty="0"/>
            </a:p>
          </p:txBody>
        </p:sp>
        <p:sp>
          <p:nvSpPr>
            <p:cNvPr id="7" name="왼쪽 화살표 6"/>
            <p:cNvSpPr/>
            <p:nvPr/>
          </p:nvSpPr>
          <p:spPr>
            <a:xfrm>
              <a:off x="4213438" y="2842806"/>
              <a:ext cx="2473929" cy="37585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화살표 7"/>
            <p:cNvSpPr/>
            <p:nvPr/>
          </p:nvSpPr>
          <p:spPr>
            <a:xfrm rot="10800000">
              <a:off x="4213439" y="2035928"/>
              <a:ext cx="2473929" cy="37585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8344" y="170536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7125" y="336682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respond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97094" y="437565"/>
            <a:ext cx="7977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웹에 연결된 컴퓨터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클라이언트와 서버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7189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887603" y="674486"/>
            <a:ext cx="7792034" cy="61707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www.naver.com</a:t>
            </a:r>
            <a:endParaRPr lang="ko-KR" altLang="en-US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7310" y="338320"/>
            <a:ext cx="3264436" cy="1163378"/>
            <a:chOff x="208041" y="746563"/>
            <a:chExt cx="3264436" cy="1163378"/>
          </a:xfrm>
        </p:grpSpPr>
        <p:sp>
          <p:nvSpPr>
            <p:cNvPr id="6" name="TextBox 5"/>
            <p:cNvSpPr txBox="1"/>
            <p:nvPr/>
          </p:nvSpPr>
          <p:spPr>
            <a:xfrm>
              <a:off x="564025" y="746563"/>
              <a:ext cx="2552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브라우저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041" y="1173898"/>
              <a:ext cx="3264436" cy="736043"/>
            </a:xfrm>
            <a:prstGeom prst="rect">
              <a:avLst/>
            </a:prstGeom>
          </p:spPr>
        </p:pic>
      </p:grpSp>
      <p:sp>
        <p:nvSpPr>
          <p:cNvPr id="10" name="아래쪽 화살표 9"/>
          <p:cNvSpPr/>
          <p:nvPr/>
        </p:nvSpPr>
        <p:spPr>
          <a:xfrm>
            <a:off x="1728062" y="1631675"/>
            <a:ext cx="302930" cy="1458380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06825" y="3598220"/>
            <a:ext cx="3545404" cy="2380241"/>
            <a:chOff x="50488" y="3155045"/>
            <a:chExt cx="3545404" cy="2380241"/>
          </a:xfrm>
        </p:grpSpPr>
        <p:pic>
          <p:nvPicPr>
            <p:cNvPr id="9" name="그림 8" descr="컴퓨터 &lt;strong&gt;서버&lt;/strong&gt; · Pixabay의 무료 벡터 그래픽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657" y="3155045"/>
              <a:ext cx="1145065" cy="16689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488" y="4888955"/>
              <a:ext cx="3545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DNS</a:t>
              </a:r>
            </a:p>
            <a:p>
              <a:pPr algn="ctr"/>
              <a:r>
                <a:rPr lang="en-US" altLang="ko-KR" dirty="0"/>
                <a:t>Domain Name System Servers</a:t>
              </a:r>
              <a:endParaRPr lang="ko-KR" altLang="en-US" dirty="0"/>
            </a:p>
          </p:txBody>
        </p:sp>
      </p:grpSp>
      <p:sp>
        <p:nvSpPr>
          <p:cNvPr id="13" name="아래쪽 화살표 12"/>
          <p:cNvSpPr/>
          <p:nvPr/>
        </p:nvSpPr>
        <p:spPr>
          <a:xfrm rot="16200000">
            <a:off x="4684491" y="3581076"/>
            <a:ext cx="302930" cy="1458380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550013" y="3345578"/>
            <a:ext cx="3546164" cy="1287854"/>
            <a:chOff x="5722987" y="3115739"/>
            <a:chExt cx="3113371" cy="1023911"/>
          </a:xfrm>
        </p:grpSpPr>
        <p:sp>
          <p:nvSpPr>
            <p:cNvPr id="12" name="직사각형 11"/>
            <p:cNvSpPr/>
            <p:nvPr/>
          </p:nvSpPr>
          <p:spPr>
            <a:xfrm>
              <a:off x="5722987" y="3625783"/>
              <a:ext cx="3113371" cy="513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3600" dirty="0"/>
                <a:t>125.209.222.141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12149" y="3115739"/>
              <a:ext cx="1735044" cy="51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IP </a:t>
              </a:r>
              <a:r>
                <a:rPr lang="ko-KR" altLang="en-US" sz="3600" b="1" dirty="0"/>
                <a:t>주소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36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9231873" y="1695617"/>
            <a:ext cx="2322464" cy="2260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697345" y="1113928"/>
            <a:ext cx="3264436" cy="3424134"/>
            <a:chOff x="1326415" y="1480621"/>
            <a:chExt cx="3264436" cy="3424134"/>
          </a:xfrm>
        </p:grpSpPr>
        <p:grpSp>
          <p:nvGrpSpPr>
            <p:cNvPr id="4" name="그룹 3"/>
            <p:cNvGrpSpPr/>
            <p:nvPr/>
          </p:nvGrpSpPr>
          <p:grpSpPr>
            <a:xfrm>
              <a:off x="1326415" y="1480621"/>
              <a:ext cx="3264436" cy="1163378"/>
              <a:chOff x="208041" y="746563"/>
              <a:chExt cx="3264436" cy="116337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64025" y="746563"/>
                <a:ext cx="2552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브라우저</a:t>
                </a: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41" y="1173898"/>
                <a:ext cx="3264436" cy="736043"/>
              </a:xfrm>
              <a:prstGeom prst="rect">
                <a:avLst/>
              </a:prstGeom>
            </p:spPr>
          </p:pic>
        </p:grpSp>
        <p:sp>
          <p:nvSpPr>
            <p:cNvPr id="8" name="타원 7"/>
            <p:cNvSpPr/>
            <p:nvPr/>
          </p:nvSpPr>
          <p:spPr>
            <a:xfrm>
              <a:off x="1850124" y="2643999"/>
              <a:ext cx="2322464" cy="22607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</a:t>
              </a:r>
            </a:p>
            <a:p>
              <a:pPr algn="ctr"/>
              <a:r>
                <a:rPr lang="ko-KR" altLang="en-US" dirty="0"/>
                <a:t>클라이언트</a:t>
              </a:r>
              <a:endParaRPr lang="en-US" altLang="ko-KR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621491" y="522514"/>
            <a:ext cx="3460442" cy="2385391"/>
            <a:chOff x="4774837" y="1363081"/>
            <a:chExt cx="3460442" cy="2385391"/>
          </a:xfrm>
        </p:grpSpPr>
        <p:sp>
          <p:nvSpPr>
            <p:cNvPr id="10" name="왼쪽 화살표 9"/>
            <p:cNvSpPr/>
            <p:nvPr/>
          </p:nvSpPr>
          <p:spPr>
            <a:xfrm rot="10800000">
              <a:off x="4774837" y="2559446"/>
              <a:ext cx="3460442" cy="37585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248028" y="1363081"/>
              <a:ext cx="2095737" cy="2385391"/>
              <a:chOff x="5256547" y="1363081"/>
              <a:chExt cx="2095737" cy="2385391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273586" y="1363081"/>
                <a:ext cx="2061660" cy="23853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90624" y="1407265"/>
                <a:ext cx="202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GET /sample </a:t>
                </a:r>
                <a:endParaRPr lang="ko-KR" altLang="en-US" dirty="0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5273586" y="1908313"/>
                <a:ext cx="20616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256547" y="2379355"/>
                <a:ext cx="20616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290624" y="2793369"/>
                <a:ext cx="20616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290624" y="1959168"/>
              <a:ext cx="202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헤더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0624" y="2374779"/>
              <a:ext cx="202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0623" y="3020231"/>
              <a:ext cx="2027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바디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ko-KR" altLang="en-US" dirty="0"/>
                <a:t>전달하려는 </a:t>
              </a:r>
              <a:r>
                <a:rPr lang="en-US" altLang="ko-KR" dirty="0"/>
                <a:t>data)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21491" y="3585421"/>
            <a:ext cx="3460442" cy="2385391"/>
            <a:chOff x="4774837" y="1363081"/>
            <a:chExt cx="3460442" cy="2385391"/>
          </a:xfrm>
        </p:grpSpPr>
        <p:sp>
          <p:nvSpPr>
            <p:cNvPr id="24" name="왼쪽 화살표 23"/>
            <p:cNvSpPr/>
            <p:nvPr/>
          </p:nvSpPr>
          <p:spPr>
            <a:xfrm>
              <a:off x="4774837" y="2559446"/>
              <a:ext cx="3460442" cy="37585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248028" y="1363081"/>
              <a:ext cx="2095737" cy="2385391"/>
              <a:chOff x="5256547" y="1363081"/>
              <a:chExt cx="2095737" cy="238539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273586" y="1363081"/>
                <a:ext cx="2061660" cy="23853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90624" y="1407265"/>
                <a:ext cx="202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HTTP/1.1 200 OK</a:t>
                </a:r>
                <a:endParaRPr lang="ko-KR" altLang="en-US" dirty="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273586" y="1908313"/>
                <a:ext cx="20616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256547" y="2379355"/>
                <a:ext cx="20616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5290624" y="2793369"/>
                <a:ext cx="20616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290624" y="1959168"/>
              <a:ext cx="202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헤더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90624" y="2374779"/>
              <a:ext cx="202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공백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0623" y="3020231"/>
              <a:ext cx="2027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바디</a:t>
              </a:r>
              <a:endParaRPr lang="en-US" altLang="ko-KR" dirty="0"/>
            </a:p>
            <a:p>
              <a:r>
                <a:rPr lang="en-US" altLang="ko-KR" dirty="0"/>
                <a:t>(HTML </a:t>
              </a:r>
              <a:r>
                <a:rPr lang="ko-KR" altLang="en-US" dirty="0" err="1"/>
                <a:t>파일내용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952527" y="102231"/>
            <a:ext cx="23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HTTP </a:t>
            </a:r>
            <a:r>
              <a:rPr lang="ko-KR" altLang="en-US" b="1" dirty="0"/>
              <a:t>요청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27746" y="3077677"/>
            <a:ext cx="23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HTTP </a:t>
            </a:r>
            <a:r>
              <a:rPr lang="ko-KR" altLang="en-US" b="1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1190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왼쪽 화살표 13"/>
          <p:cNvSpPr/>
          <p:nvPr/>
        </p:nvSpPr>
        <p:spPr>
          <a:xfrm>
            <a:off x="3605796" y="2910745"/>
            <a:ext cx="5061126" cy="658822"/>
          </a:xfrm>
          <a:prstGeom prst="lef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01027" y="1102569"/>
            <a:ext cx="3264436" cy="3424134"/>
            <a:chOff x="1326415" y="1480621"/>
            <a:chExt cx="3264436" cy="3424134"/>
          </a:xfrm>
        </p:grpSpPr>
        <p:grpSp>
          <p:nvGrpSpPr>
            <p:cNvPr id="5" name="그룹 4"/>
            <p:cNvGrpSpPr/>
            <p:nvPr/>
          </p:nvGrpSpPr>
          <p:grpSpPr>
            <a:xfrm>
              <a:off x="1326415" y="1480621"/>
              <a:ext cx="3264436" cy="1163378"/>
              <a:chOff x="208041" y="746563"/>
              <a:chExt cx="3264436" cy="1163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4025" y="746563"/>
                <a:ext cx="2552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브라우저</a:t>
                </a:r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41" y="1173898"/>
                <a:ext cx="3264436" cy="73604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1850124" y="2643999"/>
              <a:ext cx="2322464" cy="22607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</a:t>
              </a:r>
            </a:p>
            <a:p>
              <a:pPr algn="ctr"/>
              <a:r>
                <a:rPr lang="ko-KR" altLang="en-US" dirty="0"/>
                <a:t>클라이언트</a:t>
              </a:r>
              <a:endParaRPr lang="en-US" altLang="ko-KR" dirty="0"/>
            </a:p>
          </p:txBody>
        </p:sp>
      </p:grpSp>
      <p:sp>
        <p:nvSpPr>
          <p:cNvPr id="9" name="타원 8"/>
          <p:cNvSpPr/>
          <p:nvPr/>
        </p:nvSpPr>
        <p:spPr>
          <a:xfrm>
            <a:off x="9044450" y="1959279"/>
            <a:ext cx="2322464" cy="2260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10" name="그림 9" descr="선물 선물&lt;strong&gt;상자&lt;/strong&gt; 선물박스 · Pixabay의 무료 이미지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91" y="2748879"/>
            <a:ext cx="984885" cy="982554"/>
          </a:xfrm>
          <a:prstGeom prst="rect">
            <a:avLst/>
          </a:prstGeom>
        </p:spPr>
      </p:pic>
      <p:pic>
        <p:nvPicPr>
          <p:cNvPr id="11" name="그림 10" descr="선물 선물&lt;strong&gt;상자&lt;/strong&gt; 선물박스 · Pixabay의 무료 이미지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41" y="2748879"/>
            <a:ext cx="984885" cy="982554"/>
          </a:xfrm>
          <a:prstGeom prst="rect">
            <a:avLst/>
          </a:prstGeom>
        </p:spPr>
      </p:pic>
      <p:pic>
        <p:nvPicPr>
          <p:cNvPr id="12" name="그림 11" descr="선물 선물&lt;strong&gt;상자&lt;/strong&gt; 선물박스 · Pixabay의 무료 이미지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63" y="2748879"/>
            <a:ext cx="984885" cy="9825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64423" y="3850703"/>
            <a:ext cx="9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패킷</a:t>
            </a:r>
          </a:p>
        </p:txBody>
      </p:sp>
    </p:spTree>
    <p:extLst>
      <p:ext uri="{BB962C8B-B14F-4D97-AF65-F5344CB8AC3E}">
        <p14:creationId xmlns:p14="http://schemas.microsoft.com/office/powerpoint/2010/main" val="223914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0594" y="1102569"/>
            <a:ext cx="3264436" cy="3424134"/>
            <a:chOff x="1326415" y="1480621"/>
            <a:chExt cx="3264436" cy="3424134"/>
          </a:xfrm>
        </p:grpSpPr>
        <p:grpSp>
          <p:nvGrpSpPr>
            <p:cNvPr id="5" name="그룹 4"/>
            <p:cNvGrpSpPr/>
            <p:nvPr/>
          </p:nvGrpSpPr>
          <p:grpSpPr>
            <a:xfrm>
              <a:off x="1326415" y="1480621"/>
              <a:ext cx="3264436" cy="1163378"/>
              <a:chOff x="208041" y="746563"/>
              <a:chExt cx="3264436" cy="1163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4025" y="746563"/>
                <a:ext cx="2552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브라우저</a:t>
                </a:r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41" y="1173898"/>
                <a:ext cx="3264436" cy="73604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1850124" y="2643999"/>
              <a:ext cx="2322464" cy="22607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</a:t>
              </a:r>
            </a:p>
            <a:p>
              <a:pPr algn="ctr"/>
              <a:r>
                <a:rPr lang="ko-KR" altLang="en-US" dirty="0"/>
                <a:t>클라이언트</a:t>
              </a:r>
              <a:endParaRPr lang="en-US" altLang="ko-KR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77056" y="1842525"/>
            <a:ext cx="2335660" cy="2251450"/>
            <a:chOff x="4242991" y="1842525"/>
            <a:chExt cx="2335660" cy="2251450"/>
          </a:xfrm>
        </p:grpSpPr>
        <p:pic>
          <p:nvPicPr>
            <p:cNvPr id="9" name="그림 8" descr="선물 선물&lt;strong&gt;상자&lt;/strong&gt; 선물박스 · Pixabay의 무료 이미지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991" y="2748879"/>
              <a:ext cx="984885" cy="982554"/>
            </a:xfrm>
            <a:prstGeom prst="rect">
              <a:avLst/>
            </a:prstGeom>
          </p:spPr>
        </p:pic>
        <p:pic>
          <p:nvPicPr>
            <p:cNvPr id="10" name="그림 9" descr="선물 선물&lt;strong&gt;상자&lt;/strong&gt; 선물박스 · Pixabay의 무료 이미지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66" y="3111421"/>
              <a:ext cx="984885" cy="982554"/>
            </a:xfrm>
            <a:prstGeom prst="rect">
              <a:avLst/>
            </a:prstGeom>
          </p:spPr>
        </p:pic>
        <p:pic>
          <p:nvPicPr>
            <p:cNvPr id="11" name="그림 10" descr="선물 선물&lt;strong&gt;상자&lt;/strong&gt; 선물박스 · Pixabay의 무료 이미지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895" y="1842525"/>
              <a:ext cx="984885" cy="982554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7117" t="-431" r="29872" b="431"/>
          <a:stretch/>
        </p:blipFill>
        <p:spPr>
          <a:xfrm>
            <a:off x="6478606" y="694381"/>
            <a:ext cx="5399274" cy="48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48259"/>
              </p:ext>
            </p:extLst>
          </p:nvPr>
        </p:nvGraphicFramePr>
        <p:xfrm>
          <a:off x="785620" y="1051646"/>
          <a:ext cx="3617478" cy="407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478">
                  <a:extLst>
                    <a:ext uri="{9D8B030D-6E8A-4147-A177-3AD203B41FA5}">
                      <a16:colId xmlns:a16="http://schemas.microsoft.com/office/drawing/2014/main" val="905530589"/>
                    </a:ext>
                  </a:extLst>
                </a:gridCol>
              </a:tblGrid>
              <a:tr h="101987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애플리케이션 계층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82151"/>
                  </a:ext>
                </a:extLst>
              </a:tr>
              <a:tr h="101987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트랜스포트 계층</a:t>
                      </a:r>
                    </a:p>
                  </a:txBody>
                  <a:tcPr anchor="ctr">
                    <a:solidFill>
                      <a:srgbClr val="0020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69001"/>
                  </a:ext>
                </a:extLst>
              </a:tr>
              <a:tr h="101987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인터넷 계층</a:t>
                      </a:r>
                    </a:p>
                  </a:txBody>
                  <a:tcPr anchor="ctr">
                    <a:solidFill>
                      <a:schemeClr val="accent6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97322"/>
                  </a:ext>
                </a:extLst>
              </a:tr>
              <a:tr h="101987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네트워크 인터페이스 계층</a:t>
                      </a: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47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620" y="5486400"/>
            <a:ext cx="365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TCP/IP </a:t>
            </a:r>
            <a:r>
              <a:rPr lang="ko-KR" altLang="en-US" sz="2400" b="1" dirty="0"/>
              <a:t>계층 모델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158597" y="1141545"/>
            <a:ext cx="590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체감할 수 있는 서비스 제공</a:t>
            </a:r>
            <a:endParaRPr lang="en-US" altLang="ko-KR" dirty="0"/>
          </a:p>
          <a:p>
            <a:r>
              <a:rPr lang="ko-KR" altLang="en-US" dirty="0"/>
              <a:t>웹 브라우저와 웹 서버는 이 계층에 속하는 프로그램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5158593" y="2167090"/>
            <a:ext cx="640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계층의 프로그램에서 전달받은 데이터를 목적지 애플리케이션 계층의 프로그램까지 전달</a:t>
            </a:r>
            <a:r>
              <a:rPr lang="en-US" altLang="ko-KR" dirty="0"/>
              <a:t>(</a:t>
            </a:r>
            <a:r>
              <a:rPr lang="ko-KR" altLang="en-US" dirty="0" err="1"/>
              <a:t>재전송포함</a:t>
            </a:r>
            <a:r>
              <a:rPr lang="en-US" altLang="ko-K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5158594" y="3354674"/>
            <a:ext cx="649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데이터에 어드레스 정보를 덧붙여서 목적지까지 무사히 전달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5158594" y="4265260"/>
            <a:ext cx="649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유선 </a:t>
            </a:r>
            <a:r>
              <a:rPr lang="en-US" altLang="ko-KR" dirty="0"/>
              <a:t>LAN</a:t>
            </a:r>
            <a:r>
              <a:rPr lang="ko-KR" altLang="en-US" dirty="0"/>
              <a:t>어댑터나 무선 </a:t>
            </a:r>
            <a:r>
              <a:rPr lang="en-US" altLang="ko-KR" dirty="0"/>
              <a:t>LAN</a:t>
            </a:r>
            <a:r>
              <a:rPr lang="ko-KR" altLang="en-US" dirty="0"/>
              <a:t>어댑터가 처리할 수 있는 형태로 데이터를 변환하고 이 데이터를 목적지까지 전달</a:t>
            </a:r>
          </a:p>
        </p:txBody>
      </p:sp>
    </p:spTree>
    <p:extLst>
      <p:ext uri="{BB962C8B-B14F-4D97-AF65-F5344CB8AC3E}">
        <p14:creationId xmlns:p14="http://schemas.microsoft.com/office/powerpoint/2010/main" val="33682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19783" y="119985"/>
            <a:ext cx="2322464" cy="2260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8454961" y="119985"/>
            <a:ext cx="2322464" cy="2260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1258"/>
              </p:ext>
            </p:extLst>
          </p:nvPr>
        </p:nvGraphicFramePr>
        <p:xfrm>
          <a:off x="679035" y="2585945"/>
          <a:ext cx="320395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959">
                  <a:extLst>
                    <a:ext uri="{9D8B030D-6E8A-4147-A177-3AD203B41FA5}">
                      <a16:colId xmlns:a16="http://schemas.microsoft.com/office/drawing/2014/main" val="90553058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애플리케이션 계층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8215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트랜스포트 계층</a:t>
                      </a:r>
                    </a:p>
                  </a:txBody>
                  <a:tcPr anchor="ctr">
                    <a:solidFill>
                      <a:srgbClr val="0020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69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인터넷 계층</a:t>
                      </a:r>
                    </a:p>
                  </a:txBody>
                  <a:tcPr anchor="ctr">
                    <a:solidFill>
                      <a:schemeClr val="accent6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9732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네트워크 인터페이스 계층</a:t>
                      </a: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474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59029"/>
              </p:ext>
            </p:extLst>
          </p:nvPr>
        </p:nvGraphicFramePr>
        <p:xfrm>
          <a:off x="8014213" y="2585945"/>
          <a:ext cx="320395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959">
                  <a:extLst>
                    <a:ext uri="{9D8B030D-6E8A-4147-A177-3AD203B41FA5}">
                      <a16:colId xmlns:a16="http://schemas.microsoft.com/office/drawing/2014/main" val="90553058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애플리케이션 계층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8215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트랜스포트 계층</a:t>
                      </a:r>
                    </a:p>
                  </a:txBody>
                  <a:tcPr anchor="ctr">
                    <a:solidFill>
                      <a:srgbClr val="0020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69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인터넷 계층</a:t>
                      </a:r>
                    </a:p>
                  </a:txBody>
                  <a:tcPr anchor="ctr">
                    <a:solidFill>
                      <a:schemeClr val="accent6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9732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네트워크 인터페이스 계층</a:t>
                      </a: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4747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3882994" y="2714079"/>
            <a:ext cx="432741" cy="261506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1426308" y="2714079"/>
            <a:ext cx="432741" cy="261506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7471361" y="2683016"/>
            <a:ext cx="361880" cy="261506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5767663" y="3990549"/>
            <a:ext cx="361880" cy="261506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213087" y="2761643"/>
            <a:ext cx="361880" cy="261506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5855847" y="340717"/>
            <a:ext cx="361880" cy="11211592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 설명선 18"/>
          <p:cNvSpPr/>
          <p:nvPr/>
        </p:nvSpPr>
        <p:spPr>
          <a:xfrm>
            <a:off x="3634303" y="1607480"/>
            <a:ext cx="1630777" cy="773261"/>
          </a:xfrm>
          <a:prstGeom prst="wedgeRectCallout">
            <a:avLst>
              <a:gd name="adj1" fmla="val -43808"/>
              <a:gd name="adj2" fmla="val 103172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요청</a:t>
            </a:r>
          </a:p>
        </p:txBody>
      </p:sp>
      <p:sp>
        <p:nvSpPr>
          <p:cNvPr id="20" name="사각형 설명선 19"/>
          <p:cNvSpPr/>
          <p:nvPr/>
        </p:nvSpPr>
        <p:spPr>
          <a:xfrm>
            <a:off x="6412448" y="1432754"/>
            <a:ext cx="1724935" cy="919445"/>
          </a:xfrm>
          <a:prstGeom prst="wedgeRectCallout">
            <a:avLst>
              <a:gd name="adj1" fmla="val 50835"/>
              <a:gd name="adj2" fmla="val 11522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데이터 응답</a:t>
            </a:r>
          </a:p>
        </p:txBody>
      </p:sp>
      <p:sp>
        <p:nvSpPr>
          <p:cNvPr id="21" name="사각형 설명선 20"/>
          <p:cNvSpPr/>
          <p:nvPr/>
        </p:nvSpPr>
        <p:spPr>
          <a:xfrm>
            <a:off x="4449691" y="2636814"/>
            <a:ext cx="2143308" cy="773261"/>
          </a:xfrm>
          <a:prstGeom prst="wedgeRectCallout">
            <a:avLst>
              <a:gd name="adj1" fmla="val -94879"/>
              <a:gd name="adj2" fmla="val 149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HTML</a:t>
            </a:r>
            <a:r>
              <a:rPr lang="ko-KR" altLang="en-US" dirty="0"/>
              <a:t>데이터 해석으로 </a:t>
            </a:r>
            <a:r>
              <a:rPr lang="ko-KR" altLang="en-US" dirty="0" err="1"/>
              <a:t>웹페이지</a:t>
            </a:r>
            <a:r>
              <a:rPr lang="ko-KR" altLang="en-US" dirty="0"/>
              <a:t> 표시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02832" y="4736239"/>
            <a:ext cx="185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www.naver.com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93408" y="6175017"/>
            <a:ext cx="378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형식의 웹 페이지 데이터</a:t>
            </a:r>
          </a:p>
        </p:txBody>
      </p:sp>
    </p:spTree>
    <p:extLst>
      <p:ext uri="{BB962C8B-B14F-4D97-AF65-F5344CB8AC3E}">
        <p14:creationId xmlns:p14="http://schemas.microsoft.com/office/powerpoint/2010/main" val="86891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70665" y="119985"/>
            <a:ext cx="1584326" cy="155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8460165" y="104222"/>
            <a:ext cx="1604304" cy="152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06612"/>
              </p:ext>
            </p:extLst>
          </p:nvPr>
        </p:nvGraphicFramePr>
        <p:xfrm>
          <a:off x="797556" y="1954428"/>
          <a:ext cx="2541152" cy="236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52">
                  <a:extLst>
                    <a:ext uri="{9D8B030D-6E8A-4147-A177-3AD203B41FA5}">
                      <a16:colId xmlns:a16="http://schemas.microsoft.com/office/drawing/2014/main" val="905530589"/>
                    </a:ext>
                  </a:extLst>
                </a:gridCol>
              </a:tblGrid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애플리케이션 계층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8215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트랜스포트 계층</a:t>
                      </a:r>
                    </a:p>
                  </a:txBody>
                  <a:tcPr anchor="ctr">
                    <a:solidFill>
                      <a:srgbClr val="0020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6900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인터넷 계층</a:t>
                      </a:r>
                    </a:p>
                  </a:txBody>
                  <a:tcPr anchor="ctr">
                    <a:solidFill>
                      <a:schemeClr val="accent6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97322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네트워크 인터페이스 계층</a:t>
                      </a: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4747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3373335" y="2626715"/>
            <a:ext cx="432741" cy="1745901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0169957" y="2530677"/>
            <a:ext cx="432741" cy="1594199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7055949" y="2508459"/>
            <a:ext cx="361880" cy="1680078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5348321" y="2884143"/>
            <a:ext cx="361880" cy="261506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222850" y="2585945"/>
            <a:ext cx="361880" cy="1569826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5828646" y="-843914"/>
            <a:ext cx="361880" cy="11211592"/>
          </a:xfrm>
          <a:prstGeom prst="downArrow">
            <a:avLst>
              <a:gd name="adj1" fmla="val 33850"/>
              <a:gd name="adj2" fmla="val 101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 설명선 18"/>
          <p:cNvSpPr/>
          <p:nvPr/>
        </p:nvSpPr>
        <p:spPr>
          <a:xfrm>
            <a:off x="3289684" y="169118"/>
            <a:ext cx="2719902" cy="981670"/>
          </a:xfrm>
          <a:prstGeom prst="wedgeRectCallout">
            <a:avLst>
              <a:gd name="adj1" fmla="val -51731"/>
              <a:gd name="adj2" fmla="val 21352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어떤 프로그램이 서로 </a:t>
            </a:r>
            <a:r>
              <a:rPr lang="ko-KR" altLang="en-US" dirty="0" err="1"/>
              <a:t>통신해야하는지에</a:t>
            </a:r>
            <a:r>
              <a:rPr lang="ko-KR" altLang="en-US" dirty="0"/>
              <a:t> 대한 정보 헤더에 기록</a:t>
            </a:r>
          </a:p>
        </p:txBody>
      </p:sp>
      <p:sp>
        <p:nvSpPr>
          <p:cNvPr id="20" name="사각형 설명선 19"/>
          <p:cNvSpPr/>
          <p:nvPr/>
        </p:nvSpPr>
        <p:spPr>
          <a:xfrm>
            <a:off x="4835022" y="1485093"/>
            <a:ext cx="1724935" cy="807317"/>
          </a:xfrm>
          <a:prstGeom prst="wedgeRectCallout">
            <a:avLst>
              <a:gd name="adj1" fmla="val 101144"/>
              <a:gd name="adj2" fmla="val 7899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포트번호 확인하고 웹 서버에 데이터 전달</a:t>
            </a:r>
          </a:p>
        </p:txBody>
      </p:sp>
      <p:sp>
        <p:nvSpPr>
          <p:cNvPr id="24" name="사각형 설명선 23"/>
          <p:cNvSpPr/>
          <p:nvPr/>
        </p:nvSpPr>
        <p:spPr>
          <a:xfrm>
            <a:off x="10170890" y="407694"/>
            <a:ext cx="1978399" cy="1683241"/>
          </a:xfrm>
          <a:prstGeom prst="wedgeRectCallout">
            <a:avLst>
              <a:gd name="adj1" fmla="val -53859"/>
              <a:gd name="adj2" fmla="val 8417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요청을 보낸 프로그램을 목적지로 설정하여 응답 데이터 전달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39707"/>
              </p:ext>
            </p:extLst>
          </p:nvPr>
        </p:nvGraphicFramePr>
        <p:xfrm>
          <a:off x="4256349" y="2742975"/>
          <a:ext cx="2545824" cy="1211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5824">
                  <a:extLst>
                    <a:ext uri="{9D8B030D-6E8A-4147-A177-3AD203B41FA5}">
                      <a16:colId xmlns:a16="http://schemas.microsoft.com/office/drawing/2014/main" val="335378001"/>
                    </a:ext>
                  </a:extLst>
                </a:gridCol>
              </a:tblGrid>
              <a:tr h="60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표시하고 싶은 웹 페이지 </a:t>
                      </a:r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en-US" altLang="ko-KR" sz="1200" dirty="0"/>
                        <a:t>www.naver.com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42719"/>
                  </a:ext>
                </a:extLst>
              </a:tr>
              <a:tr h="60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브라우저의 </a:t>
                      </a:r>
                      <a:r>
                        <a:rPr lang="en-US" altLang="ko-KR" sz="1200" dirty="0"/>
                        <a:t>49153</a:t>
                      </a:r>
                      <a:r>
                        <a:rPr lang="ko-KR" altLang="en-US" sz="1200" dirty="0"/>
                        <a:t>포트에서 웹 서버의 </a:t>
                      </a:r>
                      <a:r>
                        <a:rPr lang="en-US" altLang="ko-KR" sz="1200" dirty="0"/>
                        <a:t>80</a:t>
                      </a:r>
                      <a:r>
                        <a:rPr lang="ko-KR" altLang="en-US" sz="1200" dirty="0"/>
                        <a:t>번 포트로 요청을 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633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89829"/>
              </p:ext>
            </p:extLst>
          </p:nvPr>
        </p:nvGraphicFramePr>
        <p:xfrm>
          <a:off x="7523317" y="1825290"/>
          <a:ext cx="2541152" cy="236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52">
                  <a:extLst>
                    <a:ext uri="{9D8B030D-6E8A-4147-A177-3AD203B41FA5}">
                      <a16:colId xmlns:a16="http://schemas.microsoft.com/office/drawing/2014/main" val="905530589"/>
                    </a:ext>
                  </a:extLst>
                </a:gridCol>
              </a:tblGrid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애플리케이션 계층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8215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트랜스포트 계층</a:t>
                      </a:r>
                    </a:p>
                  </a:txBody>
                  <a:tcPr anchor="ctr">
                    <a:solidFill>
                      <a:srgbClr val="0020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69001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인터넷 계층</a:t>
                      </a:r>
                    </a:p>
                  </a:txBody>
                  <a:tcPr anchor="ctr">
                    <a:solidFill>
                      <a:schemeClr val="accent6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97322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네트워크 인터페이스 계층</a:t>
                      </a: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4747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29295"/>
              </p:ext>
            </p:extLst>
          </p:nvPr>
        </p:nvGraphicFramePr>
        <p:xfrm>
          <a:off x="4290970" y="5151149"/>
          <a:ext cx="2545824" cy="1211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5824">
                  <a:extLst>
                    <a:ext uri="{9D8B030D-6E8A-4147-A177-3AD203B41FA5}">
                      <a16:colId xmlns:a16="http://schemas.microsoft.com/office/drawing/2014/main" val="335378001"/>
                    </a:ext>
                  </a:extLst>
                </a:gridCol>
              </a:tblGrid>
              <a:tr h="60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웹페이지</a:t>
                      </a:r>
                      <a:r>
                        <a:rPr lang="ko-KR" altLang="en-US" sz="1200" dirty="0"/>
                        <a:t>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42719"/>
                  </a:ext>
                </a:extLst>
              </a:tr>
              <a:tr h="60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서버의 </a:t>
                      </a:r>
                      <a:r>
                        <a:rPr lang="en-US" altLang="ko-KR" sz="1200" dirty="0"/>
                        <a:t>80</a:t>
                      </a:r>
                      <a:r>
                        <a:rPr lang="ko-KR" altLang="en-US" sz="1200" dirty="0"/>
                        <a:t>번 포트에서 웹 브라우저의 </a:t>
                      </a:r>
                      <a:r>
                        <a:rPr lang="en-US" altLang="ko-KR" sz="1200" dirty="0"/>
                        <a:t>49153</a:t>
                      </a:r>
                      <a:r>
                        <a:rPr lang="ko-KR" altLang="en-US" sz="1200" dirty="0"/>
                        <a:t>포트로 응답을 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7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1017</Words>
  <Application>Microsoft Office PowerPoint</Application>
  <PresentationFormat>와이드스크린</PresentationFormat>
  <Paragraphs>176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 통신의 큰 흐름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석영익</dc:creator>
  <cp:lastModifiedBy>석민지</cp:lastModifiedBy>
  <cp:revision>22</cp:revision>
  <dcterms:created xsi:type="dcterms:W3CDTF">2020-10-07T04:59:27Z</dcterms:created>
  <dcterms:modified xsi:type="dcterms:W3CDTF">2020-10-08T06:39:03Z</dcterms:modified>
</cp:coreProperties>
</file>