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82" r:id="rId14"/>
    <p:sldId id="283" r:id="rId15"/>
    <p:sldId id="279" r:id="rId16"/>
    <p:sldId id="271" r:id="rId17"/>
    <p:sldId id="273" r:id="rId18"/>
    <p:sldId id="274" r:id="rId19"/>
    <p:sldId id="287" r:id="rId20"/>
    <p:sldId id="275" r:id="rId21"/>
    <p:sldId id="281" r:id="rId22"/>
    <p:sldId id="276" r:id="rId23"/>
    <p:sldId id="277" r:id="rId24"/>
    <p:sldId id="278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637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3E805-30CE-4E70-AB7B-EA58B806286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EC5C-B819-4275-9A29-3419A685E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2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6BF39-8741-4552-B6B4-35C7F3537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CEDCE-F2DA-4B6F-9F2C-6A892FD60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4490D-E369-45D5-AB36-30C2737D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015D1-59E5-4C88-83B3-C82C9A60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A14FE-D930-4C4E-83FD-B4FB1DB9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6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B7961-C000-49E6-8B51-2D1204B1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A6B31-754D-4C41-ACCF-304DA2A81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6D048-1970-4696-8294-6B518BAD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E7904-584A-49BE-918F-BC1B1C92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031FF-9313-4186-9DC3-10A5CF9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44D37-F058-47AD-84A9-6C5E6CC1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57CC6-95B1-4594-A905-FD0B890E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2C162-EC0E-474D-A5F5-6880E7F6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BAACB-748B-49E4-843B-2738715E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35271-AC0B-47FF-9EF3-44FCFE65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56D0-7820-4DA6-8C6E-1A650283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97CA8-1D95-4225-9504-57285DB6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E6FBB-EE43-4CC8-9B6C-9BC1974E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EB5A2-FA9B-453B-8902-38164BC0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956D7-18E1-4FDF-9C2B-79FB2EFD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B9EE-BAB2-4DF4-96F3-10359128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DEB98-8777-47DE-8706-D3B8AB72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9349C-7895-43ED-94D5-43F645A4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A71E9-350A-4705-AC82-DE3C8AF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4A481-4458-4FB9-A34B-16B296A8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9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5B14B-7D7F-46F0-BB17-32A4C8F1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4AA3-DFAD-4ACF-97E1-BBEE29E45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6EE7D-D569-4FA7-A0D2-282C7513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D693B-11FF-4EDC-8F23-FDBA6CBD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FB33A-A9D7-4DB4-A7A7-576E34B6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37D0F-D2A6-4FE6-B6A3-D9DA2622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6D08B-C890-4DAD-AE1B-A7BFD169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F1C13-B5E0-4AA9-81F8-F817CECC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E3D42-EFDB-4170-94C4-7CB88867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7353ED-8D9C-4CD4-8773-800185F80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C1CFA9-3B21-4B99-93B0-4828871C8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DCAEBC-C762-475C-A475-EB463D62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2ABE0D-8BF3-44A3-BDC8-7F9CB819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BA6249-64AE-49A7-B219-7236ED1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7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871FC-36D2-49E6-A8EF-E8414CC1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A4868A-147B-43CD-AE68-7D801E76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E8B284-7B70-4712-A167-53AF7B4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5C737-952A-4533-9365-726F6EB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B5BCB7-1715-45F2-BAEB-6DA3A66E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2C6F1-913C-46DC-BD7C-EF5ED05A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300E1-4AC5-4330-9742-9717E4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2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33459-D6DF-47A6-AFB5-D49F4B0D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A58D-2830-40C0-B34F-5980B85D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3965D-F9C8-4182-AEAD-A0F8808D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0C9A5-BDAE-47FB-95C5-9D5C38DE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395C6-1EB8-48A6-B1A3-83CB58CC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8D675-0688-440C-BCD6-A2489EF9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4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8C8D-0616-4A77-9D20-979EC2C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0C963C-ECD8-453C-9712-23E57CC89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11F06-28D4-44EE-B92E-CEB10E9A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879E5-5A14-43B0-A638-48C8DEDC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ECAEE-3EC8-44D9-A34A-3B22F582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2A821-77B0-464A-A87D-BE91E892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5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B9444D-02C5-460A-94A5-942A99C7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E119E-98E0-4E88-A833-335E1727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2F87C-6E7D-44C2-B9DE-E322E6A4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28B5-B79F-4F77-8A6D-04777B79938A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D6FBA-C650-4B82-BB2F-6C97C1D65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C0B75-98A0-46B9-9152-2B1FE389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75FD-EEDC-411F-9009-144E6B284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0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04B44-13FC-4A73-8DE6-10B034D66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A04A0B-B8AF-4EEA-9E15-92A8CF963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02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트랜잭션은 왜 </a:t>
            </a:r>
            <a:r>
              <a:rPr lang="ko-KR" altLang="en-US" dirty="0" err="1"/>
              <a:t>필요한거야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CF7D7DB7-E0CA-45FB-9B29-C7F0D8F5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95933"/>
              </p:ext>
            </p:extLst>
          </p:nvPr>
        </p:nvGraphicFramePr>
        <p:xfrm>
          <a:off x="997045" y="2664363"/>
          <a:ext cx="6140335" cy="244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756">
                  <a:extLst>
                    <a:ext uri="{9D8B030D-6E8A-4147-A177-3AD203B41FA5}">
                      <a16:colId xmlns:a16="http://schemas.microsoft.com/office/drawing/2014/main" val="2914622079"/>
                    </a:ext>
                  </a:extLst>
                </a:gridCol>
                <a:gridCol w="4318579">
                  <a:extLst>
                    <a:ext uri="{9D8B030D-6E8A-4147-A177-3AD203B41FA5}">
                      <a16:colId xmlns:a16="http://schemas.microsoft.com/office/drawing/2014/main" val="97218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SELECT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</a:t>
                      </a:r>
                      <a:r>
                        <a:rPr lang="ko-KR" altLang="en-US" sz="2800" dirty="0"/>
                        <a:t> 잔액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100</a:t>
                      </a:r>
                      <a:r>
                        <a:rPr lang="ko-KR" altLang="en-US" sz="2800" dirty="0"/>
                        <a:t>만원 인출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B</a:t>
                      </a:r>
                      <a:r>
                        <a:rPr lang="ko-KR" altLang="en-US" sz="2800" dirty="0"/>
                        <a:t>에 </a:t>
                      </a:r>
                      <a:r>
                        <a:rPr lang="en-US" altLang="ko-KR" sz="2800" dirty="0"/>
                        <a:t>100</a:t>
                      </a:r>
                      <a:r>
                        <a:rPr lang="ko-KR" altLang="en-US" sz="2800" dirty="0"/>
                        <a:t>만원 입금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 </a:t>
                      </a:r>
                      <a:r>
                        <a:rPr lang="ko-KR" altLang="en-US" sz="2800" dirty="0"/>
                        <a:t>잔액 조회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8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41329"/>
                  </a:ext>
                </a:extLst>
              </a:tr>
            </a:tbl>
          </a:graphicData>
        </a:graphic>
      </p:graphicFrame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F8FBBC5A-8B53-4677-94BE-DEF95A31703C}"/>
              </a:ext>
            </a:extLst>
          </p:cNvPr>
          <p:cNvCxnSpPr/>
          <p:nvPr/>
        </p:nvCxnSpPr>
        <p:spPr>
          <a:xfrm rot="10800000" flipV="1">
            <a:off x="6672470" y="3187147"/>
            <a:ext cx="1285460" cy="6989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C723E5-E1F2-4C63-9156-D48E234E3CB1}"/>
              </a:ext>
            </a:extLst>
          </p:cNvPr>
          <p:cNvSpPr txBox="1"/>
          <p:nvPr/>
        </p:nvSpPr>
        <p:spPr>
          <a:xfrm>
            <a:off x="7957930" y="300248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EDF07-E744-4297-B289-D7B84AF9FCE7}"/>
              </a:ext>
            </a:extLst>
          </p:cNvPr>
          <p:cNvSpPr txBox="1"/>
          <p:nvPr/>
        </p:nvSpPr>
        <p:spPr>
          <a:xfrm>
            <a:off x="6592957" y="4590283"/>
            <a:ext cx="3855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100</a:t>
            </a:r>
            <a:r>
              <a:rPr lang="ko-KR" altLang="en-US" sz="4800" dirty="0"/>
              <a:t>만원 증발</a:t>
            </a:r>
          </a:p>
        </p:txBody>
      </p:sp>
    </p:spTree>
    <p:extLst>
      <p:ext uri="{BB962C8B-B14F-4D97-AF65-F5344CB8AC3E}">
        <p14:creationId xmlns:p14="http://schemas.microsoft.com/office/powerpoint/2010/main" val="24872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트랜잭션은 왜 </a:t>
            </a:r>
            <a:r>
              <a:rPr lang="ko-KR" altLang="en-US" dirty="0" err="1"/>
              <a:t>필요한거야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CF7D7DB7-E0CA-45FB-9B29-C7F0D8F5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14578"/>
              </p:ext>
            </p:extLst>
          </p:nvPr>
        </p:nvGraphicFramePr>
        <p:xfrm>
          <a:off x="997045" y="2664363"/>
          <a:ext cx="6140335" cy="244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756">
                  <a:extLst>
                    <a:ext uri="{9D8B030D-6E8A-4147-A177-3AD203B41FA5}">
                      <a16:colId xmlns:a16="http://schemas.microsoft.com/office/drawing/2014/main" val="2914622079"/>
                    </a:ext>
                  </a:extLst>
                </a:gridCol>
                <a:gridCol w="4318579">
                  <a:extLst>
                    <a:ext uri="{9D8B030D-6E8A-4147-A177-3AD203B41FA5}">
                      <a16:colId xmlns:a16="http://schemas.microsoft.com/office/drawing/2014/main" val="97218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SELECT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</a:t>
                      </a:r>
                      <a:r>
                        <a:rPr lang="ko-KR" altLang="en-US" sz="2800" dirty="0"/>
                        <a:t> 잔액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B</a:t>
                      </a:r>
                      <a:r>
                        <a:rPr lang="ko-KR" altLang="en-US" sz="2800" dirty="0"/>
                        <a:t>에 </a:t>
                      </a:r>
                      <a:r>
                        <a:rPr lang="en-US" altLang="ko-KR" sz="2800" dirty="0"/>
                        <a:t>100</a:t>
                      </a:r>
                      <a:r>
                        <a:rPr lang="ko-KR" altLang="en-US" sz="2800" dirty="0"/>
                        <a:t>만원 입금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100</a:t>
                      </a:r>
                      <a:r>
                        <a:rPr lang="ko-KR" altLang="en-US" sz="2800" dirty="0"/>
                        <a:t>만원 인출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 </a:t>
                      </a:r>
                      <a:r>
                        <a:rPr lang="ko-KR" altLang="en-US" sz="2800" dirty="0"/>
                        <a:t>잔액 조회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8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41329"/>
                  </a:ext>
                </a:extLst>
              </a:tr>
            </a:tbl>
          </a:graphicData>
        </a:graphic>
      </p:graphicFrame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F8FBBC5A-8B53-4677-94BE-DEF95A31703C}"/>
              </a:ext>
            </a:extLst>
          </p:cNvPr>
          <p:cNvCxnSpPr/>
          <p:nvPr/>
        </p:nvCxnSpPr>
        <p:spPr>
          <a:xfrm rot="10800000" flipV="1">
            <a:off x="6672470" y="3187147"/>
            <a:ext cx="1285460" cy="6989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C723E5-E1F2-4C63-9156-D48E234E3CB1}"/>
              </a:ext>
            </a:extLst>
          </p:cNvPr>
          <p:cNvSpPr txBox="1"/>
          <p:nvPr/>
        </p:nvSpPr>
        <p:spPr>
          <a:xfrm>
            <a:off x="7957930" y="300248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8B1FCE-37B7-4D23-A9B2-9385B272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61" y="3886102"/>
            <a:ext cx="4458527" cy="273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트랜잭션은 왜 </a:t>
            </a:r>
            <a:r>
              <a:rPr lang="ko-KR" altLang="en-US" dirty="0" err="1"/>
              <a:t>필요한거야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35D50AC-C193-4C31-A79F-05DF64704A1D}"/>
              </a:ext>
            </a:extLst>
          </p:cNvPr>
          <p:cNvSpPr/>
          <p:nvPr/>
        </p:nvSpPr>
        <p:spPr>
          <a:xfrm>
            <a:off x="1474121" y="2468880"/>
            <a:ext cx="3092335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공부하기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F7553F-87C7-4C92-AE40-5F31853D80F6}"/>
              </a:ext>
            </a:extLst>
          </p:cNvPr>
          <p:cNvSpPr/>
          <p:nvPr/>
        </p:nvSpPr>
        <p:spPr>
          <a:xfrm>
            <a:off x="1474122" y="4580313"/>
            <a:ext cx="3092335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가계부 완성하기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91C52B-9901-4F80-BEE6-2DD4F40EB2D7}"/>
              </a:ext>
            </a:extLst>
          </p:cNvPr>
          <p:cNvSpPr/>
          <p:nvPr/>
        </p:nvSpPr>
        <p:spPr>
          <a:xfrm>
            <a:off x="5738551" y="3383280"/>
            <a:ext cx="3092335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밥먹기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3116AB-DE73-45D2-BFFC-3ED46F6EE73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020289" y="1870364"/>
            <a:ext cx="0" cy="598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D9B8A1-F54D-45CF-BE12-20CF493E9A67}"/>
              </a:ext>
            </a:extLst>
          </p:cNvPr>
          <p:cNvCxnSpPr>
            <a:cxnSpLocks/>
          </p:cNvCxnSpPr>
          <p:nvPr/>
        </p:nvCxnSpPr>
        <p:spPr>
          <a:xfrm>
            <a:off x="3020289" y="5494713"/>
            <a:ext cx="0" cy="598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126D541-FCA0-460D-9998-1B48A635970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020289" y="3383280"/>
            <a:ext cx="1" cy="1197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A88F67DB-52CC-45D4-8258-B2E1AE7B1DA5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5152504" y="1251065"/>
            <a:ext cx="12700" cy="4264430"/>
          </a:xfrm>
          <a:prstGeom prst="curvedConnector5">
            <a:avLst>
              <a:gd name="adj1" fmla="val 5007276"/>
              <a:gd name="adj2" fmla="val 51559"/>
              <a:gd name="adj3" fmla="val -102309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DFA1863-2C9F-4AD0-907B-CCC40869DBC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5011189" y="2306782"/>
            <a:ext cx="282633" cy="4264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195FDF-C9E1-4643-B419-C76FE87CE930}"/>
              </a:ext>
            </a:extLst>
          </p:cNvPr>
          <p:cNvSpPr txBox="1"/>
          <p:nvPr/>
        </p:nvSpPr>
        <p:spPr>
          <a:xfrm>
            <a:off x="4852697" y="430403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9E8672B-EF28-4456-8AF1-DFBE4022FA66}"/>
              </a:ext>
            </a:extLst>
          </p:cNvPr>
          <p:cNvSpPr/>
          <p:nvPr/>
        </p:nvSpPr>
        <p:spPr>
          <a:xfrm>
            <a:off x="1473845" y="4580589"/>
            <a:ext cx="3092335" cy="914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가계부 완성하기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A35A12E-6A2A-44E8-A374-319F925CE3F2}"/>
              </a:ext>
            </a:extLst>
          </p:cNvPr>
          <p:cNvCxnSpPr>
            <a:cxnSpLocks/>
          </p:cNvCxnSpPr>
          <p:nvPr/>
        </p:nvCxnSpPr>
        <p:spPr>
          <a:xfrm>
            <a:off x="3020012" y="5494989"/>
            <a:ext cx="0" cy="59851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7D9A41-C06E-46A8-BD53-47B634BA12BD}"/>
              </a:ext>
            </a:extLst>
          </p:cNvPr>
          <p:cNvSpPr txBox="1"/>
          <p:nvPr/>
        </p:nvSpPr>
        <p:spPr>
          <a:xfrm>
            <a:off x="4688795" y="4793048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`</a:t>
            </a:r>
            <a:r>
              <a:rPr lang="en-US" altLang="ko-KR" dirty="0" err="1"/>
              <a:t>todo</a:t>
            </a:r>
            <a:r>
              <a:rPr lang="en-US" altLang="ko-KR" dirty="0"/>
              <a:t>` SET next = </a:t>
            </a:r>
            <a:r>
              <a:rPr lang="ko-KR" altLang="en-US" dirty="0" err="1"/>
              <a:t>밥먹기</a:t>
            </a:r>
            <a:r>
              <a:rPr lang="en-US" altLang="ko-KR" dirty="0"/>
              <a:t>.id</a:t>
            </a:r>
            <a:r>
              <a:rPr lang="ko-KR" altLang="en-US" dirty="0"/>
              <a:t> </a:t>
            </a:r>
            <a:r>
              <a:rPr lang="en-US" altLang="ko-KR" dirty="0"/>
              <a:t>WHERE id = DB </a:t>
            </a:r>
            <a:r>
              <a:rPr lang="ko-KR" altLang="en-US" dirty="0"/>
              <a:t>공부하기</a:t>
            </a:r>
            <a:r>
              <a:rPr lang="en-US" altLang="ko-KR" dirty="0"/>
              <a:t>.id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2293D-40F4-455D-8FF7-4F5FA3A2195E}"/>
              </a:ext>
            </a:extLst>
          </p:cNvPr>
          <p:cNvSpPr txBox="1"/>
          <p:nvPr/>
        </p:nvSpPr>
        <p:spPr>
          <a:xfrm>
            <a:off x="4688795" y="5119031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 `</a:t>
            </a:r>
            <a:r>
              <a:rPr lang="en-US" altLang="ko-KR" dirty="0" err="1"/>
              <a:t>todo</a:t>
            </a:r>
            <a:r>
              <a:rPr lang="en-US" altLang="ko-KR" dirty="0"/>
              <a:t>` SET next = </a:t>
            </a:r>
            <a:r>
              <a:rPr lang="ko-KR" altLang="en-US" dirty="0"/>
              <a:t>가계부 완성하기 </a:t>
            </a:r>
            <a:r>
              <a:rPr lang="en-US" altLang="ko-KR" dirty="0"/>
              <a:t>WHERE id = </a:t>
            </a:r>
            <a:r>
              <a:rPr lang="ko-KR" altLang="en-US" dirty="0" err="1"/>
              <a:t>밥먹기</a:t>
            </a:r>
            <a:r>
              <a:rPr lang="en-US" altLang="ko-KR" dirty="0"/>
              <a:t>.id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B6829-EEC8-4385-8BED-DE7DF79E113E}"/>
              </a:ext>
            </a:extLst>
          </p:cNvPr>
          <p:cNvSpPr txBox="1"/>
          <p:nvPr/>
        </p:nvSpPr>
        <p:spPr>
          <a:xfrm>
            <a:off x="4688518" y="5119031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----------------------------------------------------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2573C-D4FE-4673-AC56-3CB873E5DF33}"/>
              </a:ext>
            </a:extLst>
          </p:cNvPr>
          <p:cNvSpPr txBox="1"/>
          <p:nvPr/>
        </p:nvSpPr>
        <p:spPr>
          <a:xfrm>
            <a:off x="1051991" y="5947172"/>
            <a:ext cx="100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일련의 과정 중 실패가 발생하면 이전 작업은 원래 상태로 복구해줘야 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38" grpId="0" animBg="1"/>
      <p:bldP spid="6" grpId="0"/>
      <p:bldP spid="7" grpId="0"/>
      <p:bldP spid="19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트랜잭션은 어떻게 </a:t>
            </a:r>
            <a:r>
              <a:rPr lang="ko-KR" altLang="en-US" dirty="0" err="1"/>
              <a:t>동작하는거야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223DD-5CA2-4C3C-ABC7-A62C9747DC14}"/>
              </a:ext>
            </a:extLst>
          </p:cNvPr>
          <p:cNvSpPr txBox="1"/>
          <p:nvPr/>
        </p:nvSpPr>
        <p:spPr>
          <a:xfrm>
            <a:off x="2852964" y="3136612"/>
            <a:ext cx="6486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Shadow paging </a:t>
            </a:r>
            <a:r>
              <a:rPr lang="ko-KR" altLang="en-US" sz="3200" dirty="0"/>
              <a:t>기법과 </a:t>
            </a:r>
            <a:r>
              <a:rPr lang="en-US" altLang="ko-KR" sz="3200" dirty="0"/>
              <a:t>Log </a:t>
            </a:r>
            <a:r>
              <a:rPr lang="ko-KR" altLang="en-US" sz="3200" dirty="0"/>
              <a:t>기법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FB3F9E-0D73-44A3-A878-05A95E078515}"/>
              </a:ext>
            </a:extLst>
          </p:cNvPr>
          <p:cNvCxnSpPr>
            <a:cxnSpLocks/>
          </p:cNvCxnSpPr>
          <p:nvPr/>
        </p:nvCxnSpPr>
        <p:spPr>
          <a:xfrm>
            <a:off x="7461115" y="3721387"/>
            <a:ext cx="17801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2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트랜잭션은 어떻게 </a:t>
            </a:r>
            <a:r>
              <a:rPr lang="ko-KR" altLang="en-US" dirty="0" err="1"/>
              <a:t>동작하는거야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03978-FAC8-4D3C-9BB0-2DF6F52FB7A1}"/>
              </a:ext>
            </a:extLst>
          </p:cNvPr>
          <p:cNvSpPr txBox="1"/>
          <p:nvPr/>
        </p:nvSpPr>
        <p:spPr>
          <a:xfrm>
            <a:off x="1929468" y="2684946"/>
            <a:ext cx="8333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해당 업데이트가 데이터베이스에 반영되기 전에 먼저 관련된 </a:t>
            </a:r>
            <a:r>
              <a:rPr lang="en-US" altLang="ko-KR" b="0" i="0" dirty="0">
                <a:effectLst/>
                <a:latin typeface="+mn-ea"/>
              </a:rPr>
              <a:t>UNDO </a:t>
            </a:r>
            <a:r>
              <a:rPr lang="ko-KR" altLang="en-US" b="0" i="0" dirty="0">
                <a:effectLst/>
                <a:latin typeface="+mn-ea"/>
              </a:rPr>
              <a:t>정보가 로그에 써져야 한다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이 원칙을 </a:t>
            </a:r>
            <a:r>
              <a:rPr lang="en-US" altLang="ko-KR" b="0" i="0" dirty="0">
                <a:effectLst/>
                <a:latin typeface="+mn-ea"/>
              </a:rPr>
              <a:t>WAL(Write Ahead Logging)</a:t>
            </a:r>
            <a:r>
              <a:rPr lang="ko-KR" altLang="en-US" b="0" i="0" dirty="0">
                <a:effectLst/>
                <a:latin typeface="+mn-ea"/>
              </a:rPr>
              <a:t>이라고 부른다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어떤 경우에도 </a:t>
            </a:r>
            <a:r>
              <a:rPr lang="en-US" altLang="ko-KR" b="0" i="0" dirty="0">
                <a:effectLst/>
                <a:latin typeface="+mn-ea"/>
              </a:rPr>
              <a:t>UNDO </a:t>
            </a:r>
            <a:r>
              <a:rPr lang="ko-KR" altLang="en-US" b="0" i="0" dirty="0">
                <a:effectLst/>
                <a:latin typeface="+mn-ea"/>
              </a:rPr>
              <a:t>복구가 되기 위해서는 반드시 </a:t>
            </a:r>
            <a:r>
              <a:rPr lang="en-US" altLang="ko-KR" b="0" i="0" dirty="0">
                <a:effectLst/>
                <a:latin typeface="+mn-ea"/>
              </a:rPr>
              <a:t>WAL </a:t>
            </a:r>
            <a:r>
              <a:rPr lang="ko-KR" altLang="en-US" b="0" i="0" dirty="0">
                <a:effectLst/>
                <a:latin typeface="+mn-ea"/>
              </a:rPr>
              <a:t>규칙이 준수되어야 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트랜잭션이 정상적으로 종료 처리되기 위해서는 먼저 </a:t>
            </a:r>
            <a:r>
              <a:rPr lang="en-US" altLang="ko-KR" b="0" i="0" dirty="0">
                <a:effectLst/>
                <a:latin typeface="+mn-ea"/>
              </a:rPr>
              <a:t>REDO </a:t>
            </a:r>
            <a:r>
              <a:rPr lang="ko-KR" altLang="en-US" b="0" i="0" dirty="0">
                <a:effectLst/>
                <a:latin typeface="+mn-ea"/>
              </a:rPr>
              <a:t>정보가 로그에 써져야 한다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역시 어떤 경우에도 </a:t>
            </a:r>
            <a:r>
              <a:rPr lang="en-US" altLang="ko-KR" b="0" i="0" dirty="0">
                <a:effectLst/>
                <a:latin typeface="+mn-ea"/>
              </a:rPr>
              <a:t>REDO </a:t>
            </a:r>
            <a:r>
              <a:rPr lang="ko-KR" altLang="en-US" b="0" i="0" dirty="0">
                <a:effectLst/>
                <a:latin typeface="+mn-ea"/>
              </a:rPr>
              <a:t>복구를 할 수 있기 위해서는 </a:t>
            </a:r>
            <a:r>
              <a:rPr lang="en-US" altLang="ko-KR" b="0" i="0" dirty="0">
                <a:effectLst/>
                <a:latin typeface="+mn-ea"/>
              </a:rPr>
              <a:t>REDO </a:t>
            </a:r>
            <a:r>
              <a:rPr lang="ko-KR" altLang="en-US" b="0" i="0" dirty="0">
                <a:effectLst/>
                <a:latin typeface="+mn-ea"/>
              </a:rPr>
              <a:t>로그가 적어도 </a:t>
            </a:r>
            <a:r>
              <a:rPr lang="ko-KR" altLang="en-US" b="0" i="0" dirty="0" err="1">
                <a:effectLst/>
                <a:latin typeface="+mn-ea"/>
              </a:rPr>
              <a:t>커밋</a:t>
            </a:r>
            <a:r>
              <a:rPr lang="ko-KR" altLang="en-US" b="0" i="0" dirty="0">
                <a:effectLst/>
                <a:latin typeface="+mn-ea"/>
              </a:rPr>
              <a:t> 시점에는 써져야 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2C881-C96D-45A6-B6BC-BBBCF8F7311A}"/>
              </a:ext>
            </a:extLst>
          </p:cNvPr>
          <p:cNvSpPr txBox="1"/>
          <p:nvPr/>
        </p:nvSpPr>
        <p:spPr>
          <a:xfrm>
            <a:off x="1205345" y="1587731"/>
            <a:ext cx="706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로그는 어떻게 쓰여질까</a:t>
            </a:r>
            <a:r>
              <a:rPr lang="en-US" altLang="ko-KR" sz="2400" dirty="0">
                <a:latin typeface="+mn-ea"/>
              </a:rPr>
              <a:t>?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76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수행 상태</a:t>
            </a:r>
          </a:p>
        </p:txBody>
      </p:sp>
      <p:pic>
        <p:nvPicPr>
          <p:cNvPr id="3074" name="Picture 2" descr="dbms6">
            <a:extLst>
              <a:ext uri="{FF2B5EF4-FFF2-40B4-BE49-F238E27FC236}">
                <a16:creationId xmlns:a16="http://schemas.microsoft.com/office/drawing/2014/main" id="{E518124C-E5EB-4CC0-8EAE-1E9D6C6C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05" y="2047064"/>
            <a:ext cx="7535188" cy="367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92A27-6794-4067-B2A7-2213D2305430}"/>
              </a:ext>
            </a:extLst>
          </p:cNvPr>
          <p:cNvSpPr txBox="1"/>
          <p:nvPr/>
        </p:nvSpPr>
        <p:spPr>
          <a:xfrm>
            <a:off x="3639237" y="6082145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effectLst/>
                <a:latin typeface="Avenir"/>
              </a:rPr>
              <a:t>"</a:t>
            </a:r>
            <a:r>
              <a:rPr lang="ko-KR" altLang="en-US" sz="2400" b="0" i="0" dirty="0">
                <a:effectLst/>
                <a:latin typeface="Avenir"/>
              </a:rPr>
              <a:t>끝나기 전까지는 끝난 것이 아니다</a:t>
            </a:r>
            <a:r>
              <a:rPr lang="en-US" altLang="ko-KR" sz="2400" b="0" i="0" dirty="0">
                <a:effectLst/>
                <a:latin typeface="Avenir"/>
              </a:rPr>
              <a:t>."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2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</a:t>
            </a:r>
            <a:r>
              <a:rPr lang="en-US" altLang="ko-KR" dirty="0"/>
              <a:t>.. </a:t>
            </a:r>
            <a:r>
              <a:rPr lang="ko-KR" altLang="en-US" dirty="0"/>
              <a:t>그거 어떻게 </a:t>
            </a:r>
            <a:r>
              <a:rPr lang="ko-KR" altLang="en-US" dirty="0" err="1"/>
              <a:t>하는건데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46FD7-1517-4BA2-A56B-9235FFEE6CF2}"/>
              </a:ext>
            </a:extLst>
          </p:cNvPr>
          <p:cNvSpPr txBox="1"/>
          <p:nvPr/>
        </p:nvSpPr>
        <p:spPr>
          <a:xfrm>
            <a:off x="4142580" y="3075057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UNDO </a:t>
            </a:r>
            <a:r>
              <a:rPr lang="ko-KR" altLang="en-US" sz="4000" dirty="0"/>
              <a:t>와 </a:t>
            </a:r>
            <a:r>
              <a:rPr lang="en-US" altLang="ko-KR" sz="4000" dirty="0"/>
              <a:t>REDO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653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</a:t>
            </a:r>
            <a:r>
              <a:rPr lang="en-US" altLang="ko-KR" dirty="0"/>
              <a:t>.. </a:t>
            </a:r>
            <a:r>
              <a:rPr lang="ko-KR" altLang="en-US" dirty="0"/>
              <a:t>그거 어떻게 </a:t>
            </a:r>
            <a:r>
              <a:rPr lang="ko-KR" altLang="en-US" dirty="0" err="1"/>
              <a:t>하는건데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46FD7-1517-4BA2-A56B-9235FFEE6CF2}"/>
              </a:ext>
            </a:extLst>
          </p:cNvPr>
          <p:cNvSpPr txBox="1"/>
          <p:nvPr/>
        </p:nvSpPr>
        <p:spPr>
          <a:xfrm>
            <a:off x="906158" y="1467930"/>
            <a:ext cx="2263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UNDO </a:t>
            </a:r>
            <a:r>
              <a:rPr lang="ko-KR" altLang="en-US" sz="3200" dirty="0"/>
              <a:t>연산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C9CF181-37D9-4366-A531-EBA7906BD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51024"/>
              </p:ext>
            </p:extLst>
          </p:nvPr>
        </p:nvGraphicFramePr>
        <p:xfrm>
          <a:off x="2038038" y="2914226"/>
          <a:ext cx="836395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171">
                  <a:extLst>
                    <a:ext uri="{9D8B030D-6E8A-4147-A177-3AD203B41FA5}">
                      <a16:colId xmlns:a16="http://schemas.microsoft.com/office/drawing/2014/main" val="243986855"/>
                    </a:ext>
                  </a:extLst>
                </a:gridCol>
                <a:gridCol w="6919784">
                  <a:extLst>
                    <a:ext uri="{9D8B030D-6E8A-4147-A177-3AD203B41FA5}">
                      <a16:colId xmlns:a16="http://schemas.microsoft.com/office/drawing/2014/main" val="1798909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9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95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ABORT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17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6F1D8-4689-4355-9E91-C3A4B4A10BF1}"/>
              </a:ext>
            </a:extLst>
          </p:cNvPr>
          <p:cNvSpPr txBox="1"/>
          <p:nvPr/>
        </p:nvSpPr>
        <p:spPr>
          <a:xfrm>
            <a:off x="5248102" y="3386051"/>
            <a:ext cx="567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+mj-lt"/>
              </a:rPr>
              <a:t>해당 트랜잭션이 어떤 </a:t>
            </a:r>
            <a:r>
              <a:rPr lang="ko-KR" altLang="en-US" b="0" i="0" dirty="0" err="1">
                <a:effectLst/>
                <a:latin typeface="+mj-lt"/>
              </a:rPr>
              <a:t>이유든</a:t>
            </a:r>
            <a:r>
              <a:rPr lang="ko-KR" altLang="en-US" b="0" i="0" dirty="0">
                <a:effectLst/>
                <a:latin typeface="+mj-lt"/>
              </a:rPr>
              <a:t> 정상적으로 종료될 수 없게 되면 트랜잭션이 변경한 페이지들은 원상 복구되어야 한다</a:t>
            </a:r>
            <a:r>
              <a:rPr lang="en-US" altLang="ko-KR" b="0" i="0" dirty="0">
                <a:effectLst/>
                <a:latin typeface="+mj-lt"/>
              </a:rPr>
              <a:t>. </a:t>
            </a:r>
            <a:r>
              <a:rPr lang="ko-KR" altLang="en-US" b="0" i="0" dirty="0">
                <a:effectLst/>
                <a:latin typeface="+mj-lt"/>
              </a:rPr>
              <a:t>이러한 복구를 </a:t>
            </a:r>
            <a:r>
              <a:rPr lang="en-US" altLang="ko-KR" b="0" i="0" dirty="0">
                <a:effectLst/>
                <a:latin typeface="+mj-lt"/>
              </a:rPr>
              <a:t>UNDO</a:t>
            </a:r>
            <a:r>
              <a:rPr lang="ko-KR" altLang="en-US" b="0" i="0" dirty="0">
                <a:effectLst/>
                <a:latin typeface="+mj-lt"/>
              </a:rPr>
              <a:t>라고 한다</a:t>
            </a:r>
            <a:r>
              <a:rPr lang="en-US" altLang="ko-KR" b="0" i="0" dirty="0">
                <a:effectLst/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275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</a:t>
            </a:r>
            <a:r>
              <a:rPr lang="en-US" altLang="ko-KR" dirty="0"/>
              <a:t>.. </a:t>
            </a:r>
            <a:r>
              <a:rPr lang="ko-KR" altLang="en-US" dirty="0"/>
              <a:t>그거 어떻게 </a:t>
            </a:r>
            <a:r>
              <a:rPr lang="ko-KR" altLang="en-US" dirty="0" err="1"/>
              <a:t>하는건데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46FD7-1517-4BA2-A56B-9235FFEE6CF2}"/>
              </a:ext>
            </a:extLst>
          </p:cNvPr>
          <p:cNvSpPr txBox="1"/>
          <p:nvPr/>
        </p:nvSpPr>
        <p:spPr>
          <a:xfrm>
            <a:off x="906158" y="1467930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REDO </a:t>
            </a:r>
            <a:r>
              <a:rPr lang="ko-KR" altLang="en-US" sz="3200" dirty="0"/>
              <a:t>연산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0131D9B-DF5E-47D0-AA80-32781A58A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02122"/>
              </p:ext>
            </p:extLst>
          </p:nvPr>
        </p:nvGraphicFramePr>
        <p:xfrm>
          <a:off x="1232593" y="3032760"/>
          <a:ext cx="9726814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551">
                  <a:extLst>
                    <a:ext uri="{9D8B030D-6E8A-4147-A177-3AD203B41FA5}">
                      <a16:colId xmlns:a16="http://schemas.microsoft.com/office/drawing/2014/main" val="676757251"/>
                    </a:ext>
                  </a:extLst>
                </a:gridCol>
                <a:gridCol w="8199263">
                  <a:extLst>
                    <a:ext uri="{9D8B030D-6E8A-4147-A177-3AD203B41FA5}">
                      <a16:colId xmlns:a16="http://schemas.microsoft.com/office/drawing/2014/main" val="317314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FORCE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수정했던 모든 페이지를 트랜잭션 </a:t>
                      </a:r>
                      <a:r>
                        <a:rPr lang="ko-KR" altLang="en-US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커밋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 시점에 디스크에 반영하는 정책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5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</a:rPr>
                        <a:t>¬FORCE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수정했던 페이지를 트랜잭션 </a:t>
                      </a:r>
                      <a:r>
                        <a:rPr lang="ko-KR" altLang="en-US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커밋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 시점에 디스크에 반영하지 않는 정책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777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80DAEB-D14D-4A6E-97B1-343B628D991E}"/>
              </a:ext>
            </a:extLst>
          </p:cNvPr>
          <p:cNvSpPr txBox="1"/>
          <p:nvPr/>
        </p:nvSpPr>
        <p:spPr>
          <a:xfrm>
            <a:off x="3470120" y="4688732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대부분의 </a:t>
            </a:r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en-US" altLang="ko-KR" sz="1800" b="0" kern="1200" dirty="0">
                <a:solidFill>
                  <a:schemeClr val="tx1"/>
                </a:solidFill>
                <a:effectLst/>
              </a:rPr>
              <a:t>¬FORCE</a:t>
            </a:r>
            <a:r>
              <a:rPr lang="ko-KR" altLang="en-US" b="0" kern="1200" dirty="0">
                <a:effectLst/>
              </a:rPr>
              <a:t> 정책을 따르고 있다</a:t>
            </a:r>
            <a:r>
              <a:rPr lang="en-US" altLang="ko-KR" b="0" kern="1200" dirty="0">
                <a:effectLst/>
              </a:rPr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44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</a:t>
            </a:r>
            <a:r>
              <a:rPr lang="en-US" altLang="ko-KR" dirty="0"/>
              <a:t>.. </a:t>
            </a:r>
            <a:r>
              <a:rPr lang="ko-KR" altLang="en-US" dirty="0"/>
              <a:t>그거 어떻게 </a:t>
            </a:r>
            <a:r>
              <a:rPr lang="ko-KR" altLang="en-US" dirty="0" err="1"/>
              <a:t>하는건데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0E968-53B4-4508-A70D-7E7A59813F69}"/>
              </a:ext>
            </a:extLst>
          </p:cNvPr>
          <p:cNvSpPr txBox="1"/>
          <p:nvPr/>
        </p:nvSpPr>
        <p:spPr>
          <a:xfrm>
            <a:off x="1021404" y="1506022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로그를 작성하는 과정은 디스크에 출력을 하기 때문에 </a:t>
            </a:r>
            <a:r>
              <a:rPr lang="ko-KR" altLang="en-US" dirty="0" err="1"/>
              <a:t>오래걸림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806E2-DE0B-40DB-B4BE-DE48C35A3026}"/>
              </a:ext>
            </a:extLst>
          </p:cNvPr>
          <p:cNvSpPr txBox="1"/>
          <p:nvPr/>
        </p:nvSpPr>
        <p:spPr>
          <a:xfrm>
            <a:off x="1021404" y="2154532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성능을 올리려면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EDD69-BF6C-48AC-8255-C6244408644C}"/>
              </a:ext>
            </a:extLst>
          </p:cNvPr>
          <p:cNvSpPr txBox="1"/>
          <p:nvPr/>
        </p:nvSpPr>
        <p:spPr>
          <a:xfrm>
            <a:off x="1021404" y="2803042"/>
            <a:ext cx="982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</a:t>
            </a:r>
            <a:r>
              <a:rPr lang="ko-KR" altLang="en-US" dirty="0" err="1"/>
              <a:t>커밋들을</a:t>
            </a:r>
            <a:r>
              <a:rPr lang="ko-KR" altLang="en-US" dirty="0"/>
              <a:t> 한꺼번에 처리하면 디스크 출력 횟수를 줄일 수 있다</a:t>
            </a:r>
            <a:r>
              <a:rPr lang="en-US" altLang="ko-KR" dirty="0"/>
              <a:t>. </a:t>
            </a:r>
            <a:r>
              <a:rPr lang="ko-KR" altLang="en-US" dirty="0"/>
              <a:t>이를 그룹 </a:t>
            </a:r>
            <a:r>
              <a:rPr lang="ko-KR" altLang="en-US" dirty="0" err="1"/>
              <a:t>커밋이라고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ADF8F-4071-4D31-B388-F0E2FF6FE7C1}"/>
              </a:ext>
            </a:extLst>
          </p:cNvPr>
          <p:cNvSpPr txBox="1"/>
          <p:nvPr/>
        </p:nvSpPr>
        <p:spPr>
          <a:xfrm>
            <a:off x="1021404" y="3429000"/>
            <a:ext cx="980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+mj-lt"/>
              </a:rPr>
              <a:t>즉</a:t>
            </a:r>
            <a:r>
              <a:rPr lang="en-US" altLang="ko-KR" b="0" i="0" dirty="0">
                <a:effectLst/>
                <a:latin typeface="+mj-lt"/>
              </a:rPr>
              <a:t>, </a:t>
            </a:r>
            <a:r>
              <a:rPr lang="ko-KR" altLang="en-US" b="0" i="0" dirty="0">
                <a:effectLst/>
                <a:latin typeface="+mj-lt"/>
              </a:rPr>
              <a:t>그룹 </a:t>
            </a:r>
            <a:r>
              <a:rPr lang="ko-KR" altLang="en-US" b="0" i="0" dirty="0" err="1">
                <a:effectLst/>
                <a:latin typeface="+mj-lt"/>
              </a:rPr>
              <a:t>커밋은</a:t>
            </a:r>
            <a:r>
              <a:rPr lang="ko-KR" altLang="en-US" b="0" i="0" dirty="0">
                <a:effectLst/>
                <a:latin typeface="+mj-lt"/>
              </a:rPr>
              <a:t> 정확성을 보장하면서 각 트랜잭션의 응답 시간</a:t>
            </a:r>
            <a:r>
              <a:rPr lang="en-US" altLang="ko-KR" b="0" i="0" dirty="0">
                <a:effectLst/>
                <a:latin typeface="+mj-lt"/>
              </a:rPr>
              <a:t>(response time)</a:t>
            </a:r>
            <a:r>
              <a:rPr lang="ko-KR" altLang="en-US" b="0" i="0" dirty="0">
                <a:effectLst/>
                <a:latin typeface="+mj-lt"/>
              </a:rPr>
              <a:t>은 </a:t>
            </a:r>
            <a:endParaRPr lang="en-US" altLang="ko-KR" b="0" i="0" dirty="0">
              <a:effectLst/>
              <a:latin typeface="+mj-lt"/>
            </a:endParaRPr>
          </a:p>
          <a:p>
            <a:r>
              <a:rPr lang="ko-KR" altLang="en-US" b="0" i="0" dirty="0">
                <a:effectLst/>
                <a:latin typeface="+mj-lt"/>
              </a:rPr>
              <a:t>약간 희생시키는 경우가 발생되더라도 시스템 전체의 처리량</a:t>
            </a:r>
            <a:r>
              <a:rPr lang="en-US" altLang="ko-KR" b="0" i="0" dirty="0">
                <a:effectLst/>
                <a:latin typeface="+mj-lt"/>
              </a:rPr>
              <a:t>(throughput)</a:t>
            </a:r>
            <a:r>
              <a:rPr lang="ko-KR" altLang="en-US" b="0" i="0" dirty="0">
                <a:effectLst/>
                <a:latin typeface="+mj-lt"/>
              </a:rPr>
              <a:t>을 높이자는 의도이다</a:t>
            </a:r>
            <a:r>
              <a:rPr lang="en-US" altLang="ko-KR" b="0" i="0" dirty="0">
                <a:effectLst/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5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B2DDA-5867-4E2C-B5C3-52FE1486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트랜잭션이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22AF8-B9B7-423B-84E5-8E66EC5289A5}"/>
              </a:ext>
            </a:extLst>
          </p:cNvPr>
          <p:cNvSpPr txBox="1"/>
          <p:nvPr/>
        </p:nvSpPr>
        <p:spPr>
          <a:xfrm>
            <a:off x="271115" y="3105834"/>
            <a:ext cx="11532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0" i="0" dirty="0">
                <a:effectLst/>
                <a:latin typeface="Avenir"/>
              </a:rPr>
              <a:t>하나의 논리적 작업 단위를 구성하는 일련의 연산들의 집합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05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</a:t>
            </a:r>
            <a:r>
              <a:rPr lang="en-US" altLang="ko-KR" dirty="0"/>
              <a:t>.. </a:t>
            </a:r>
            <a:r>
              <a:rPr lang="ko-KR" altLang="en-US" dirty="0"/>
              <a:t>그거 어떻게 </a:t>
            </a:r>
            <a:r>
              <a:rPr lang="ko-KR" altLang="en-US" dirty="0" err="1"/>
              <a:t>하는건데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46FD7-1517-4BA2-A56B-9235FFEE6CF2}"/>
              </a:ext>
            </a:extLst>
          </p:cNvPr>
          <p:cNvSpPr txBox="1"/>
          <p:nvPr/>
        </p:nvSpPr>
        <p:spPr>
          <a:xfrm>
            <a:off x="906158" y="1467930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REDO </a:t>
            </a:r>
            <a:r>
              <a:rPr lang="ko-KR" altLang="en-US" sz="3200" dirty="0"/>
              <a:t>연산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90F2193-5B13-4314-9B68-E88AA6508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68041"/>
              </p:ext>
            </p:extLst>
          </p:nvPr>
        </p:nvGraphicFramePr>
        <p:xfrm>
          <a:off x="2038038" y="2914226"/>
          <a:ext cx="836395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171">
                  <a:extLst>
                    <a:ext uri="{9D8B030D-6E8A-4147-A177-3AD203B41FA5}">
                      <a16:colId xmlns:a16="http://schemas.microsoft.com/office/drawing/2014/main" val="243986855"/>
                    </a:ext>
                  </a:extLst>
                </a:gridCol>
                <a:gridCol w="6919784">
                  <a:extLst>
                    <a:ext uri="{9D8B030D-6E8A-4147-A177-3AD203B41FA5}">
                      <a16:colId xmlns:a16="http://schemas.microsoft.com/office/drawing/2014/main" val="1798909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9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95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COMMIT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17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4FCEBF-EA12-4C51-9B36-43CB2785A65B}"/>
              </a:ext>
            </a:extLst>
          </p:cNvPr>
          <p:cNvSpPr txBox="1"/>
          <p:nvPr/>
        </p:nvSpPr>
        <p:spPr>
          <a:xfrm>
            <a:off x="5248102" y="3386051"/>
            <a:ext cx="567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+mn-ea"/>
              </a:rPr>
              <a:t>커밋한 트랜잭션의 내용이 디스크 상의 데이터베이스에 반영되어 있지 않을 수 있기 때문에 반드시 </a:t>
            </a:r>
            <a:r>
              <a:rPr lang="en-US" altLang="ko-KR" b="0" i="0" dirty="0">
                <a:effectLst/>
                <a:latin typeface="+mn-ea"/>
              </a:rPr>
              <a:t>REDO </a:t>
            </a:r>
            <a:r>
              <a:rPr lang="ko-KR" altLang="en-US" b="0" i="0" dirty="0">
                <a:effectLst/>
                <a:latin typeface="+mn-ea"/>
              </a:rPr>
              <a:t>복구가 필요하게 된다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107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</a:t>
            </a:r>
            <a:r>
              <a:rPr lang="en-US" altLang="ko-KR" dirty="0"/>
              <a:t>.. </a:t>
            </a:r>
            <a:r>
              <a:rPr lang="ko-KR" altLang="en-US" dirty="0"/>
              <a:t>그거 어떻게 </a:t>
            </a:r>
            <a:r>
              <a:rPr lang="ko-KR" altLang="en-US" dirty="0" err="1"/>
              <a:t>하는건데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B983F-E814-4978-9F00-296889D7D29E}"/>
              </a:ext>
            </a:extLst>
          </p:cNvPr>
          <p:cNvSpPr txBox="1"/>
          <p:nvPr/>
        </p:nvSpPr>
        <p:spPr>
          <a:xfrm>
            <a:off x="1123324" y="2767280"/>
            <a:ext cx="99453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0" i="0" dirty="0">
                <a:effectLst/>
                <a:latin typeface="Source Sans Pro" panose="020B0604020202020204" pitchFamily="34" charset="0"/>
              </a:rPr>
              <a:t>소프트웨어나 하드웨어 문제로 </a:t>
            </a:r>
            <a:endParaRPr lang="en-US" altLang="ko-KR" sz="4000" b="0" i="0" dirty="0">
              <a:effectLst/>
              <a:latin typeface="Source Sans Pro" panose="020B0604020202020204" pitchFamily="34" charset="0"/>
            </a:endParaRPr>
          </a:p>
          <a:p>
            <a:r>
              <a:rPr lang="ko-KR" altLang="en-US" sz="4000" b="0" i="0" dirty="0">
                <a:effectLst/>
                <a:latin typeface="Source Sans Pro" panose="020B0604020202020204" pitchFamily="34" charset="0"/>
              </a:rPr>
              <a:t>데이터베이스 시스템이 재시작 복구하는 경우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3091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복구</a:t>
            </a:r>
            <a:r>
              <a:rPr lang="en-US" altLang="ko-KR"/>
              <a:t>.. </a:t>
            </a:r>
            <a:r>
              <a:rPr lang="ko-KR" altLang="en-US"/>
              <a:t>그거 어떻게 하는건데</a:t>
            </a:r>
            <a:r>
              <a:rPr lang="en-US" altLang="ko-KR"/>
              <a:t>..</a:t>
            </a:r>
            <a:endParaRPr lang="ko-KR" altLang="en-US" dirty="0"/>
          </a:p>
        </p:txBody>
      </p:sp>
      <p:pic>
        <p:nvPicPr>
          <p:cNvPr id="2050" name="Picture 2" descr="dbms4">
            <a:extLst>
              <a:ext uri="{FF2B5EF4-FFF2-40B4-BE49-F238E27FC236}">
                <a16:creationId xmlns:a16="http://schemas.microsoft.com/office/drawing/2014/main" id="{76AA8F69-FB4E-412D-9248-A08D6E93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205038"/>
            <a:ext cx="47815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B7579-A82E-43C5-9A1D-28ECFECF3390}"/>
              </a:ext>
            </a:extLst>
          </p:cNvPr>
          <p:cNvSpPr txBox="1"/>
          <p:nvPr/>
        </p:nvSpPr>
        <p:spPr>
          <a:xfrm>
            <a:off x="564678" y="5303329"/>
            <a:ext cx="1106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마지막 체크포인트</a:t>
            </a:r>
            <a:r>
              <a:rPr lang="en-US" altLang="ko-KR" dirty="0"/>
              <a:t>(checkpoint) </a:t>
            </a:r>
            <a:r>
              <a:rPr lang="ko-KR" altLang="en-US" dirty="0"/>
              <a:t>시점부터 최근 로그</a:t>
            </a:r>
            <a:r>
              <a:rPr lang="en-US" altLang="ko-KR" dirty="0"/>
              <a:t>(EOL, End of Log)</a:t>
            </a:r>
            <a:r>
              <a:rPr lang="ko-KR" altLang="en-US" dirty="0"/>
              <a:t>까지 로그를 탐색하면서 </a:t>
            </a:r>
            <a:endParaRPr lang="en-US" altLang="ko-KR" dirty="0"/>
          </a:p>
          <a:p>
            <a:r>
              <a:rPr lang="ko-KR" altLang="en-US" dirty="0"/>
              <a:t>어디서부터 시스템이 복구를 시작해야 하는지</a:t>
            </a:r>
            <a:r>
              <a:rPr lang="en-US" altLang="ko-KR" dirty="0"/>
              <a:t>, </a:t>
            </a:r>
            <a:r>
              <a:rPr lang="ko-KR" altLang="en-US" dirty="0"/>
              <a:t>어느 트랜잭션들을 복구해야 하는지 등등을 알아내는 단계이다</a:t>
            </a:r>
            <a:r>
              <a:rPr lang="en-US" altLang="ko-KR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117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복구</a:t>
            </a:r>
            <a:r>
              <a:rPr lang="en-US" altLang="ko-KR"/>
              <a:t>.. </a:t>
            </a:r>
            <a:r>
              <a:rPr lang="ko-KR" altLang="en-US"/>
              <a:t>그거 어떻게 하는건데</a:t>
            </a:r>
            <a:r>
              <a:rPr lang="en-US" altLang="ko-KR"/>
              <a:t>..</a:t>
            </a:r>
            <a:endParaRPr lang="ko-KR" altLang="en-US" dirty="0"/>
          </a:p>
        </p:txBody>
      </p:sp>
      <p:pic>
        <p:nvPicPr>
          <p:cNvPr id="2050" name="Picture 2" descr="dbms4">
            <a:extLst>
              <a:ext uri="{FF2B5EF4-FFF2-40B4-BE49-F238E27FC236}">
                <a16:creationId xmlns:a16="http://schemas.microsoft.com/office/drawing/2014/main" id="{76AA8F69-FB4E-412D-9248-A08D6E93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205038"/>
            <a:ext cx="47815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B7579-A82E-43C5-9A1D-28ECFECF3390}"/>
              </a:ext>
            </a:extLst>
          </p:cNvPr>
          <p:cNvSpPr txBox="1"/>
          <p:nvPr/>
        </p:nvSpPr>
        <p:spPr>
          <a:xfrm>
            <a:off x="1665139" y="5303329"/>
            <a:ext cx="886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REDO </a:t>
            </a:r>
            <a:r>
              <a:rPr lang="ko-KR" altLang="en-US" dirty="0"/>
              <a:t>복구 단계로 복구를 시작해야 하는 시점부터 </a:t>
            </a:r>
            <a:endParaRPr lang="en-US" altLang="ko-KR" dirty="0"/>
          </a:p>
          <a:p>
            <a:r>
              <a:rPr lang="ko-KR" altLang="en-US" dirty="0"/>
              <a:t>장애 발생 직전 시점까지 </a:t>
            </a:r>
            <a:r>
              <a:rPr lang="en-US" altLang="ko-KR" dirty="0"/>
              <a:t>REDO</a:t>
            </a:r>
            <a:r>
              <a:rPr lang="ko-KR" altLang="en-US" dirty="0"/>
              <a:t>가 필요한 모든 로그를 </a:t>
            </a:r>
            <a:r>
              <a:rPr lang="en-US" altLang="ko-KR" dirty="0"/>
              <a:t>REDO </a:t>
            </a:r>
            <a:r>
              <a:rPr lang="ko-KR" altLang="en-US" dirty="0"/>
              <a:t>복구를 하는 단계이다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REDO </a:t>
            </a:r>
            <a:r>
              <a:rPr lang="ko-KR" altLang="en-US" dirty="0"/>
              <a:t>복구가 완료된 시점의 데이터베이스 상태는 장애 발생 시점의 상태와 같게 된다</a:t>
            </a:r>
            <a:r>
              <a:rPr lang="en-US" altLang="ko-KR" dirty="0"/>
              <a:t>.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5598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7CE6-38AF-4FBD-A686-E93BE10D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복구</a:t>
            </a:r>
            <a:r>
              <a:rPr lang="en-US" altLang="ko-KR"/>
              <a:t>.. </a:t>
            </a:r>
            <a:r>
              <a:rPr lang="ko-KR" altLang="en-US"/>
              <a:t>그거 어떻게 하는건데</a:t>
            </a:r>
            <a:r>
              <a:rPr lang="en-US" altLang="ko-KR"/>
              <a:t>..</a:t>
            </a:r>
            <a:endParaRPr lang="ko-KR" altLang="en-US" dirty="0"/>
          </a:p>
        </p:txBody>
      </p:sp>
      <p:pic>
        <p:nvPicPr>
          <p:cNvPr id="2050" name="Picture 2" descr="dbms4">
            <a:extLst>
              <a:ext uri="{FF2B5EF4-FFF2-40B4-BE49-F238E27FC236}">
                <a16:creationId xmlns:a16="http://schemas.microsoft.com/office/drawing/2014/main" id="{76AA8F69-FB4E-412D-9248-A08D6E93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205038"/>
            <a:ext cx="47815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B7579-A82E-43C5-9A1D-28ECFECF3390}"/>
              </a:ext>
            </a:extLst>
          </p:cNvPr>
          <p:cNvSpPr txBox="1"/>
          <p:nvPr/>
        </p:nvSpPr>
        <p:spPr>
          <a:xfrm>
            <a:off x="2432176" y="5303329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복구 단계로 로그를 최신 시점부터 다시 역방향으로 탐색하면서 </a:t>
            </a:r>
            <a:endParaRPr lang="en-US" altLang="ko-KR" dirty="0"/>
          </a:p>
          <a:p>
            <a:r>
              <a:rPr lang="en-US" altLang="ko-KR" dirty="0"/>
              <a:t>UNDO </a:t>
            </a:r>
            <a:r>
              <a:rPr lang="ko-KR" altLang="en-US" dirty="0"/>
              <a:t>복구가 필요한 로그들에 대해서 </a:t>
            </a:r>
            <a:r>
              <a:rPr lang="en-US" altLang="ko-KR" dirty="0"/>
              <a:t>UNDO </a:t>
            </a:r>
            <a:r>
              <a:rPr lang="ko-KR" altLang="en-US" dirty="0"/>
              <a:t>복구를 수행한다</a:t>
            </a:r>
            <a:r>
              <a:rPr lang="en-US" altLang="ko-KR" dirty="0"/>
              <a:t>.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516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EFF3B-145D-4435-885D-41E2043D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56627-E9B7-4C1F-90C9-182F79F3BA63}"/>
              </a:ext>
            </a:extLst>
          </p:cNvPr>
          <p:cNvSpPr txBox="1"/>
          <p:nvPr/>
        </p:nvSpPr>
        <p:spPr>
          <a:xfrm>
            <a:off x="838200" y="1690688"/>
            <a:ext cx="60943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effectLst/>
                <a:latin typeface="+mj-lt"/>
              </a:rPr>
              <a:t>DBMS</a:t>
            </a:r>
            <a:r>
              <a:rPr lang="ko-KR" altLang="en-US" sz="2400" b="0" i="0" dirty="0">
                <a:effectLst/>
                <a:latin typeface="+mj-lt"/>
              </a:rPr>
              <a:t>는 어떻게 트랜잭션을 관리할까</a:t>
            </a:r>
            <a:r>
              <a:rPr lang="en-US" altLang="ko-KR" sz="2400" b="0" i="0" dirty="0">
                <a:effectLst/>
                <a:latin typeface="+mj-lt"/>
              </a:rPr>
              <a:t>?</a:t>
            </a:r>
            <a:endParaRPr lang="en-US" altLang="ko-KR" sz="2400" dirty="0">
              <a:latin typeface="+mj-lt"/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https://d2.naver.com/helloworld/407507</a:t>
            </a:r>
          </a:p>
        </p:txBody>
      </p:sp>
    </p:spTree>
    <p:extLst>
      <p:ext uri="{BB962C8B-B14F-4D97-AF65-F5344CB8AC3E}">
        <p14:creationId xmlns:p14="http://schemas.microsoft.com/office/powerpoint/2010/main" val="208755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B2DDA-5867-4E2C-B5C3-52FE1486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트랜잭션이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5D24D-F1D3-41C9-B60E-0817127B92B2}"/>
              </a:ext>
            </a:extLst>
          </p:cNvPr>
          <p:cNvSpPr txBox="1"/>
          <p:nvPr/>
        </p:nvSpPr>
        <p:spPr>
          <a:xfrm>
            <a:off x="3814187" y="2489208"/>
            <a:ext cx="45636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/>
              <a:t>???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9682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B2DDA-5867-4E2C-B5C3-52FE1486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트랜잭션이 </a:t>
            </a:r>
            <a:r>
              <a:rPr lang="ko-KR" altLang="en-US" dirty="0" err="1"/>
              <a:t>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E3F67AE-C32C-4BF8-9876-F4CFBC15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98832"/>
              </p:ext>
            </p:extLst>
          </p:nvPr>
        </p:nvGraphicFramePr>
        <p:xfrm>
          <a:off x="1169324" y="2836641"/>
          <a:ext cx="6140335" cy="244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756">
                  <a:extLst>
                    <a:ext uri="{9D8B030D-6E8A-4147-A177-3AD203B41FA5}">
                      <a16:colId xmlns:a16="http://schemas.microsoft.com/office/drawing/2014/main" val="2914622079"/>
                    </a:ext>
                  </a:extLst>
                </a:gridCol>
                <a:gridCol w="4318579">
                  <a:extLst>
                    <a:ext uri="{9D8B030D-6E8A-4147-A177-3AD203B41FA5}">
                      <a16:colId xmlns:a16="http://schemas.microsoft.com/office/drawing/2014/main" val="97218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SELECT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</a:t>
                      </a:r>
                      <a:r>
                        <a:rPr lang="ko-KR" altLang="en-US" sz="2800" dirty="0"/>
                        <a:t> 잔액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100</a:t>
                      </a:r>
                      <a:r>
                        <a:rPr lang="ko-KR" altLang="en-US" sz="2800" dirty="0"/>
                        <a:t>만원 인출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B</a:t>
                      </a:r>
                      <a:r>
                        <a:rPr lang="ko-KR" altLang="en-US" sz="2800" dirty="0"/>
                        <a:t>에 </a:t>
                      </a:r>
                      <a:r>
                        <a:rPr lang="en-US" altLang="ko-KR" sz="2800" dirty="0"/>
                        <a:t>100</a:t>
                      </a:r>
                      <a:r>
                        <a:rPr lang="ko-KR" altLang="en-US" sz="2800" dirty="0"/>
                        <a:t>만원 입금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계좌 </a:t>
                      </a:r>
                      <a:r>
                        <a:rPr lang="en-US" altLang="ko-KR" sz="2800" dirty="0"/>
                        <a:t>A </a:t>
                      </a:r>
                      <a:r>
                        <a:rPr lang="ko-KR" altLang="en-US" sz="2800" dirty="0"/>
                        <a:t>잔액 조회</a:t>
                      </a:r>
                      <a:endParaRPr lang="en-US" altLang="ko-K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8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41329"/>
                  </a:ext>
                </a:extLst>
              </a:tr>
            </a:tbl>
          </a:graphicData>
        </a:graphic>
      </p:graphicFrame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DAB404D3-FCE7-4CE7-A94D-58038871E4C8}"/>
              </a:ext>
            </a:extLst>
          </p:cNvPr>
          <p:cNvSpPr/>
          <p:nvPr/>
        </p:nvSpPr>
        <p:spPr>
          <a:xfrm rot="10800000">
            <a:off x="6478384" y="2640137"/>
            <a:ext cx="435956" cy="2582487"/>
          </a:xfrm>
          <a:prstGeom prst="leftBracket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EA42E-6B66-40D2-9A1B-1BF9C317CB04}"/>
              </a:ext>
            </a:extLst>
          </p:cNvPr>
          <p:cNvSpPr txBox="1"/>
          <p:nvPr/>
        </p:nvSpPr>
        <p:spPr>
          <a:xfrm>
            <a:off x="7043652" y="370054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계좌이체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4AECA-179F-4B8C-9257-D91CCF32B7F7}"/>
              </a:ext>
            </a:extLst>
          </p:cNvPr>
          <p:cNvSpPr txBox="1"/>
          <p:nvPr/>
        </p:nvSpPr>
        <p:spPr>
          <a:xfrm>
            <a:off x="8408128" y="3697115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 </a:t>
            </a:r>
            <a:r>
              <a:rPr lang="ko-KR" altLang="en-US" sz="2400" dirty="0"/>
              <a:t>논리적 작업 단위</a:t>
            </a:r>
            <a:endParaRPr lang="en-US" altLang="ko-KR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F3289-7D81-4379-AD85-1523BFB10E11}"/>
              </a:ext>
            </a:extLst>
          </p:cNvPr>
          <p:cNvSpPr/>
          <p:nvPr/>
        </p:nvSpPr>
        <p:spPr>
          <a:xfrm>
            <a:off x="1106557" y="2511287"/>
            <a:ext cx="1802295" cy="29022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B1919-81C0-4521-B16C-E2B555EA6E21}"/>
              </a:ext>
            </a:extLst>
          </p:cNvPr>
          <p:cNvSpPr txBox="1"/>
          <p:nvPr/>
        </p:nvSpPr>
        <p:spPr>
          <a:xfrm>
            <a:off x="1325466" y="560547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트랜잭션</a:t>
            </a: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8144B-0B7C-467B-BC02-39742CF168E8}"/>
              </a:ext>
            </a:extLst>
          </p:cNvPr>
          <p:cNvSpPr txBox="1"/>
          <p:nvPr/>
        </p:nvSpPr>
        <p:spPr>
          <a:xfrm>
            <a:off x="329838" y="1603310"/>
            <a:ext cx="11532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0" i="0" dirty="0">
                <a:effectLst/>
                <a:latin typeface="Avenir"/>
              </a:rPr>
              <a:t>하나의 논리적 작업 단위를 구성하는 일련의 연산들의 집합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76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4C3E-10A8-4FD6-8FB1-6F232B27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트랜잭션의 성질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25D4235-A4B9-4331-807C-D72AD807F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6057"/>
              </p:ext>
            </p:extLst>
          </p:nvPr>
        </p:nvGraphicFramePr>
        <p:xfrm>
          <a:off x="2032000" y="1690688"/>
          <a:ext cx="8128000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0255">
                  <a:extLst>
                    <a:ext uri="{9D8B030D-6E8A-4147-A177-3AD203B41FA5}">
                      <a16:colId xmlns:a16="http://schemas.microsoft.com/office/drawing/2014/main" val="2133553925"/>
                    </a:ext>
                  </a:extLst>
                </a:gridCol>
                <a:gridCol w="3897745">
                  <a:extLst>
                    <a:ext uri="{9D8B030D-6E8A-4147-A177-3AD203B41FA5}">
                      <a16:colId xmlns:a16="http://schemas.microsoft.com/office/drawing/2014/main" val="13793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Atomicity</a:t>
                      </a:r>
                    </a:p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3200" b="0" kern="1200" dirty="0" err="1">
                          <a:solidFill>
                            <a:schemeClr val="tx1"/>
                          </a:solidFill>
                          <a:effectLst/>
                        </a:rPr>
                        <a:t>원자성</a:t>
                      </a: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600" dirty="0">
                          <a:solidFill>
                            <a:schemeClr val="tx1"/>
                          </a:solidFill>
                        </a:rPr>
                        <a:t>ACID</a:t>
                      </a:r>
                      <a:endParaRPr lang="ko-KR" altLang="en-US" sz="6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Consistency</a:t>
                      </a:r>
                    </a:p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일관성</a:t>
                      </a: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Isolation</a:t>
                      </a:r>
                    </a:p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독립성</a:t>
                      </a: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9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Durability</a:t>
                      </a:r>
                    </a:p>
                    <a:p>
                      <a:pPr algn="ctr" latinLnBrk="1"/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지속성</a:t>
                      </a: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2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94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4C3E-10A8-4FD6-8FB1-6F232B27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원자성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3624-D228-4D36-8B98-0DD5407C8190}"/>
              </a:ext>
            </a:extLst>
          </p:cNvPr>
          <p:cNvSpPr txBox="1"/>
          <p:nvPr/>
        </p:nvSpPr>
        <p:spPr>
          <a:xfrm>
            <a:off x="1205345" y="1587731"/>
            <a:ext cx="706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트랜잭션의 모든 연산들이 정상적으로 수행 완료되거나 아니면 전혀 어떠한 연산도 수행되지 않은 상태를 보장해야 한다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7FA37-B94E-45F3-B5B1-65EA664B7354}"/>
              </a:ext>
            </a:extLst>
          </p:cNvPr>
          <p:cNvSpPr txBox="1"/>
          <p:nvPr/>
        </p:nvSpPr>
        <p:spPr>
          <a:xfrm>
            <a:off x="1815020" y="3230880"/>
            <a:ext cx="856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실패하면 모두 실패</a:t>
            </a:r>
            <a:r>
              <a:rPr lang="en-US" altLang="ko-KR" sz="3200" dirty="0"/>
              <a:t>, </a:t>
            </a:r>
            <a:r>
              <a:rPr lang="ko-KR" altLang="en-US" sz="3200" dirty="0"/>
              <a:t>성공하면 모두 성공 해야함</a:t>
            </a:r>
          </a:p>
        </p:txBody>
      </p:sp>
    </p:spTree>
    <p:extLst>
      <p:ext uri="{BB962C8B-B14F-4D97-AF65-F5344CB8AC3E}">
        <p14:creationId xmlns:p14="http://schemas.microsoft.com/office/powerpoint/2010/main" val="314140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4C3E-10A8-4FD6-8FB1-6F232B27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kern="1200" dirty="0">
                <a:solidFill>
                  <a:schemeClr val="tx1"/>
                </a:solidFill>
                <a:effectLst/>
              </a:rPr>
              <a:t>Consistency</a:t>
            </a:r>
            <a:r>
              <a:rPr lang="en-US" altLang="ko-KR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일관성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3624-D228-4D36-8B98-0DD5407C8190}"/>
              </a:ext>
            </a:extLst>
          </p:cNvPr>
          <p:cNvSpPr txBox="1"/>
          <p:nvPr/>
        </p:nvSpPr>
        <p:spPr>
          <a:xfrm>
            <a:off x="1205345" y="1587731"/>
            <a:ext cx="706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성공적으로 수행된 트랜잭션은 정당한 </a:t>
            </a:r>
            <a:r>
              <a:rPr lang="ko-KR" altLang="en-US" sz="1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데이터들만을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데이터베이스에 반영해야 한다</a:t>
            </a: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 수행 전후의 데이터베이스 상태는 각각 일관성이 보장되는 서로 다른 상태가 된다</a:t>
            </a: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7FA37-B94E-45F3-B5B1-65EA664B7354}"/>
              </a:ext>
            </a:extLst>
          </p:cNvPr>
          <p:cNvSpPr txBox="1"/>
          <p:nvPr/>
        </p:nvSpPr>
        <p:spPr>
          <a:xfrm>
            <a:off x="669674" y="3485166"/>
            <a:ext cx="10852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계좌 </a:t>
            </a:r>
            <a:r>
              <a:rPr lang="en-US" altLang="ko-KR" sz="3200" dirty="0"/>
              <a:t>A</a:t>
            </a:r>
            <a:r>
              <a:rPr lang="ko-KR" altLang="en-US" sz="3200" dirty="0"/>
              <a:t>와 </a:t>
            </a:r>
            <a:r>
              <a:rPr lang="en-US" altLang="ko-KR" sz="3200" dirty="0"/>
              <a:t>B</a:t>
            </a:r>
            <a:r>
              <a:rPr lang="ko-KR" altLang="en-US" sz="3200" dirty="0"/>
              <a:t>의 잔고합은 트랜잭션 이전과 이후가 같아야 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332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4C3E-10A8-4FD6-8FB1-6F232B27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kern="1200" dirty="0">
                <a:solidFill>
                  <a:schemeClr val="tx1"/>
                </a:solidFill>
                <a:effectLst/>
              </a:rPr>
              <a:t>Isolation</a:t>
            </a:r>
            <a:r>
              <a:rPr lang="en-US" altLang="ko-KR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독립성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3624-D228-4D36-8B98-0DD5407C8190}"/>
              </a:ext>
            </a:extLst>
          </p:cNvPr>
          <p:cNvSpPr txBox="1"/>
          <p:nvPr/>
        </p:nvSpPr>
        <p:spPr>
          <a:xfrm>
            <a:off x="1205345" y="1587731"/>
            <a:ext cx="706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트랜잭션이 동시에 수행되더라도 각각의 트랜잭션은 다른 트랜잭션의 수행에 영향을 받지 않고 독립적으로 수행되어야 한다</a:t>
            </a: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7FA37-B94E-45F3-B5B1-65EA664B7354}"/>
              </a:ext>
            </a:extLst>
          </p:cNvPr>
          <p:cNvSpPr txBox="1"/>
          <p:nvPr/>
        </p:nvSpPr>
        <p:spPr>
          <a:xfrm>
            <a:off x="669674" y="3485166"/>
            <a:ext cx="11242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한 </a:t>
            </a:r>
            <a:r>
              <a:rPr lang="ko-KR" altLang="en-US" sz="3200" dirty="0" err="1"/>
              <a:t>트랙잭션의</a:t>
            </a:r>
            <a:r>
              <a:rPr lang="ko-KR" altLang="en-US" sz="3200" dirty="0"/>
              <a:t> 중간 결과가 </a:t>
            </a:r>
            <a:r>
              <a:rPr lang="ko-KR" altLang="en-US" sz="3200" b="0" i="0" dirty="0">
                <a:effectLst/>
                <a:latin typeface="Avenir"/>
              </a:rPr>
              <a:t>다른 트랜잭션에게는 숨겨져야 한다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484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4C3E-10A8-4FD6-8FB1-6F232B27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kern="1200" dirty="0">
                <a:solidFill>
                  <a:schemeClr val="tx1"/>
                </a:solidFill>
                <a:effectLst/>
              </a:rPr>
              <a:t>Durability</a:t>
            </a:r>
            <a:r>
              <a:rPr lang="en-US" altLang="ko-KR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지속성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3624-D228-4D36-8B98-0DD5407C8190}"/>
              </a:ext>
            </a:extLst>
          </p:cNvPr>
          <p:cNvSpPr txBox="1"/>
          <p:nvPr/>
        </p:nvSpPr>
        <p:spPr>
          <a:xfrm>
            <a:off x="1205345" y="1587731"/>
            <a:ext cx="706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트랜잭션이 성공적으로 완료되어 </a:t>
            </a:r>
            <a:r>
              <a:rPr lang="ko-KR" altLang="en-US" sz="1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커밋되고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나면</a:t>
            </a: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트랜잭션에 의한 모든 변경은 향후에 어떤 소프트웨어나 하드웨어 장애가 발생되더라도 보존되어야 한다</a:t>
            </a: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7FA37-B94E-45F3-B5B1-65EA664B7354}"/>
              </a:ext>
            </a:extLst>
          </p:cNvPr>
          <p:cNvSpPr txBox="1"/>
          <p:nvPr/>
        </p:nvSpPr>
        <p:spPr>
          <a:xfrm>
            <a:off x="4309293" y="3441279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디스크에 저장된다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60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배달의민족 도현"/>
        <a:ea typeface="배달의민족 도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배달의민족 도현"/>
        <a:ea typeface="배달의민족 도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731</Words>
  <Application>Microsoft Office PowerPoint</Application>
  <PresentationFormat>와이드스크린</PresentationFormat>
  <Paragraphs>138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Avenir</vt:lpstr>
      <vt:lpstr>배달의민족 도현</vt:lpstr>
      <vt:lpstr>Arial</vt:lpstr>
      <vt:lpstr>Source Sans Pro</vt:lpstr>
      <vt:lpstr>Office 테마</vt:lpstr>
      <vt:lpstr>데이터 베이스</vt:lpstr>
      <vt:lpstr>트랜잭션이 뭐야?</vt:lpstr>
      <vt:lpstr>트랜잭션이 뭐야?</vt:lpstr>
      <vt:lpstr>트랜잭션이 뭐야?</vt:lpstr>
      <vt:lpstr>트랜잭션의 성질</vt:lpstr>
      <vt:lpstr>Atomicity (원자성)</vt:lpstr>
      <vt:lpstr>Consistency (일관성)</vt:lpstr>
      <vt:lpstr>Isolation (독립성)</vt:lpstr>
      <vt:lpstr>Durability (지속성)</vt:lpstr>
      <vt:lpstr>트랜잭션은 왜 필요한거야?</vt:lpstr>
      <vt:lpstr>트랜잭션은 왜 필요한거야?</vt:lpstr>
      <vt:lpstr>트랜잭션은 왜 필요한거야?</vt:lpstr>
      <vt:lpstr>트랜잭션은 어떻게 동작하는거야?</vt:lpstr>
      <vt:lpstr>트랜잭션은 어떻게 동작하는거야?</vt:lpstr>
      <vt:lpstr>트랜잭션 수행 상태</vt:lpstr>
      <vt:lpstr>복구.. 그거 어떻게 하는건데..</vt:lpstr>
      <vt:lpstr>복구.. 그거 어떻게 하는건데..</vt:lpstr>
      <vt:lpstr>복구.. 그거 어떻게 하는건데..</vt:lpstr>
      <vt:lpstr>복구.. 그거 어떻게 하는건데..</vt:lpstr>
      <vt:lpstr>복구.. 그거 어떻게 하는건데..</vt:lpstr>
      <vt:lpstr>복구.. 그거 어떻게 하는건데..</vt:lpstr>
      <vt:lpstr>복구.. 그거 어떻게 하는건데..</vt:lpstr>
      <vt:lpstr>복구.. 그거 어떻게 하는건데..</vt:lpstr>
      <vt:lpstr>복구.. 그거 어떻게 하는건데..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</dc:title>
  <dc:creator>이 호영</dc:creator>
  <cp:lastModifiedBy>이 호영</cp:lastModifiedBy>
  <cp:revision>25</cp:revision>
  <dcterms:created xsi:type="dcterms:W3CDTF">2020-10-04T08:23:54Z</dcterms:created>
  <dcterms:modified xsi:type="dcterms:W3CDTF">2020-10-06T11:15:08Z</dcterms:modified>
</cp:coreProperties>
</file>