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3" autoAdjust="0"/>
    <p:restoredTop sz="80896" autoAdjust="0"/>
  </p:normalViewPr>
  <p:slideViewPr>
    <p:cSldViewPr snapToGrid="0">
      <p:cViewPr varScale="1">
        <p:scale>
          <a:sx n="61" d="100"/>
          <a:sy n="61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5BEE7-130B-4D94-9A32-BC9341EBAC5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AE829-3E9F-4865-A405-5F3CFA1E3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6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TLS#fn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와 </a:t>
            </a:r>
            <a:r>
              <a:rPr lang="en-US" altLang="ko-KR" dirty="0"/>
              <a:t>https</a:t>
            </a:r>
            <a:r>
              <a:rPr lang="ko-KR" altLang="en-US" dirty="0"/>
              <a:t>의 차이점 위주로 발표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6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https </a:t>
            </a:r>
            <a:r>
              <a:rPr lang="ko-KR" altLang="en-US" dirty="0"/>
              <a:t>설명 </a:t>
            </a:r>
            <a:r>
              <a:rPr lang="en-US" altLang="ko-KR" dirty="0"/>
              <a:t>-&gt;</a:t>
            </a:r>
            <a:r>
              <a:rPr lang="ko-KR" altLang="en-US" dirty="0"/>
              <a:t>이런 </a:t>
            </a:r>
            <a:r>
              <a:rPr lang="en-US" altLang="ko-KR" dirty="0"/>
              <a:t>http</a:t>
            </a:r>
            <a:r>
              <a:rPr lang="ko-KR" altLang="en-US" dirty="0"/>
              <a:t>의 문제점이 서버에서 브라우저로 데이터를 전송할 때</a:t>
            </a:r>
            <a:r>
              <a:rPr lang="en-US" altLang="ko-KR" dirty="0"/>
              <a:t>, </a:t>
            </a:r>
            <a:r>
              <a:rPr lang="ko-KR" altLang="en-US" dirty="0" err="1"/>
              <a:t>암호화되어있지</a:t>
            </a:r>
            <a:r>
              <a:rPr lang="ko-KR" altLang="en-US" dirty="0"/>
              <a:t> 않아서 데이터가 쉽게 </a:t>
            </a:r>
            <a:r>
              <a:rPr lang="ko-KR" altLang="en-US" dirty="0" err="1"/>
              <a:t>도난당할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암호화가 추가된 </a:t>
            </a:r>
            <a:r>
              <a:rPr lang="en-US" altLang="ko-KR" dirty="0"/>
              <a:t>https</a:t>
            </a:r>
            <a:r>
              <a:rPr lang="ko-KR" altLang="en-US" dirty="0"/>
              <a:t>가 나왔다</a:t>
            </a:r>
            <a:r>
              <a:rPr lang="en-US" altLang="ko-KR" dirty="0"/>
              <a:t>. </a:t>
            </a:r>
            <a:r>
              <a:rPr lang="ko-KR" altLang="en-US" dirty="0"/>
              <a:t>암호화를 할 때 </a:t>
            </a:r>
            <a:r>
              <a:rPr lang="en-US" altLang="ko-KR" dirty="0" err="1"/>
              <a:t>ssl</a:t>
            </a:r>
            <a:r>
              <a:rPr lang="ko-KR" altLang="en-US" dirty="0"/>
              <a:t>이라는 </a:t>
            </a:r>
            <a:r>
              <a:rPr lang="en-US" altLang="ko-KR" dirty="0"/>
              <a:t>secure socker layer </a:t>
            </a:r>
            <a:r>
              <a:rPr lang="ko-KR" altLang="en-US" dirty="0" err="1"/>
              <a:t>보안소켓</a:t>
            </a:r>
            <a:r>
              <a:rPr lang="ko-KR" altLang="en-US" dirty="0"/>
              <a:t> 계층을 사용한다</a:t>
            </a:r>
            <a:r>
              <a:rPr lang="en-US" altLang="ko-KR" dirty="0"/>
              <a:t>.  </a:t>
            </a:r>
            <a:r>
              <a:rPr lang="ko-KR" altLang="en-US" dirty="0" err="1"/>
              <a:t>암호화말고도</a:t>
            </a:r>
            <a:r>
              <a:rPr lang="ko-KR" altLang="en-US" dirty="0"/>
              <a:t> </a:t>
            </a:r>
            <a:r>
              <a:rPr lang="en-US" altLang="ko-KR" dirty="0"/>
              <a:t>https</a:t>
            </a:r>
            <a:r>
              <a:rPr lang="ko-KR" altLang="en-US" dirty="0"/>
              <a:t>를 사용하면 구글에서 </a:t>
            </a:r>
            <a:r>
              <a:rPr lang="ko-KR" altLang="en-US" dirty="0" err="1"/>
              <a:t>검색시</a:t>
            </a:r>
            <a:r>
              <a:rPr lang="ko-KR" altLang="en-US" dirty="0"/>
              <a:t> 상단에 노출해준다고 해서 그런 이점도 </a:t>
            </a:r>
            <a:r>
              <a:rPr lang="ko-KR" altLang="en-US" dirty="0" err="1"/>
              <a:t>있긴하지만</a:t>
            </a:r>
            <a:r>
              <a:rPr lang="ko-KR" altLang="en-US" dirty="0"/>
              <a:t> 암호화가 주된 차이점이라서 암호화에 대해서 발표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현재는 </a:t>
            </a:r>
            <a:r>
              <a:rPr lang="en-US" altLang="ko-KR" b="0" i="0" dirty="0" err="1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ssl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을 기반으로 한 </a:t>
            </a:r>
            <a:r>
              <a:rPr lang="en-US" altLang="ko-KR" b="0" i="0" dirty="0" err="1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tls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를 이용해서 정보를 암호화해서 송수신한다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 fontAlgn="base"/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정식명칭은 </a:t>
            </a:r>
            <a:r>
              <a:rPr lang="en-US" altLang="ko-KR" b="0" i="0" dirty="0" err="1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tls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이지만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아직도 </a:t>
            </a:r>
            <a:r>
              <a:rPr lang="en-US" altLang="ko-KR" b="0" i="0" dirty="0" err="1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ssl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이라는 용어가 사용되고 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 fontAlgn="base"/>
            <a:endParaRPr lang="en-US" altLang="ko-KR" b="0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3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</a:rPr>
              <a:t>인터넷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통신에서 보안을 확보하려면 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두 통신 당사자가 서로가 신뢰할 수 있는 자임을 확인할 수 있어야 하며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</a:t>
            </a:r>
          </a:p>
          <a:p>
            <a:pPr marL="228600" indent="-228600">
              <a:buAutoNum type="arabicPeriod"/>
            </a:pP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서로간의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통신 내용이 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3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자에 의해 도청되는 것을 방지해야 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따라서 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서로 자신을 신뢰할 수 있음을 알리기 위해 전자 서명이 포함된 인증서를 사용하며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도청을 방지하기 위해 통신 내용을 암호화한다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이러한 통신 규약을 묶어 정리한 것이 바로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TLS.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주요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웹브라우저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주소창에 자물쇠 아이콘이 뜨는 것으로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TLS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적용 여부를 확인할 수 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서로의 신원을 확인하기 위해서 </a:t>
            </a:r>
            <a:r>
              <a:rPr lang="ko-KR" altLang="en-US" dirty="0" err="1"/>
              <a:t>핸드셰이크과정을</a:t>
            </a:r>
            <a:r>
              <a:rPr lang="ko-KR" altLang="en-US" dirty="0"/>
              <a:t> 거친다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~~~</a:t>
            </a:r>
            <a:r>
              <a:rPr lang="ko-KR" altLang="en-US" dirty="0"/>
              <a:t>과정설명</a:t>
            </a:r>
            <a:r>
              <a:rPr lang="en-US" altLang="ko-KR" dirty="0"/>
              <a:t>~~~~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먼저 클라이언트에서 서버에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/>
              </a:rPr>
              <a:t>ClientHello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메시지를 보낸다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여기에는 클라이언트에서 가능한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TLS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버전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서버 도메인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세션 식별자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암호 설정 등의 정보가 포함된다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클라이언트의 메시지를 받은 서버는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/>
              </a:rPr>
              <a:t>ServerHello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메시지를 클라이언트에게 보낸다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여기에는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/>
              </a:rPr>
              <a:t>ClientHello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메시지의 정보 중 서버에서 사용하기로 선택한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TLS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버전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세션 식별자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암호 설정 등의 정보가 포함된다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서버가 클라이언트에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Certificate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메시지를 보낸다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여기에는 서버의 인증서가 들어간다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 인증서는 별도의 인증 기관에서 발급받은 것이며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서버가 신뢰할 수 있는 자임을 인증한다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전송이 끝나면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/>
              </a:rPr>
              <a:t>ServerHelloDone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메시지를 보내 끝났음을 알린다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클라이언트는 서버에서 받은 인증서를 검증한다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인증서의 유효 기간이 만료되지 않았는지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그 인증서가 해당 서버에게 발급된 인증서가 맞는지 등을 확인한다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인증서를 신뢰할 수 있다고 판단하였다면 다음 단계로 넘어간다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클라이언트는 임의의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pre-master secret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을 생성한 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서버가 보낸 인증서에 포함된 공개 키를 사용해 암호화한다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이렇게 암호화된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pre-master secret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을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/>
              </a:rPr>
              <a:t>ClientKeyExchange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메시지에 포함시켜 서버에 전송한다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r>
              <a:rPr lang="en-US" altLang="ko-KR" b="0" i="0" u="none" strike="noStrike" baseline="30000" dirty="0">
                <a:solidFill>
                  <a:srgbClr val="0275D8"/>
                </a:solidFill>
                <a:effectLst/>
                <a:latin typeface="Open Sans"/>
                <a:hlinkClick r:id="rId3"/>
              </a:rPr>
              <a:t>[1]</a:t>
            </a:r>
            <a:endParaRPr lang="ko-KR" altLang="en-US" b="0" i="0" dirty="0">
              <a:solidFill>
                <a:srgbClr val="373A3C"/>
              </a:solidFill>
              <a:effectLst/>
              <a:latin typeface="Open Sans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서버는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전송받은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정보를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복호화하여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pre-master secret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을 알아낸 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 정보를 사용해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master secret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을 생성한다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그 뒤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master secret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세션 키를 생성해내며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 세션 키는 앞으로 서버와 클라이언트 간의 통신을 암호화하는데 사용할 것이다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물론 클라이언트 역시 자신이 만들어낸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pre-master secret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을 알고 있으므로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같은 과정을 거쳐 세션 키를 스스로 만들 수 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이제 서버와 클라이언트는 각자 동일한 세션 키를 가지고 있으며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이를 사용해 대칭 키 암호를 사용하는 통신을 할 수 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따라서 우선 서로에게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/>
              </a:rPr>
              <a:t>ChangeCipherSpec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메시지를 보내 앞으로의 모든 통신 내용은 세션 키를 사용해 암호화해 보낼 것을 알려준 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Finished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메시지를 보내 각자의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핸드셰이킹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과정이 끝났음을 알린다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이제 서버와 클라이언트 간에 보안 통신이 구성된다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~~~~~~~~~~~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요약해서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먼저 서로가 어떤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TLS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버전을 사용 가능한지를 확인하고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인증서를 사용해 서로를 믿을 수 있는지 확인한 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서로간의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통신에 쓸 암호를 교환하는 것이다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그 다음부터는 서로 교환한 암호를 사용해 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3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자가 도청할 수 없는 암호화된 통신을 하면 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이게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TLS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작동 방식이고 이 위에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HTTP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프로토콜을 얹어서 보안된 것이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HTTPS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근데 처리 속도면에서는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하지만 요즘 서버와 네트워크 상태가 높아지면서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HTTP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HTTPS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의 차이가 체감하기 어려울 만큼 좁혀졌고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, HTTPS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를 사용하는 웹사이트가 많아졌다고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6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E829-3E9F-4865-A405-5F3CFA1E35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6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BA47C-13BD-4970-8EFA-6112EAC7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1F4FF-4E99-4ADD-AC77-A9AFE1C08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E239-FEDB-4AEA-A6B3-7998A41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2CA5-8736-453F-813B-6FC5F32C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81406-07D5-4248-94BC-8301366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62B02-3AC4-4D52-9807-2A7BF75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858E7-A944-40F4-9F96-BDE18674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135-3BBF-4204-9511-7A0392E9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38582-F23E-44F8-A4BD-18018C97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53D82-9516-4EB6-A38D-A49FC7C6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89701-C741-4BA4-8D37-3E8C84103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034FA6-1D50-42D7-BF78-93D96D113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74821-C7F5-4E84-9F74-AD52E02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3A764-B808-45B4-8347-E6EB3637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F512C-9898-40C1-AE37-DC95B136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335C-7FCB-43C1-8391-A597509F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1FDEF-3C1B-4128-BBCF-D75164F3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D55D6-726E-4D0F-8348-F56242C5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570D5-E674-4EF8-B27D-BFCCF4FB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206A6-7D23-4824-89FB-6747C5BE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7BD3C-FE20-4241-9372-885CB6D5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BE2C0-8111-49EC-9F46-F997AE06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6463-22B2-4D4B-A0D9-986EF714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4072F-B9E3-4342-BEC9-FE296A4A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3E5C6-0F16-49E1-8E4F-2D7EE173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394BE-CF82-4711-88AF-4270A0BE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ED309-67CD-4823-8EB5-66EE20E1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2758C-8A8E-4567-BA43-7367FD68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E45CA-FEC7-4B6F-9EC8-FCE15119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4EA2F-F3D3-4524-A574-3B941582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3F9CF-63E9-4FBA-B3BD-560AA87F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D1E2-2576-412F-B391-B4003338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71100-7648-4390-9769-044F0F77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ED68F-C516-4A67-99A6-80D5124D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C9449-E341-44A7-9114-89520268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1FBE78-715F-43E7-8524-1E63DD08D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616CA8-1173-4850-93F7-CF7A6BC0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68979D-4980-4D48-8FB3-56BCDD0A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A88EA3-E02F-4822-92ED-FFD29415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7CF9D-1A76-4459-8A42-69E4CC29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5E2D2-B344-47FE-A26B-7E3D2706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93C18E-D6AF-4AF1-94B8-3A63CFCE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51F29-0CBA-46B0-8993-DF39406F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4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9D3C4-251A-43BF-BD97-6128B931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C5CC2-28A4-49B8-96F0-190B589C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DB9F5-252C-40BA-8FF3-31A210C4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25A92-3444-4933-A506-E5E2AB88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E406C-14EB-42EA-ABAA-3513E0BB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A4D9E-50E5-4537-9DE5-626E7838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283B7-BE44-4EF9-ABF3-900339B3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3FEE6-086A-4C81-AF0F-7F8B8599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05084-3266-4583-B281-7FC7F16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3EA3F-90B5-41A9-B9E4-2F25FC25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E8616B-98E6-4EB1-A9BB-5C328DD8D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47B57-CC84-446B-B13B-72B6EEE4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3E35D-36CD-437B-B1F0-8AB90C69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6BAFC-70D2-4915-89D5-5D96061B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A633B-12B3-4AC5-BA4C-8FE86CB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1698BE-8D3B-4269-B08B-E916F409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A2F5-E68D-491A-AA71-FD222F3D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B1FB9-664B-473F-8181-3557FE786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F428-DED5-4515-9C71-F3A9DDFBFDF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57385-38CA-44DF-AF85-FCC0BA8A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CEC28-3581-4C1D-B62A-A5166BF54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5834-3010-4CBB-BF93-9EAADEDD8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ishket.com/http-vs-https-%EC%B0%A8%EC%9D%B4-%EC%95%8C%EB%A9%B4-%EC%82%AC%EC%9D%B4%ED%8A%B8%EC%9D%98-%EB%A0%88%EB%B2%A8%EC%9D%B4-%EB%B3%B4%EC%9D%B8%EB%8B%A4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utorials.org/course/228/4894" TargetMode="External"/><Relationship Id="rId4" Type="http://schemas.openxmlformats.org/officeDocument/2006/relationships/hyperlink" Target="https://namu.wiki/w/T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A313-631B-4285-8AA1-2811FBE65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HTTP vs HTTPS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A9938-EBD8-4426-A7D6-F9D97BB42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J096 </a:t>
            </a:r>
            <a:r>
              <a:rPr lang="ko-KR" altLang="en-US" dirty="0"/>
              <a:t>석민지</a:t>
            </a:r>
          </a:p>
        </p:txBody>
      </p:sp>
    </p:spTree>
    <p:extLst>
      <p:ext uri="{BB962C8B-B14F-4D97-AF65-F5344CB8AC3E}">
        <p14:creationId xmlns:p14="http://schemas.microsoft.com/office/powerpoint/2010/main" val="30923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23982A-98BA-4C01-A2C8-E8348071A396}"/>
              </a:ext>
            </a:extLst>
          </p:cNvPr>
          <p:cNvSpPr/>
          <p:nvPr/>
        </p:nvSpPr>
        <p:spPr>
          <a:xfrm>
            <a:off x="169946" y="133350"/>
            <a:ext cx="3781425" cy="65127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E65AC-AFC8-4569-8750-575DCE9F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6" y="417825"/>
            <a:ext cx="3781425" cy="1325563"/>
          </a:xfrm>
        </p:spPr>
        <p:txBody>
          <a:bodyPr/>
          <a:lstStyle/>
          <a:p>
            <a:pPr algn="ctr"/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61189-C054-475B-9DB4-0B206593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743388"/>
            <a:ext cx="3763762" cy="49027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Hypertext Transfer Protocol </a:t>
            </a:r>
            <a:r>
              <a:rPr lang="ko-KR" altLang="en-US" sz="2400" dirty="0"/>
              <a:t>의 약자</a:t>
            </a:r>
            <a:endParaRPr lang="en-US" altLang="ko-KR" sz="2400" dirty="0"/>
          </a:p>
          <a:p>
            <a:r>
              <a:rPr lang="en-US" altLang="ko-KR" sz="2400" dirty="0"/>
              <a:t>W3(www)</a:t>
            </a:r>
            <a:r>
              <a:rPr lang="ko-KR" altLang="en-US" sz="2400" dirty="0"/>
              <a:t>에서 정보를 주고받을 수 있는 프로토콜</a:t>
            </a:r>
            <a:endParaRPr lang="en-US" altLang="ko-KR" sz="2400" dirty="0"/>
          </a:p>
          <a:p>
            <a:r>
              <a:rPr lang="ko-KR" altLang="en-US" sz="2400" dirty="0"/>
              <a:t>서버에서 브라우저로 데이터 전송해주는 용도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A4548F-2EE9-441F-87F0-9581804CA60D}"/>
              </a:ext>
            </a:extLst>
          </p:cNvPr>
          <p:cNvGrpSpPr/>
          <p:nvPr/>
        </p:nvGrpSpPr>
        <p:grpSpPr>
          <a:xfrm>
            <a:off x="3951371" y="2566036"/>
            <a:ext cx="4339292" cy="996593"/>
            <a:chOff x="3339862" y="2441867"/>
            <a:chExt cx="5232745" cy="1228298"/>
          </a:xfrm>
        </p:grpSpPr>
        <p:sp>
          <p:nvSpPr>
            <p:cNvPr id="5" name="더하기 기호 4">
              <a:extLst>
                <a:ext uri="{FF2B5EF4-FFF2-40B4-BE49-F238E27FC236}">
                  <a16:creationId xmlns:a16="http://schemas.microsoft.com/office/drawing/2014/main" id="{DBA23850-A04C-4A85-BD06-01D2D30F1BA5}"/>
                </a:ext>
              </a:extLst>
            </p:cNvPr>
            <p:cNvSpPr/>
            <p:nvPr/>
          </p:nvSpPr>
          <p:spPr>
            <a:xfrm>
              <a:off x="3339862" y="2441867"/>
              <a:ext cx="1282890" cy="1228298"/>
            </a:xfrm>
            <a:prstGeom prst="mathPlus">
              <a:avLst>
                <a:gd name="adj1" fmla="val 1463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58C11-AA3E-4C74-821A-5F517C422352}"/>
                </a:ext>
              </a:extLst>
            </p:cNvPr>
            <p:cNvSpPr txBox="1"/>
            <p:nvPr/>
          </p:nvSpPr>
          <p:spPr>
            <a:xfrm>
              <a:off x="4872322" y="2441868"/>
              <a:ext cx="2511188" cy="117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암호화</a:t>
              </a:r>
              <a:endParaRPr lang="en-US" altLang="ko-KR" sz="2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800" dirty="0"/>
                <a:t>SSL</a:t>
              </a:r>
              <a:r>
                <a:rPr lang="ko-KR" altLang="en-US" sz="2800" dirty="0"/>
                <a:t>사용</a:t>
              </a:r>
            </a:p>
          </p:txBody>
        </p:sp>
        <p:sp>
          <p:nvSpPr>
            <p:cNvPr id="7" name="같음 기호 6">
              <a:extLst>
                <a:ext uri="{FF2B5EF4-FFF2-40B4-BE49-F238E27FC236}">
                  <a16:creationId xmlns:a16="http://schemas.microsoft.com/office/drawing/2014/main" id="{B05BB44D-5986-45A4-AE9B-6A694F3611D3}"/>
                </a:ext>
              </a:extLst>
            </p:cNvPr>
            <p:cNvSpPr/>
            <p:nvPr/>
          </p:nvSpPr>
          <p:spPr>
            <a:xfrm>
              <a:off x="6866637" y="2544223"/>
              <a:ext cx="1705970" cy="1023583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CCB350-B547-4975-B030-79F6B40B5D29}"/>
              </a:ext>
            </a:extLst>
          </p:cNvPr>
          <p:cNvGrpSpPr/>
          <p:nvPr/>
        </p:nvGrpSpPr>
        <p:grpSpPr>
          <a:xfrm>
            <a:off x="8382000" y="172601"/>
            <a:ext cx="3640054" cy="6512797"/>
            <a:chOff x="8240629" y="172601"/>
            <a:chExt cx="3781425" cy="651279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A5F36D5-923C-4B92-8944-65738C579049}"/>
                </a:ext>
              </a:extLst>
            </p:cNvPr>
            <p:cNvSpPr/>
            <p:nvPr/>
          </p:nvSpPr>
          <p:spPr>
            <a:xfrm>
              <a:off x="8240629" y="172601"/>
              <a:ext cx="3781425" cy="65127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EAF2F536-EFB4-406D-BA83-719CF66E297C}"/>
                </a:ext>
              </a:extLst>
            </p:cNvPr>
            <p:cNvSpPr txBox="1">
              <a:spLocks/>
            </p:cNvSpPr>
            <p:nvPr/>
          </p:nvSpPr>
          <p:spPr>
            <a:xfrm>
              <a:off x="8240630" y="407025"/>
              <a:ext cx="378142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/>
                <a:t>https</a:t>
              </a: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5E9510A7-6E8E-4DD8-AE6D-A9A20FBF82B3}"/>
                </a:ext>
              </a:extLst>
            </p:cNvPr>
            <p:cNvSpPr txBox="1">
              <a:spLocks/>
            </p:cNvSpPr>
            <p:nvPr/>
          </p:nvSpPr>
          <p:spPr>
            <a:xfrm>
              <a:off x="8290663" y="2182794"/>
              <a:ext cx="3731391" cy="14919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dirty="0"/>
                <a:t>Hypertext Transfer Protocol Secure </a:t>
              </a:r>
              <a:r>
                <a:rPr lang="ko-KR" altLang="en-US" sz="2400" dirty="0"/>
                <a:t>의 약자</a:t>
              </a:r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70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D5EF5-BF13-4030-BDC8-5719283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(Transport Layer Security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0E06706-55A4-41CD-BDC0-42FA44560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42"/>
          <a:stretch/>
        </p:blipFill>
        <p:spPr>
          <a:xfrm>
            <a:off x="2393856" y="1724906"/>
            <a:ext cx="7404287" cy="47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54D2C0-259F-4781-8B45-CFAC2B70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43" t="17101" r="43380" b="10628"/>
          <a:stretch/>
        </p:blipFill>
        <p:spPr>
          <a:xfrm>
            <a:off x="2016321" y="3172646"/>
            <a:ext cx="7581535" cy="826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D2B10-EA2B-42C8-805C-ADEF5EC13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5" t="17196" r="23741" b="18349"/>
          <a:stretch/>
        </p:blipFill>
        <p:spPr>
          <a:xfrm>
            <a:off x="1950246" y="4482096"/>
            <a:ext cx="7647610" cy="826193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8B63BBB-9F4D-4939-AC96-0173888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240" y="364156"/>
            <a:ext cx="1301232" cy="1325563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TLS</a:t>
            </a:r>
            <a:endParaRPr lang="ko-KR" altLang="en-US" sz="4800" b="1" dirty="0"/>
          </a:p>
        </p:txBody>
      </p:sp>
      <p:pic>
        <p:nvPicPr>
          <p:cNvPr id="11" name="그래픽 10" descr="주소록">
            <a:extLst>
              <a:ext uri="{FF2B5EF4-FFF2-40B4-BE49-F238E27FC236}">
                <a16:creationId xmlns:a16="http://schemas.microsoft.com/office/drawing/2014/main" id="{9218CF3C-41FA-43AC-94ED-44B4BE7A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630" y="364156"/>
            <a:ext cx="1301232" cy="1301232"/>
          </a:xfrm>
          <a:prstGeom prst="rect">
            <a:avLst/>
          </a:prstGeom>
        </p:spPr>
      </p:pic>
      <p:pic>
        <p:nvPicPr>
          <p:cNvPr id="13" name="그래픽 12" descr="자물쇠">
            <a:extLst>
              <a:ext uri="{FF2B5EF4-FFF2-40B4-BE49-F238E27FC236}">
                <a16:creationId xmlns:a16="http://schemas.microsoft.com/office/drawing/2014/main" id="{D2585AB8-95FA-477B-8801-C64A258AE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9056" y="436300"/>
            <a:ext cx="1156944" cy="1156944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0D0DF054-83E2-44CF-B720-191C449A639A}"/>
              </a:ext>
            </a:extLst>
          </p:cNvPr>
          <p:cNvSpPr/>
          <p:nvPr/>
        </p:nvSpPr>
        <p:spPr>
          <a:xfrm>
            <a:off x="3244761" y="596651"/>
            <a:ext cx="1063846" cy="996593"/>
          </a:xfrm>
          <a:prstGeom prst="mathPlus">
            <a:avLst>
              <a:gd name="adj1" fmla="val 146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B15485D0-22F1-4BEB-9175-EB6D3BC6AE7E}"/>
              </a:ext>
            </a:extLst>
          </p:cNvPr>
          <p:cNvSpPr/>
          <p:nvPr/>
        </p:nvSpPr>
        <p:spPr>
          <a:xfrm>
            <a:off x="6814276" y="679699"/>
            <a:ext cx="1414688" cy="83049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5F698-CB8F-41BA-8D2F-151EB66718EE}"/>
              </a:ext>
            </a:extLst>
          </p:cNvPr>
          <p:cNvSpPr txBox="1"/>
          <p:nvPr/>
        </p:nvSpPr>
        <p:spPr>
          <a:xfrm>
            <a:off x="1481959" y="1689719"/>
            <a:ext cx="11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인증서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61453-1EDF-4331-BB25-58EB8CCA059E}"/>
              </a:ext>
            </a:extLst>
          </p:cNvPr>
          <p:cNvSpPr txBox="1"/>
          <p:nvPr/>
        </p:nvSpPr>
        <p:spPr>
          <a:xfrm>
            <a:off x="4958693" y="1650206"/>
            <a:ext cx="11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23407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2044-24DC-4C75-95D7-AC4B4E6C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Handshake</a:t>
            </a:r>
            <a:r>
              <a:rPr lang="ko-KR" altLang="en-US" dirty="0"/>
              <a:t>과정</a:t>
            </a:r>
          </a:p>
        </p:txBody>
      </p:sp>
      <p:pic>
        <p:nvPicPr>
          <p:cNvPr id="7" name="내용 개체 틀 6" descr="모니터">
            <a:extLst>
              <a:ext uri="{FF2B5EF4-FFF2-40B4-BE49-F238E27FC236}">
                <a16:creationId xmlns:a16="http://schemas.microsoft.com/office/drawing/2014/main" id="{85ACCB2F-6C75-4BA1-843C-8363BEEE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048" y="3003760"/>
            <a:ext cx="1325562" cy="13255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41FCD-6D6C-4E0E-8A76-382CF140EDBD}"/>
              </a:ext>
            </a:extLst>
          </p:cNvPr>
          <p:cNvSpPr txBox="1"/>
          <p:nvPr/>
        </p:nvSpPr>
        <p:spPr>
          <a:xfrm>
            <a:off x="333960" y="4337834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</a:p>
        </p:txBody>
      </p:sp>
      <p:pic>
        <p:nvPicPr>
          <p:cNvPr id="12" name="내용 개체 틀 6" descr="모니터">
            <a:extLst>
              <a:ext uri="{FF2B5EF4-FFF2-40B4-BE49-F238E27FC236}">
                <a16:creationId xmlns:a16="http://schemas.microsoft.com/office/drawing/2014/main" id="{7FDA28FD-D087-4780-AD70-61C497F8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586" y="3003661"/>
            <a:ext cx="1325562" cy="1325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08C853-2A2A-46F0-A12D-A58BB3150A27}"/>
              </a:ext>
            </a:extLst>
          </p:cNvPr>
          <p:cNvSpPr txBox="1"/>
          <p:nvPr/>
        </p:nvSpPr>
        <p:spPr>
          <a:xfrm>
            <a:off x="10406498" y="4337735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C729CB-D038-4452-BC29-C4D51B9E7FB8}"/>
              </a:ext>
            </a:extLst>
          </p:cNvPr>
          <p:cNvGrpSpPr/>
          <p:nvPr/>
        </p:nvGrpSpPr>
        <p:grpSpPr>
          <a:xfrm>
            <a:off x="2384107" y="1994363"/>
            <a:ext cx="7644388" cy="418317"/>
            <a:chOff x="2384107" y="1994363"/>
            <a:chExt cx="7644388" cy="418317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4F87DC9D-55DC-4A6A-8B9C-BA82AE2AA9AC}"/>
                </a:ext>
              </a:extLst>
            </p:cNvPr>
            <p:cNvSpPr/>
            <p:nvPr/>
          </p:nvSpPr>
          <p:spPr>
            <a:xfrm>
              <a:off x="2384107" y="1994363"/>
              <a:ext cx="7644388" cy="418317"/>
            </a:xfrm>
            <a:prstGeom prst="rightArrow">
              <a:avLst>
                <a:gd name="adj1" fmla="val 50000"/>
                <a:gd name="adj2" fmla="val 12160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9F074-D6DB-427D-8B62-ABF49D468D19}"/>
                </a:ext>
              </a:extLst>
            </p:cNvPr>
            <p:cNvSpPr txBox="1"/>
            <p:nvPr/>
          </p:nvSpPr>
          <p:spPr>
            <a:xfrm>
              <a:off x="2482989" y="1999183"/>
              <a:ext cx="255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ClientHello</a:t>
              </a:r>
              <a:r>
                <a:rPr lang="ko-KR" altLang="en-US" b="1" dirty="0"/>
                <a:t> 메시지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0120244-1F62-4A9E-8E7A-C3D7241AA921}"/>
              </a:ext>
            </a:extLst>
          </p:cNvPr>
          <p:cNvGrpSpPr/>
          <p:nvPr/>
        </p:nvGrpSpPr>
        <p:grpSpPr>
          <a:xfrm>
            <a:off x="2163760" y="2524348"/>
            <a:ext cx="7754433" cy="418317"/>
            <a:chOff x="2163760" y="2524348"/>
            <a:chExt cx="7754433" cy="418317"/>
          </a:xfrm>
        </p:grpSpPr>
        <p:sp>
          <p:nvSpPr>
            <p:cNvPr id="16" name="화살표: 왼쪽 15">
              <a:extLst>
                <a:ext uri="{FF2B5EF4-FFF2-40B4-BE49-F238E27FC236}">
                  <a16:creationId xmlns:a16="http://schemas.microsoft.com/office/drawing/2014/main" id="{8352CC88-2B24-4CDF-AC33-4618D040CDC2}"/>
                </a:ext>
              </a:extLst>
            </p:cNvPr>
            <p:cNvSpPr/>
            <p:nvPr/>
          </p:nvSpPr>
          <p:spPr>
            <a:xfrm>
              <a:off x="2163760" y="2524348"/>
              <a:ext cx="7516267" cy="418317"/>
            </a:xfrm>
            <a:prstGeom prst="leftArrow">
              <a:avLst>
                <a:gd name="adj1" fmla="val 50000"/>
                <a:gd name="adj2" fmla="val 14045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EDA9E3-D9E7-4DCD-8736-BCE2C10C663F}"/>
                </a:ext>
              </a:extLst>
            </p:cNvPr>
            <p:cNvSpPr txBox="1"/>
            <p:nvPr/>
          </p:nvSpPr>
          <p:spPr>
            <a:xfrm>
              <a:off x="7368064" y="2547703"/>
              <a:ext cx="255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ServerHello</a:t>
              </a:r>
              <a:r>
                <a:rPr lang="ko-KR" altLang="en-US" b="1" dirty="0"/>
                <a:t> 메시지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274D1C1-B29B-48F2-90DB-64415319DBC4}"/>
              </a:ext>
            </a:extLst>
          </p:cNvPr>
          <p:cNvGrpSpPr/>
          <p:nvPr/>
        </p:nvGrpSpPr>
        <p:grpSpPr>
          <a:xfrm>
            <a:off x="2163760" y="3019625"/>
            <a:ext cx="7864480" cy="423272"/>
            <a:chOff x="2163760" y="3019625"/>
            <a:chExt cx="7864480" cy="423272"/>
          </a:xfrm>
        </p:grpSpPr>
        <p:sp>
          <p:nvSpPr>
            <p:cNvPr id="20" name="화살표: 왼쪽 19">
              <a:extLst>
                <a:ext uri="{FF2B5EF4-FFF2-40B4-BE49-F238E27FC236}">
                  <a16:creationId xmlns:a16="http://schemas.microsoft.com/office/drawing/2014/main" id="{5D7380F3-A9BD-4FCE-8BD7-DAAFDB31127E}"/>
                </a:ext>
              </a:extLst>
            </p:cNvPr>
            <p:cNvSpPr/>
            <p:nvPr/>
          </p:nvSpPr>
          <p:spPr>
            <a:xfrm>
              <a:off x="2163760" y="3019625"/>
              <a:ext cx="7516267" cy="418317"/>
            </a:xfrm>
            <a:prstGeom prst="leftArrow">
              <a:avLst>
                <a:gd name="adj1" fmla="val 50000"/>
                <a:gd name="adj2" fmla="val 14045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2313E4-EE22-404D-B6A0-D2C7AE462BF6}"/>
                </a:ext>
              </a:extLst>
            </p:cNvPr>
            <p:cNvSpPr txBox="1"/>
            <p:nvPr/>
          </p:nvSpPr>
          <p:spPr>
            <a:xfrm>
              <a:off x="7478111" y="3073565"/>
              <a:ext cx="255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Certificate </a:t>
              </a:r>
              <a:r>
                <a:rPr lang="ko-KR" altLang="en-US" b="1" dirty="0"/>
                <a:t>메시지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18B0793-A783-45F7-A6D9-85E7BFD37EFA}"/>
              </a:ext>
            </a:extLst>
          </p:cNvPr>
          <p:cNvGrpSpPr/>
          <p:nvPr/>
        </p:nvGrpSpPr>
        <p:grpSpPr>
          <a:xfrm>
            <a:off x="2163760" y="3562820"/>
            <a:ext cx="7838403" cy="418317"/>
            <a:chOff x="2163760" y="3562820"/>
            <a:chExt cx="7838403" cy="418317"/>
          </a:xfrm>
        </p:grpSpPr>
        <p:sp>
          <p:nvSpPr>
            <p:cNvPr id="24" name="화살표: 왼쪽 23">
              <a:extLst>
                <a:ext uri="{FF2B5EF4-FFF2-40B4-BE49-F238E27FC236}">
                  <a16:creationId xmlns:a16="http://schemas.microsoft.com/office/drawing/2014/main" id="{1CC10766-798E-46A1-85D3-49A3FE29E478}"/>
                </a:ext>
              </a:extLst>
            </p:cNvPr>
            <p:cNvSpPr/>
            <p:nvPr/>
          </p:nvSpPr>
          <p:spPr>
            <a:xfrm>
              <a:off x="2163760" y="3562820"/>
              <a:ext cx="7516267" cy="418317"/>
            </a:xfrm>
            <a:prstGeom prst="leftArrow">
              <a:avLst>
                <a:gd name="adj1" fmla="val 50000"/>
                <a:gd name="adj2" fmla="val 14045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BB8339-73F8-4DEE-82C0-54E4E8547B85}"/>
                </a:ext>
              </a:extLst>
            </p:cNvPr>
            <p:cNvSpPr txBox="1"/>
            <p:nvPr/>
          </p:nvSpPr>
          <p:spPr>
            <a:xfrm>
              <a:off x="7078972" y="3606868"/>
              <a:ext cx="292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ServerHelloDone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메시지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A0E8E4-B077-451F-8652-4097B59910B1}"/>
              </a:ext>
            </a:extLst>
          </p:cNvPr>
          <p:cNvSpPr txBox="1"/>
          <p:nvPr/>
        </p:nvSpPr>
        <p:spPr>
          <a:xfrm>
            <a:off x="2174924" y="4079595"/>
            <a:ext cx="39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Pre-master secret </a:t>
            </a:r>
            <a:r>
              <a:rPr lang="ko-KR" altLang="en-US" b="1" dirty="0"/>
              <a:t>생성</a:t>
            </a:r>
            <a:r>
              <a:rPr lang="en-US" altLang="ko-KR" b="1" dirty="0"/>
              <a:t>+ </a:t>
            </a:r>
            <a:r>
              <a:rPr lang="ko-KR" altLang="en-US" b="1" dirty="0"/>
              <a:t>암호화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9C4959-70DB-43CC-857D-3ACFBBF57B2B}"/>
              </a:ext>
            </a:extLst>
          </p:cNvPr>
          <p:cNvGrpSpPr/>
          <p:nvPr/>
        </p:nvGrpSpPr>
        <p:grpSpPr>
          <a:xfrm>
            <a:off x="2372688" y="4397323"/>
            <a:ext cx="7644388" cy="418317"/>
            <a:chOff x="2273806" y="5036149"/>
            <a:chExt cx="7644388" cy="418317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E486B187-3821-45F5-8077-ED60CBC3A109}"/>
                </a:ext>
              </a:extLst>
            </p:cNvPr>
            <p:cNvSpPr/>
            <p:nvPr/>
          </p:nvSpPr>
          <p:spPr>
            <a:xfrm>
              <a:off x="2273806" y="5036149"/>
              <a:ext cx="7644388" cy="418317"/>
            </a:xfrm>
            <a:prstGeom prst="rightArrow">
              <a:avLst>
                <a:gd name="adj1" fmla="val 50000"/>
                <a:gd name="adj2" fmla="val 12160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01AC4B-C34E-4ACF-A7CE-5CB6E90C48BB}"/>
                </a:ext>
              </a:extLst>
            </p:cNvPr>
            <p:cNvSpPr txBox="1"/>
            <p:nvPr/>
          </p:nvSpPr>
          <p:spPr>
            <a:xfrm>
              <a:off x="2384107" y="5036149"/>
              <a:ext cx="308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ClientKeyExchange</a:t>
              </a:r>
              <a:r>
                <a:rPr lang="ko-KR" altLang="en-US" b="1" dirty="0"/>
                <a:t> 메시지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439576-6A4B-4695-B2F3-450B2E4AB277}"/>
              </a:ext>
            </a:extLst>
          </p:cNvPr>
          <p:cNvSpPr txBox="1"/>
          <p:nvPr/>
        </p:nvSpPr>
        <p:spPr>
          <a:xfrm>
            <a:off x="6872135" y="4800087"/>
            <a:ext cx="40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Pre-master secret </a:t>
            </a:r>
            <a:r>
              <a:rPr lang="ko-KR" altLang="en-US" b="1" dirty="0"/>
              <a:t>복호화 </a:t>
            </a:r>
            <a:r>
              <a:rPr lang="en-US" altLang="ko-KR" b="1" dirty="0"/>
              <a:t>+</a:t>
            </a:r>
          </a:p>
          <a:p>
            <a:r>
              <a:rPr lang="en-US" altLang="ko-KR" b="1" dirty="0"/>
              <a:t>Master secret </a:t>
            </a:r>
            <a:r>
              <a:rPr lang="ko-KR" altLang="en-US" b="1" dirty="0"/>
              <a:t>생성</a:t>
            </a:r>
            <a:r>
              <a:rPr lang="en-US" altLang="ko-KR" b="1" dirty="0"/>
              <a:t>+ </a:t>
            </a:r>
            <a:r>
              <a:rPr lang="ko-KR" altLang="en-US" b="1" dirty="0"/>
              <a:t>세션 키 생성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F227C-D9FC-4B0C-A4C2-6D9009AF5CAE}"/>
              </a:ext>
            </a:extLst>
          </p:cNvPr>
          <p:cNvSpPr txBox="1"/>
          <p:nvPr/>
        </p:nvSpPr>
        <p:spPr>
          <a:xfrm>
            <a:off x="2163759" y="4862494"/>
            <a:ext cx="39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같은과정으로</a:t>
            </a:r>
            <a:r>
              <a:rPr lang="ko-KR" altLang="en-US" b="1" dirty="0"/>
              <a:t> 세션 키 생성</a:t>
            </a: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0655638-A495-46AD-A498-74E414C15724}"/>
              </a:ext>
            </a:extLst>
          </p:cNvPr>
          <p:cNvSpPr/>
          <p:nvPr/>
        </p:nvSpPr>
        <p:spPr>
          <a:xfrm>
            <a:off x="2210080" y="5681400"/>
            <a:ext cx="7853316" cy="558792"/>
          </a:xfrm>
          <a:prstGeom prst="leftRightArrow">
            <a:avLst>
              <a:gd name="adj1" fmla="val 39587"/>
              <a:gd name="adj2" fmla="val 11768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A3A855-6805-42E6-AACC-8FA70DDEF276}"/>
              </a:ext>
            </a:extLst>
          </p:cNvPr>
          <p:cNvSpPr txBox="1"/>
          <p:nvPr/>
        </p:nvSpPr>
        <p:spPr>
          <a:xfrm>
            <a:off x="4203265" y="5648886"/>
            <a:ext cx="40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ChangeClipherSpec</a:t>
            </a:r>
            <a:r>
              <a:rPr lang="en-US" altLang="ko-KR" b="1" dirty="0"/>
              <a:t> </a:t>
            </a:r>
            <a:r>
              <a:rPr lang="ko-KR" altLang="en-US" b="1" dirty="0"/>
              <a:t>메시지</a:t>
            </a:r>
            <a:endParaRPr lang="en-US" altLang="ko-KR" b="1" dirty="0"/>
          </a:p>
          <a:p>
            <a:pPr algn="ctr"/>
            <a:r>
              <a:rPr lang="en-US" altLang="ko-KR" b="1" dirty="0"/>
              <a:t>Finished </a:t>
            </a:r>
            <a:r>
              <a:rPr lang="ko-KR" altLang="en-US" b="1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81489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90F1-DAEF-45CD-94A8-70C61918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4B17E-45D0-4A9F-850F-CA98C919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처리 속도가 </a:t>
            </a:r>
            <a:r>
              <a:rPr lang="en-US" altLang="ko-KR" dirty="0"/>
              <a:t>http</a:t>
            </a:r>
            <a:r>
              <a:rPr lang="ko-KR" altLang="en-US" dirty="0"/>
              <a:t>보다 느리다</a:t>
            </a:r>
            <a:endParaRPr lang="en-US" altLang="ko-KR" dirty="0"/>
          </a:p>
          <a:p>
            <a:r>
              <a:rPr lang="ko-KR" altLang="en-US" dirty="0"/>
              <a:t>인증서 발급</a:t>
            </a:r>
            <a:r>
              <a:rPr lang="en-US" altLang="ko-KR" dirty="0"/>
              <a:t>,</a:t>
            </a:r>
            <a:r>
              <a:rPr lang="ko-KR" altLang="en-US" dirty="0"/>
              <a:t>유지에 대한 비용이 추가적으로 소요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14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7AC4-238A-4986-B1E1-9287262E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98A32-C56A-4C8D-93BA-145118FD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http://blog.wishket.com/http-vs-https-%EC%B0%A8%EC%9D%B4-%EC%95%8C%EB%A9%B4-%EC%82%AC%EC%9D%B4%ED%8A%B8%EC%9D%98-%EB%A0%88%EB%B2%A8%EC%9D%B4-%EB%B3%B4%EC%9D%B8%EB%8B%A4/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https://namu.wiki/w/TLS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참고하면 좋을 사이트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생활코딩 </a:t>
            </a:r>
            <a:r>
              <a:rPr lang="en-US" altLang="ko-KR" dirty="0"/>
              <a:t>– HTTPS</a:t>
            </a:r>
            <a:r>
              <a:rPr lang="ko-KR" altLang="en-US" dirty="0"/>
              <a:t>와 </a:t>
            </a:r>
            <a:r>
              <a:rPr lang="en-US" altLang="ko-KR" dirty="0"/>
              <a:t>SSL</a:t>
            </a:r>
            <a:r>
              <a:rPr lang="ko-KR" altLang="en-US" dirty="0"/>
              <a:t>인증서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https://opentutorials.org/course/228/4894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6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751</Words>
  <Application>Microsoft Office PowerPoint</Application>
  <PresentationFormat>와이드스크린</PresentationFormat>
  <Paragraphs>69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Open Sans</vt:lpstr>
      <vt:lpstr>se-nanumgothic</vt:lpstr>
      <vt:lpstr>맑은 고딕</vt:lpstr>
      <vt:lpstr>Arial</vt:lpstr>
      <vt:lpstr>Office 테마</vt:lpstr>
      <vt:lpstr>HTTP vs HTTPS</vt:lpstr>
      <vt:lpstr>http</vt:lpstr>
      <vt:lpstr>암호화(Transport Layer Security 이용)</vt:lpstr>
      <vt:lpstr>TLS</vt:lpstr>
      <vt:lpstr>Handshake과정</vt:lpstr>
      <vt:lpstr>https 단점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vs HTTPS</dc:title>
  <dc:creator>석민지</dc:creator>
  <cp:lastModifiedBy>석민지</cp:lastModifiedBy>
  <cp:revision>15</cp:revision>
  <dcterms:created xsi:type="dcterms:W3CDTF">2020-10-25T14:54:03Z</dcterms:created>
  <dcterms:modified xsi:type="dcterms:W3CDTF">2020-10-27T23:53:54Z</dcterms:modified>
</cp:coreProperties>
</file>