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86" r:id="rId3"/>
    <p:sldId id="261" r:id="rId4"/>
    <p:sldId id="345" r:id="rId5"/>
    <p:sldId id="311" r:id="rId6"/>
    <p:sldId id="346" r:id="rId7"/>
    <p:sldId id="347" r:id="rId8"/>
    <p:sldId id="348" r:id="rId9"/>
    <p:sldId id="343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  <a:srgbClr val="F2F2F2"/>
    <a:srgbClr val="FA8774"/>
    <a:srgbClr val="FFFFFF"/>
    <a:srgbClr val="030303"/>
    <a:srgbClr val="D9D9D9"/>
    <a:srgbClr val="FFC045"/>
    <a:srgbClr val="F5B741"/>
    <a:srgbClr val="0E1D26"/>
    <a:srgbClr val="0654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66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DC791-B38E-4C4B-8904-D72FEBF7EC66}" type="datetimeFigureOut">
              <a:rPr lang="ko-KR" altLang="en-US" smtClean="0"/>
              <a:pPr/>
              <a:t>2020-10-06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C2D1C-6351-4657-AE6C-1FF1A14B6C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3122-8830-4AC9-8C7A-CCA4B0CA081B}" type="datetimeFigureOut">
              <a:rPr lang="ko-KR" altLang="en-US" smtClean="0"/>
              <a:pPr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5CB2-EBDF-4CE2-86AE-6986D491E2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3122-8830-4AC9-8C7A-CCA4B0CA081B}" type="datetimeFigureOut">
              <a:rPr lang="ko-KR" altLang="en-US" smtClean="0"/>
              <a:pPr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5CB2-EBDF-4CE2-86AE-6986D491E2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3122-8830-4AC9-8C7A-CCA4B0CA081B}" type="datetimeFigureOut">
              <a:rPr lang="ko-KR" altLang="en-US" smtClean="0"/>
              <a:pPr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5CB2-EBDF-4CE2-86AE-6986D491E2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3122-8830-4AC9-8C7A-CCA4B0CA081B}" type="datetimeFigureOut">
              <a:rPr lang="ko-KR" altLang="en-US" smtClean="0"/>
              <a:pPr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5CB2-EBDF-4CE2-86AE-6986D491E2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3122-8830-4AC9-8C7A-CCA4B0CA081B}" type="datetimeFigureOut">
              <a:rPr lang="ko-KR" altLang="en-US" smtClean="0"/>
              <a:pPr/>
              <a:t>2020-10-06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5CB2-EBDF-4CE2-86AE-6986D491E2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3122-8830-4AC9-8C7A-CCA4B0CA081B}" type="datetimeFigureOut">
              <a:rPr lang="ko-KR" altLang="en-US" smtClean="0"/>
              <a:pPr/>
              <a:t>2020-10-06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5CB2-EBDF-4CE2-86AE-6986D491E2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3122-8830-4AC9-8C7A-CCA4B0CA081B}" type="datetimeFigureOut">
              <a:rPr lang="ko-KR" altLang="en-US" smtClean="0"/>
              <a:pPr/>
              <a:t>2020-10-06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5CB2-EBDF-4CE2-86AE-6986D491E2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3122-8830-4AC9-8C7A-CCA4B0CA081B}" type="datetimeFigureOut">
              <a:rPr lang="ko-KR" altLang="en-US" smtClean="0"/>
              <a:pPr/>
              <a:t>2020-10-06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5CB2-EBDF-4CE2-86AE-6986D491E2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3122-8830-4AC9-8C7A-CCA4B0CA081B}" type="datetimeFigureOut">
              <a:rPr lang="ko-KR" altLang="en-US" smtClean="0"/>
              <a:pPr/>
              <a:t>2020-10-06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5CB2-EBDF-4CE2-86AE-6986D491E2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3122-8830-4AC9-8C7A-CCA4B0CA081B}" type="datetimeFigureOut">
              <a:rPr lang="ko-KR" altLang="en-US" smtClean="0"/>
              <a:pPr/>
              <a:t>2020-10-06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5CB2-EBDF-4CE2-86AE-6986D491E2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13122-8830-4AC9-8C7A-CCA4B0CA081B}" type="datetimeFigureOut">
              <a:rPr lang="ko-KR" altLang="en-US" smtClean="0"/>
              <a:pPr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05CB2-EBDF-4CE2-86AE-6986D491E2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396000"/>
          </a:xfrm>
          <a:prstGeom prst="rect">
            <a:avLst/>
          </a:prstGeom>
          <a:solidFill>
            <a:srgbClr val="03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3030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9672" y="2060848"/>
            <a:ext cx="590465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500" dirty="0">
                <a:latin typeface="나눔바른고딕"/>
                <a:ea typeface="나눔바른고딕"/>
              </a:rPr>
              <a:t>Memory</a:t>
            </a:r>
            <a:endParaRPr lang="ko-KR" altLang="en-US" sz="3500" dirty="0">
              <a:latin typeface="나눔바른고딕"/>
              <a:ea typeface="나눔바른고딕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23928" y="4869160"/>
            <a:ext cx="4572000" cy="4406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altLang="ko-KR" sz="2300" b="1" kern="100" dirty="0">
                <a:latin typeface="맑은 고딕" panose="020B0503020000020004" pitchFamily="50" charset="-127"/>
                <a:ea typeface="나눔바른고딕"/>
                <a:cs typeface="Times New Roman" panose="02020603050405020304" pitchFamily="18" charset="0"/>
              </a:rPr>
              <a:t>J168 </a:t>
            </a:r>
            <a:r>
              <a:rPr lang="ko-KR" altLang="en-US" sz="2300" b="1" kern="100" dirty="0">
                <a:latin typeface="맑은 고딕" panose="020B0503020000020004" pitchFamily="50" charset="-127"/>
                <a:ea typeface="나눔바른고딕"/>
                <a:cs typeface="Times New Roman" panose="02020603050405020304" pitchFamily="18" charset="0"/>
              </a:rPr>
              <a:t>이호진</a:t>
            </a:r>
            <a:endParaRPr lang="ko-KR" altLang="ko-KR" sz="2300" kern="100" dirty="0">
              <a:latin typeface="맑은 고딕" panose="020B0503020000020004" pitchFamily="50" charset="-127"/>
              <a:ea typeface="나눔바른고딕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양쪽 모서리가 둥근 사각형 7"/>
          <p:cNvSpPr/>
          <p:nvPr/>
        </p:nvSpPr>
        <p:spPr>
          <a:xfrm flipV="1">
            <a:off x="2016224" y="-37921"/>
            <a:ext cx="899592" cy="341044"/>
          </a:xfrm>
          <a:prstGeom prst="round2SameRect">
            <a:avLst/>
          </a:prstGeom>
          <a:solidFill>
            <a:srgbClr val="030303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95941" y="-67454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ko-KR" altLang="en-US" sz="20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 flipV="1">
            <a:off x="0" y="-4378"/>
            <a:ext cx="899592" cy="170522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 flipV="1">
            <a:off x="1008112" y="0"/>
            <a:ext cx="899592" cy="170522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grpSp>
        <p:nvGrpSpPr>
          <p:cNvPr id="2" name="그룹 15"/>
          <p:cNvGrpSpPr/>
          <p:nvPr/>
        </p:nvGrpSpPr>
        <p:grpSpPr>
          <a:xfrm>
            <a:off x="1382241" y="858481"/>
            <a:ext cx="2257624" cy="646331"/>
            <a:chOff x="1382241" y="858481"/>
            <a:chExt cx="2257624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1979712" y="858481"/>
              <a:ext cx="4395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6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3</a:t>
              </a:r>
              <a:endParaRPr lang="ko-KR" altLang="en-US" sz="360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77981" y="92396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atin typeface="나눔바른고딕" pitchFamily="50" charset="-127"/>
                  <a:ea typeface="나눔바른고딕" pitchFamily="50" charset="-127"/>
                </a:rPr>
                <a:t>단편화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82241" y="980728"/>
              <a:ext cx="7681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>
                      <a:lumMod val="6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Part</a:t>
              </a:r>
              <a:endParaRPr lang="ko-KR" altLang="en-US" sz="240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55B00CE-B08A-42FC-B9B5-C8D16F22D0DA}"/>
              </a:ext>
            </a:extLst>
          </p:cNvPr>
          <p:cNvSpPr txBox="1"/>
          <p:nvPr/>
        </p:nvSpPr>
        <p:spPr>
          <a:xfrm>
            <a:off x="827584" y="2096116"/>
            <a:ext cx="7776864" cy="3786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300" dirty="0"/>
              <a:t>- </a:t>
            </a:r>
            <a:r>
              <a:rPr lang="ko-KR" altLang="en-US" sz="2300" b="1" dirty="0"/>
              <a:t>외부 단편화</a:t>
            </a:r>
            <a:endParaRPr lang="en-US" altLang="ko-KR" sz="2300" b="1" dirty="0"/>
          </a:p>
          <a:p>
            <a:pPr>
              <a:lnSpc>
                <a:spcPct val="150000"/>
              </a:lnSpc>
            </a:pPr>
            <a:r>
              <a:rPr lang="en-US" altLang="ko-KR" sz="2300" dirty="0"/>
              <a:t>   </a:t>
            </a:r>
            <a:r>
              <a:rPr lang="ko-KR" altLang="en-US" sz="2400" dirty="0"/>
              <a:t>프로그램의 크기가 메모리 공간보다 커서 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   </a:t>
            </a:r>
            <a:r>
              <a:rPr lang="ko-KR" altLang="en-US" sz="2400" dirty="0"/>
              <a:t>프로그램 적재 불가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300" dirty="0"/>
          </a:p>
          <a:p>
            <a:pPr>
              <a:lnSpc>
                <a:spcPct val="150000"/>
              </a:lnSpc>
            </a:pPr>
            <a:r>
              <a:rPr lang="en-US" altLang="ko-KR" sz="2300" dirty="0"/>
              <a:t>- </a:t>
            </a:r>
            <a:r>
              <a:rPr lang="ko-KR" altLang="en-US" sz="2300" b="1" dirty="0"/>
              <a:t>내부 단편화</a:t>
            </a:r>
            <a:endParaRPr lang="en-US" altLang="ko-KR" sz="2300" b="1" dirty="0"/>
          </a:p>
          <a:p>
            <a:pPr>
              <a:lnSpc>
                <a:spcPct val="150000"/>
              </a:lnSpc>
            </a:pPr>
            <a:r>
              <a:rPr lang="en-US" altLang="ko-KR" sz="2300" dirty="0"/>
              <a:t>  </a:t>
            </a:r>
            <a:r>
              <a:rPr lang="ko-KR" altLang="en-US" sz="2300" dirty="0"/>
              <a:t>메모리 공간이 프로그램보다 커서 </a:t>
            </a:r>
            <a:r>
              <a:rPr lang="ko-KR" altLang="en-US" sz="2300" dirty="0" err="1"/>
              <a:t>적재후</a:t>
            </a:r>
            <a:r>
              <a:rPr lang="ko-KR" altLang="en-US" sz="2300" dirty="0"/>
              <a:t> </a:t>
            </a:r>
            <a:endParaRPr lang="en-US" altLang="ko-KR" sz="2300" dirty="0"/>
          </a:p>
          <a:p>
            <a:pPr>
              <a:lnSpc>
                <a:spcPct val="150000"/>
              </a:lnSpc>
            </a:pPr>
            <a:r>
              <a:rPr lang="en-US" altLang="ko-KR" sz="2300" dirty="0"/>
              <a:t>   </a:t>
            </a:r>
            <a:r>
              <a:rPr lang="ko-KR" altLang="en-US" sz="2300" dirty="0"/>
              <a:t>공간이 남음</a:t>
            </a:r>
            <a:endParaRPr lang="en-US" altLang="ko-KR" sz="2300" dirty="0"/>
          </a:p>
        </p:txBody>
      </p:sp>
    </p:spTree>
    <p:extLst>
      <p:ext uri="{BB962C8B-B14F-4D97-AF65-F5344CB8AC3E}">
        <p14:creationId xmlns:p14="http://schemas.microsoft.com/office/powerpoint/2010/main" val="1006136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양쪽 모서리가 둥근 사각형 7"/>
          <p:cNvSpPr/>
          <p:nvPr/>
        </p:nvSpPr>
        <p:spPr>
          <a:xfrm flipV="1">
            <a:off x="2016224" y="-37921"/>
            <a:ext cx="899592" cy="341044"/>
          </a:xfrm>
          <a:prstGeom prst="round2SameRect">
            <a:avLst/>
          </a:prstGeom>
          <a:solidFill>
            <a:srgbClr val="030303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95941" y="-67454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ko-KR" altLang="en-US" sz="20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 flipV="1">
            <a:off x="0" y="-4378"/>
            <a:ext cx="899592" cy="170522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 flipV="1">
            <a:off x="1008112" y="0"/>
            <a:ext cx="899592" cy="170522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grpSp>
        <p:nvGrpSpPr>
          <p:cNvPr id="2" name="그룹 15"/>
          <p:cNvGrpSpPr/>
          <p:nvPr/>
        </p:nvGrpSpPr>
        <p:grpSpPr>
          <a:xfrm>
            <a:off x="1382241" y="858481"/>
            <a:ext cx="5742552" cy="646331"/>
            <a:chOff x="1382241" y="858481"/>
            <a:chExt cx="5742552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1979712" y="858481"/>
              <a:ext cx="4395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6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3</a:t>
              </a:r>
              <a:endParaRPr lang="ko-KR" altLang="en-US" sz="360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77981" y="923960"/>
              <a:ext cx="47468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atin typeface="나눔바른고딕" pitchFamily="50" charset="-127"/>
                  <a:ea typeface="나눔바른고딕" pitchFamily="50" charset="-127"/>
                </a:rPr>
                <a:t>멀티프로세스의 메모리 분할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82241" y="980728"/>
              <a:ext cx="7681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>
                      <a:lumMod val="6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Part</a:t>
              </a:r>
              <a:endParaRPr lang="ko-KR" altLang="en-US" sz="240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55B00CE-B08A-42FC-B9B5-C8D16F22D0DA}"/>
              </a:ext>
            </a:extLst>
          </p:cNvPr>
          <p:cNvSpPr txBox="1"/>
          <p:nvPr/>
        </p:nvSpPr>
        <p:spPr>
          <a:xfrm>
            <a:off x="827584" y="2096116"/>
            <a:ext cx="6768752" cy="3855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800" dirty="0"/>
              <a:t>연속 할당</a:t>
            </a:r>
            <a:endParaRPr lang="en-US" altLang="ko-KR" sz="28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300" b="1" dirty="0"/>
              <a:t>고정 분할 방식</a:t>
            </a:r>
            <a:endParaRPr lang="en-US" altLang="ko-KR" sz="2300" b="1" dirty="0"/>
          </a:p>
          <a:p>
            <a:pPr lvl="1">
              <a:lnSpc>
                <a:spcPct val="150000"/>
              </a:lnSpc>
            </a:pPr>
            <a:r>
              <a:rPr lang="en-US" altLang="ko-KR" sz="2300" dirty="0"/>
              <a:t>    </a:t>
            </a:r>
            <a:r>
              <a:rPr lang="ko-KR" altLang="en-US" sz="2300" dirty="0"/>
              <a:t>메모리를 미리 일정 부분으로 </a:t>
            </a:r>
            <a:r>
              <a:rPr lang="ko-KR" altLang="en-US" sz="2300" dirty="0" err="1"/>
              <a:t>나눠둠</a:t>
            </a:r>
            <a:endParaRPr lang="en-US" altLang="ko-KR" sz="2300" dirty="0"/>
          </a:p>
          <a:p>
            <a:pPr lvl="1">
              <a:lnSpc>
                <a:spcPct val="150000"/>
              </a:lnSpc>
            </a:pPr>
            <a:endParaRPr lang="en-US" altLang="ko-KR" sz="23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300" b="1" dirty="0"/>
              <a:t>가변 분할 방식</a:t>
            </a:r>
            <a:endParaRPr lang="en-US" altLang="ko-KR" sz="2300" b="1" dirty="0"/>
          </a:p>
          <a:p>
            <a:pPr lvl="1">
              <a:lnSpc>
                <a:spcPct val="150000"/>
              </a:lnSpc>
            </a:pPr>
            <a:r>
              <a:rPr lang="en-US" altLang="ko-KR" sz="2300" dirty="0"/>
              <a:t>    </a:t>
            </a:r>
            <a:r>
              <a:rPr lang="ko-KR" altLang="en-US" sz="2300" dirty="0"/>
              <a:t>메모리를 그때그때 나눠서 할당</a:t>
            </a:r>
            <a:endParaRPr lang="en-US" altLang="ko-KR" sz="2300" dirty="0"/>
          </a:p>
          <a:p>
            <a:pPr lvl="1">
              <a:lnSpc>
                <a:spcPct val="150000"/>
              </a:lnSpc>
            </a:pPr>
            <a:r>
              <a:rPr lang="en-US" altLang="ko-KR" sz="23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782856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양쪽 모서리가 둥근 사각형 7"/>
          <p:cNvSpPr/>
          <p:nvPr/>
        </p:nvSpPr>
        <p:spPr>
          <a:xfrm flipV="1">
            <a:off x="2016224" y="-37921"/>
            <a:ext cx="899592" cy="341044"/>
          </a:xfrm>
          <a:prstGeom prst="round2SameRect">
            <a:avLst/>
          </a:prstGeom>
          <a:solidFill>
            <a:srgbClr val="030303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95941" y="-67454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ko-KR" altLang="en-US" sz="20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 flipV="1">
            <a:off x="0" y="-4378"/>
            <a:ext cx="899592" cy="170522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 flipV="1">
            <a:off x="1008112" y="0"/>
            <a:ext cx="899592" cy="170522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grpSp>
        <p:nvGrpSpPr>
          <p:cNvPr id="2" name="그룹 15"/>
          <p:cNvGrpSpPr/>
          <p:nvPr/>
        </p:nvGrpSpPr>
        <p:grpSpPr>
          <a:xfrm>
            <a:off x="1382241" y="858481"/>
            <a:ext cx="5742552" cy="646331"/>
            <a:chOff x="1382241" y="858481"/>
            <a:chExt cx="5742552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1979712" y="858481"/>
              <a:ext cx="4395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6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3</a:t>
              </a:r>
              <a:endParaRPr lang="ko-KR" altLang="en-US" sz="360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77981" y="923960"/>
              <a:ext cx="47468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atin typeface="나눔바른고딕" pitchFamily="50" charset="-127"/>
                  <a:ea typeface="나눔바른고딕" pitchFamily="50" charset="-127"/>
                </a:rPr>
                <a:t>멀티프로세스의 메모리 분할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82241" y="980728"/>
              <a:ext cx="7681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>
                      <a:lumMod val="6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Part</a:t>
              </a:r>
              <a:endParaRPr lang="ko-KR" altLang="en-US" sz="240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55B00CE-B08A-42FC-B9B5-C8D16F22D0DA}"/>
              </a:ext>
            </a:extLst>
          </p:cNvPr>
          <p:cNvSpPr txBox="1"/>
          <p:nvPr/>
        </p:nvSpPr>
        <p:spPr>
          <a:xfrm>
            <a:off x="827584" y="2096116"/>
            <a:ext cx="6768752" cy="3555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800" dirty="0"/>
              <a:t>비 연속 할당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800" b="1" dirty="0"/>
              <a:t>    - Segmentation</a:t>
            </a:r>
            <a:endParaRPr lang="en-US" altLang="ko-KR" sz="2300" b="1" dirty="0"/>
          </a:p>
          <a:p>
            <a:pPr lvl="1">
              <a:lnSpc>
                <a:spcPct val="150000"/>
              </a:lnSpc>
            </a:pPr>
            <a:endParaRPr lang="en-US" altLang="ko-KR" sz="2300" dirty="0"/>
          </a:p>
          <a:p>
            <a:pPr lvl="1">
              <a:lnSpc>
                <a:spcPct val="150000"/>
              </a:lnSpc>
            </a:pPr>
            <a:r>
              <a:rPr lang="en-US" altLang="ko-KR" sz="2400" b="1" dirty="0"/>
              <a:t> - </a:t>
            </a:r>
            <a:r>
              <a:rPr lang="en-US" altLang="ko-KR" sz="2800" b="1" dirty="0"/>
              <a:t>Paging</a:t>
            </a:r>
          </a:p>
          <a:p>
            <a:pPr lvl="1">
              <a:lnSpc>
                <a:spcPct val="150000"/>
              </a:lnSpc>
            </a:pPr>
            <a:r>
              <a:rPr lang="en-US" altLang="ko-KR" sz="2300" dirty="0"/>
              <a:t>    </a:t>
            </a:r>
          </a:p>
          <a:p>
            <a:pPr lvl="1">
              <a:lnSpc>
                <a:spcPct val="150000"/>
              </a:lnSpc>
            </a:pPr>
            <a:r>
              <a:rPr lang="en-US" altLang="ko-KR" sz="23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107950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양쪽 모서리가 둥근 사각형 7"/>
          <p:cNvSpPr/>
          <p:nvPr/>
        </p:nvSpPr>
        <p:spPr>
          <a:xfrm flipV="1">
            <a:off x="2016224" y="-37921"/>
            <a:ext cx="899592" cy="341044"/>
          </a:xfrm>
          <a:prstGeom prst="round2SameRect">
            <a:avLst/>
          </a:prstGeom>
          <a:solidFill>
            <a:srgbClr val="030303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95941" y="-67454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ko-KR" altLang="en-US" sz="20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 flipV="1">
            <a:off x="0" y="-4378"/>
            <a:ext cx="899592" cy="170522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 flipV="1">
            <a:off x="1008112" y="0"/>
            <a:ext cx="899592" cy="170522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grpSp>
        <p:nvGrpSpPr>
          <p:cNvPr id="2" name="그룹 15"/>
          <p:cNvGrpSpPr/>
          <p:nvPr/>
        </p:nvGrpSpPr>
        <p:grpSpPr>
          <a:xfrm>
            <a:off x="1382241" y="858481"/>
            <a:ext cx="3445450" cy="646331"/>
            <a:chOff x="1382241" y="858481"/>
            <a:chExt cx="3445450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1979712" y="858481"/>
              <a:ext cx="4395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6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3</a:t>
              </a:r>
              <a:endParaRPr lang="ko-KR" altLang="en-US" sz="360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77981" y="923960"/>
              <a:ext cx="24497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나눔바른고딕" pitchFamily="50" charset="-127"/>
                  <a:ea typeface="나눔바른고딕" pitchFamily="50" charset="-127"/>
                </a:rPr>
                <a:t>Segmentation</a:t>
              </a:r>
              <a:endParaRPr lang="ko-KR" altLang="en-US" sz="28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82241" y="980728"/>
              <a:ext cx="7681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>
                      <a:lumMod val="6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Part</a:t>
              </a:r>
              <a:endParaRPr lang="ko-KR" altLang="en-US" sz="240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F678800-B086-4BAC-B233-8CF0077E8F49}"/>
              </a:ext>
            </a:extLst>
          </p:cNvPr>
          <p:cNvSpPr txBox="1"/>
          <p:nvPr/>
        </p:nvSpPr>
        <p:spPr>
          <a:xfrm>
            <a:off x="1187624" y="2708920"/>
            <a:ext cx="64173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메모리를 프로그래머가 인지하는</a:t>
            </a:r>
            <a:endParaRPr lang="en-US" altLang="ko-KR" sz="3200" b="1" dirty="0"/>
          </a:p>
          <a:p>
            <a:endParaRPr lang="en-US" altLang="ko-KR" sz="3200" b="1" dirty="0"/>
          </a:p>
          <a:p>
            <a:r>
              <a:rPr lang="ko-KR" altLang="en-US" sz="3200" b="1" dirty="0"/>
              <a:t>모습으로 나눠보자</a:t>
            </a:r>
            <a:r>
              <a:rPr lang="en-US" altLang="ko-KR" sz="3200" b="1" dirty="0"/>
              <a:t>!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71967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양쪽 모서리가 둥근 사각형 7"/>
          <p:cNvSpPr/>
          <p:nvPr/>
        </p:nvSpPr>
        <p:spPr>
          <a:xfrm flipV="1">
            <a:off x="2016224" y="-37921"/>
            <a:ext cx="899592" cy="341044"/>
          </a:xfrm>
          <a:prstGeom prst="round2SameRect">
            <a:avLst/>
          </a:prstGeom>
          <a:solidFill>
            <a:srgbClr val="030303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95941" y="-67454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ko-KR" altLang="en-US" sz="20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 flipV="1">
            <a:off x="0" y="-4378"/>
            <a:ext cx="899592" cy="170522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 flipV="1">
            <a:off x="1008112" y="0"/>
            <a:ext cx="899592" cy="170522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grpSp>
        <p:nvGrpSpPr>
          <p:cNvPr id="2" name="그룹 15"/>
          <p:cNvGrpSpPr/>
          <p:nvPr/>
        </p:nvGrpSpPr>
        <p:grpSpPr>
          <a:xfrm>
            <a:off x="1382241" y="858481"/>
            <a:ext cx="3445450" cy="646331"/>
            <a:chOff x="1382241" y="858481"/>
            <a:chExt cx="3445450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1979712" y="858481"/>
              <a:ext cx="4395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6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3</a:t>
              </a:r>
              <a:endParaRPr lang="ko-KR" altLang="en-US" sz="360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77981" y="923960"/>
              <a:ext cx="24497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나눔바른고딕" pitchFamily="50" charset="-127"/>
                  <a:ea typeface="나눔바른고딕" pitchFamily="50" charset="-127"/>
                </a:rPr>
                <a:t>Segmentation</a:t>
              </a:r>
              <a:endParaRPr lang="ko-KR" altLang="en-US" sz="28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82241" y="980728"/>
              <a:ext cx="7681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>
                      <a:lumMod val="6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Part</a:t>
              </a:r>
              <a:endParaRPr lang="ko-KR" altLang="en-US" sz="240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9991682E-C7E9-4ACE-AE3B-0A085CCEC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691" y="394956"/>
            <a:ext cx="7134225" cy="625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950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양쪽 모서리가 둥근 사각형 7"/>
          <p:cNvSpPr/>
          <p:nvPr/>
        </p:nvSpPr>
        <p:spPr>
          <a:xfrm flipV="1">
            <a:off x="2016224" y="-37921"/>
            <a:ext cx="899592" cy="341044"/>
          </a:xfrm>
          <a:prstGeom prst="round2SameRect">
            <a:avLst/>
          </a:prstGeom>
          <a:solidFill>
            <a:srgbClr val="030303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95941" y="-67454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ko-KR" altLang="en-US" sz="20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 flipV="1">
            <a:off x="0" y="-4378"/>
            <a:ext cx="899592" cy="170522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 flipV="1">
            <a:off x="1008112" y="0"/>
            <a:ext cx="899592" cy="170522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grpSp>
        <p:nvGrpSpPr>
          <p:cNvPr id="2" name="그룹 15"/>
          <p:cNvGrpSpPr/>
          <p:nvPr/>
        </p:nvGrpSpPr>
        <p:grpSpPr>
          <a:xfrm>
            <a:off x="1382241" y="858481"/>
            <a:ext cx="2288466" cy="646331"/>
            <a:chOff x="1382241" y="858481"/>
            <a:chExt cx="228846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1979712" y="858481"/>
              <a:ext cx="4395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6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3</a:t>
              </a:r>
              <a:endParaRPr lang="ko-KR" altLang="en-US" sz="360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77981" y="923960"/>
              <a:ext cx="12927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나눔바른고딕" pitchFamily="50" charset="-127"/>
                  <a:ea typeface="나눔바른고딕" pitchFamily="50" charset="-127"/>
                </a:rPr>
                <a:t>Paging</a:t>
              </a:r>
              <a:endParaRPr lang="ko-KR" altLang="en-US" sz="28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82241" y="980728"/>
              <a:ext cx="7681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>
                      <a:lumMod val="6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Part</a:t>
              </a:r>
              <a:endParaRPr lang="ko-KR" altLang="en-US" sz="240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F678800-B086-4BAC-B233-8CF0077E8F49}"/>
              </a:ext>
            </a:extLst>
          </p:cNvPr>
          <p:cNvSpPr txBox="1"/>
          <p:nvPr/>
        </p:nvSpPr>
        <p:spPr>
          <a:xfrm>
            <a:off x="1187624" y="2708920"/>
            <a:ext cx="64173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메모리와 프로그램을</a:t>
            </a:r>
            <a:endParaRPr lang="en-US" altLang="ko-KR" sz="3200" b="1" dirty="0"/>
          </a:p>
          <a:p>
            <a:endParaRPr lang="en-US" altLang="ko-KR" sz="3200" b="1" dirty="0"/>
          </a:p>
          <a:p>
            <a:r>
              <a:rPr lang="ko-KR" altLang="en-US" sz="3200" b="1" dirty="0"/>
              <a:t>일정한 크기로 나눠보자</a:t>
            </a:r>
            <a:r>
              <a:rPr lang="en-US" altLang="ko-KR" sz="3200" b="1" dirty="0"/>
              <a:t>!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53855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양쪽 모서리가 둥근 사각형 7"/>
          <p:cNvSpPr/>
          <p:nvPr/>
        </p:nvSpPr>
        <p:spPr>
          <a:xfrm flipV="1">
            <a:off x="2016224" y="-37921"/>
            <a:ext cx="899592" cy="341044"/>
          </a:xfrm>
          <a:prstGeom prst="round2SameRect">
            <a:avLst/>
          </a:prstGeom>
          <a:solidFill>
            <a:srgbClr val="030303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95941" y="-67454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ko-KR" altLang="en-US" sz="20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 flipV="1">
            <a:off x="0" y="-4378"/>
            <a:ext cx="899592" cy="170522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 flipV="1">
            <a:off x="1008112" y="0"/>
            <a:ext cx="899592" cy="170522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grpSp>
        <p:nvGrpSpPr>
          <p:cNvPr id="2" name="그룹 15"/>
          <p:cNvGrpSpPr/>
          <p:nvPr/>
        </p:nvGrpSpPr>
        <p:grpSpPr>
          <a:xfrm>
            <a:off x="1382241" y="858481"/>
            <a:ext cx="2288466" cy="646331"/>
            <a:chOff x="1382241" y="858481"/>
            <a:chExt cx="228846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1979712" y="858481"/>
              <a:ext cx="4395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6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3</a:t>
              </a:r>
              <a:endParaRPr lang="ko-KR" altLang="en-US" sz="360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77981" y="923960"/>
              <a:ext cx="12927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나눔바른고딕" pitchFamily="50" charset="-127"/>
                  <a:ea typeface="나눔바른고딕" pitchFamily="50" charset="-127"/>
                </a:rPr>
                <a:t>Paging</a:t>
              </a:r>
              <a:endParaRPr lang="ko-KR" altLang="en-US" sz="28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82241" y="980728"/>
              <a:ext cx="7681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>
                      <a:lumMod val="6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Part</a:t>
              </a:r>
              <a:endParaRPr lang="ko-KR" altLang="en-US" sz="240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8194" name="Picture 2">
            <a:extLst>
              <a:ext uri="{FF2B5EF4-FFF2-40B4-BE49-F238E27FC236}">
                <a16:creationId xmlns:a16="http://schemas.microsoft.com/office/drawing/2014/main" id="{B56C9B11-5D31-4407-86FF-FFDB3BC1B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00808"/>
            <a:ext cx="648072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608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양쪽 모서리가 둥근 사각형 7"/>
          <p:cNvSpPr/>
          <p:nvPr/>
        </p:nvSpPr>
        <p:spPr>
          <a:xfrm flipV="1">
            <a:off x="2016224" y="-37921"/>
            <a:ext cx="899592" cy="341044"/>
          </a:xfrm>
          <a:prstGeom prst="round2SameRect">
            <a:avLst/>
          </a:prstGeom>
          <a:solidFill>
            <a:srgbClr val="030303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95941" y="-67454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ko-KR" altLang="en-US" sz="20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 flipV="1">
            <a:off x="0" y="-4378"/>
            <a:ext cx="899592" cy="170522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 flipV="1">
            <a:off x="1008112" y="0"/>
            <a:ext cx="899592" cy="170522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grpSp>
        <p:nvGrpSpPr>
          <p:cNvPr id="2" name="그룹 15"/>
          <p:cNvGrpSpPr/>
          <p:nvPr/>
        </p:nvGrpSpPr>
        <p:grpSpPr>
          <a:xfrm>
            <a:off x="1382241" y="858481"/>
            <a:ext cx="2288466" cy="646331"/>
            <a:chOff x="1382241" y="858481"/>
            <a:chExt cx="228846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1979712" y="858481"/>
              <a:ext cx="4395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6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3</a:t>
              </a:r>
              <a:endParaRPr lang="ko-KR" altLang="en-US" sz="360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77981" y="923960"/>
              <a:ext cx="12927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나눔바른고딕" pitchFamily="50" charset="-127"/>
                  <a:ea typeface="나눔바른고딕" pitchFamily="50" charset="-127"/>
                </a:rPr>
                <a:t>Paging</a:t>
              </a:r>
              <a:endParaRPr lang="ko-KR" altLang="en-US" sz="28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82241" y="980728"/>
              <a:ext cx="7681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>
                      <a:lumMod val="6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Part</a:t>
              </a:r>
              <a:endParaRPr lang="ko-KR" altLang="en-US" sz="240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CD1588F-5151-40CA-ABC6-0513A1165848}"/>
              </a:ext>
            </a:extLst>
          </p:cNvPr>
          <p:cNvSpPr txBox="1"/>
          <p:nvPr/>
        </p:nvSpPr>
        <p:spPr>
          <a:xfrm>
            <a:off x="1115616" y="2551837"/>
            <a:ext cx="6912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메모리가 커질수록 페이지 크기가 커진다</a:t>
            </a:r>
            <a:r>
              <a:rPr lang="en-US" altLang="ko-KR" sz="2400" dirty="0"/>
              <a:t>…</a:t>
            </a:r>
          </a:p>
          <a:p>
            <a:endParaRPr lang="en-US" altLang="ko-KR" sz="2400" dirty="0"/>
          </a:p>
          <a:p>
            <a:r>
              <a:rPr lang="en-US" altLang="ko-KR" sz="2400" dirty="0"/>
              <a:t>64Bit addressing </a:t>
            </a:r>
            <a:r>
              <a:rPr lang="ko-KR" altLang="en-US" sz="2400" dirty="0"/>
              <a:t>메모리 </a:t>
            </a:r>
            <a:r>
              <a:rPr lang="en-US" altLang="ko-KR" sz="2400" dirty="0"/>
              <a:t>4Kb </a:t>
            </a:r>
            <a:r>
              <a:rPr lang="ko-KR" altLang="en-US" sz="2400" dirty="0"/>
              <a:t>페이지 크기</a:t>
            </a:r>
            <a:endParaRPr lang="en-US" altLang="ko-KR" sz="2400" dirty="0"/>
          </a:p>
          <a:p>
            <a:r>
              <a:rPr lang="en-US" altLang="ko-KR" sz="2400" dirty="0"/>
              <a:t>2^64 / 2^12 = 2^52</a:t>
            </a:r>
            <a:r>
              <a:rPr lang="ko-KR" altLang="en-US" sz="2400" dirty="0"/>
              <a:t> 크기의 페이지 테이블 필요</a:t>
            </a:r>
          </a:p>
        </p:txBody>
      </p:sp>
    </p:spTree>
    <p:extLst>
      <p:ext uri="{BB962C8B-B14F-4D97-AF65-F5344CB8AC3E}">
        <p14:creationId xmlns:p14="http://schemas.microsoft.com/office/powerpoint/2010/main" val="568144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양쪽 모서리가 둥근 사각형 7"/>
          <p:cNvSpPr/>
          <p:nvPr/>
        </p:nvSpPr>
        <p:spPr>
          <a:xfrm flipV="1">
            <a:off x="2016224" y="-37921"/>
            <a:ext cx="899592" cy="341044"/>
          </a:xfrm>
          <a:prstGeom prst="round2SameRect">
            <a:avLst/>
          </a:prstGeom>
          <a:solidFill>
            <a:srgbClr val="030303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95941" y="-67454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ko-KR" altLang="en-US" sz="20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 flipV="1">
            <a:off x="0" y="-4378"/>
            <a:ext cx="899592" cy="170522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 flipV="1">
            <a:off x="1008112" y="0"/>
            <a:ext cx="899592" cy="170522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grpSp>
        <p:nvGrpSpPr>
          <p:cNvPr id="2" name="그룹 15"/>
          <p:cNvGrpSpPr/>
          <p:nvPr/>
        </p:nvGrpSpPr>
        <p:grpSpPr>
          <a:xfrm>
            <a:off x="1382241" y="858481"/>
            <a:ext cx="4665334" cy="646331"/>
            <a:chOff x="1382241" y="858481"/>
            <a:chExt cx="4665334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1979712" y="858481"/>
              <a:ext cx="4395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6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3</a:t>
              </a:r>
              <a:endParaRPr lang="ko-KR" altLang="en-US" sz="360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77981" y="923960"/>
              <a:ext cx="3669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atin typeface="나눔바른고딕" pitchFamily="50" charset="-127"/>
                  <a:ea typeface="나눔바른고딕" pitchFamily="50" charset="-127"/>
                </a:rPr>
                <a:t>계층적 페이지 테이블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82241" y="980728"/>
              <a:ext cx="7681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>
                      <a:lumMod val="6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Part</a:t>
              </a:r>
              <a:endParaRPr lang="ko-KR" altLang="en-US" sz="240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C40AC9E-5AE4-4938-BCBE-721CA1610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52599"/>
            <a:ext cx="8208912" cy="356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837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양쪽 모서리가 둥근 사각형 7"/>
          <p:cNvSpPr/>
          <p:nvPr/>
        </p:nvSpPr>
        <p:spPr>
          <a:xfrm flipV="1">
            <a:off x="2016224" y="-37921"/>
            <a:ext cx="899592" cy="341044"/>
          </a:xfrm>
          <a:prstGeom prst="round2SameRect">
            <a:avLst/>
          </a:prstGeom>
          <a:solidFill>
            <a:srgbClr val="030303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95941" y="-67454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ko-KR" altLang="en-US" sz="20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 flipV="1">
            <a:off x="0" y="-4378"/>
            <a:ext cx="899592" cy="170522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 flipV="1">
            <a:off x="1008112" y="0"/>
            <a:ext cx="899592" cy="170522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grpSp>
        <p:nvGrpSpPr>
          <p:cNvPr id="2" name="그룹 15"/>
          <p:cNvGrpSpPr/>
          <p:nvPr/>
        </p:nvGrpSpPr>
        <p:grpSpPr>
          <a:xfrm>
            <a:off x="1382241" y="858481"/>
            <a:ext cx="3102407" cy="646331"/>
            <a:chOff x="1382241" y="858481"/>
            <a:chExt cx="3102407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1979712" y="858481"/>
              <a:ext cx="4395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6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3</a:t>
              </a:r>
              <a:endParaRPr lang="ko-KR" altLang="en-US" sz="360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77981" y="923960"/>
              <a:ext cx="21066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atin typeface="나눔바른고딕" pitchFamily="50" charset="-127"/>
                  <a:ea typeface="나눔바른고딕" pitchFamily="50" charset="-127"/>
                </a:rPr>
                <a:t>요구 </a:t>
              </a:r>
              <a:r>
                <a:rPr lang="ko-KR" altLang="en-US" sz="2800" dirty="0" err="1">
                  <a:latin typeface="나눔바른고딕" pitchFamily="50" charset="-127"/>
                  <a:ea typeface="나눔바른고딕" pitchFamily="50" charset="-127"/>
                </a:rPr>
                <a:t>페이징</a:t>
              </a:r>
              <a:endParaRPr lang="ko-KR" altLang="en-US" sz="28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82241" y="980728"/>
              <a:ext cx="7681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>
                      <a:lumMod val="6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Part</a:t>
              </a:r>
              <a:endParaRPr lang="ko-KR" altLang="en-US" sz="240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id="{523B9D02-5153-458C-8CFD-CA9569C5C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08" y="1525792"/>
            <a:ext cx="5373216" cy="521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7D80A7-553D-4EC7-A7C9-B8B65C481933}"/>
              </a:ext>
            </a:extLst>
          </p:cNvPr>
          <p:cNvSpPr txBox="1"/>
          <p:nvPr/>
        </p:nvSpPr>
        <p:spPr>
          <a:xfrm>
            <a:off x="6084168" y="1844824"/>
            <a:ext cx="2736304" cy="389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프로그램이 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메모리보다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클 경우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프로그램의 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필요한 부분만 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메모리에 올리자</a:t>
            </a:r>
            <a:r>
              <a:rPr lang="en-US" altLang="ko-KR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0443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0A19BA9-67AB-4A1D-85B1-A3EB42628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5851"/>
            <a:ext cx="3181350" cy="61150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396000"/>
          </a:xfrm>
          <a:prstGeom prst="rect">
            <a:avLst/>
          </a:prstGeom>
          <a:solidFill>
            <a:srgbClr val="03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3030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3399433"/>
            <a:ext cx="2331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나눔고딕 ExtraBold" pitchFamily="50" charset="-127"/>
                <a:ea typeface="나눔고딕 ExtraBold" pitchFamily="50" charset="-127"/>
              </a:rPr>
              <a:t>C</a:t>
            </a:r>
            <a:r>
              <a:rPr lang="en-US" altLang="ko-KR" sz="4000" dirty="0">
                <a:solidFill>
                  <a:srgbClr val="030303"/>
                </a:solidFill>
                <a:latin typeface="나눔고딕 ExtraBold" pitchFamily="50" charset="-127"/>
                <a:ea typeface="나눔고딕 ExtraBold" pitchFamily="50" charset="-127"/>
              </a:rPr>
              <a:t>ontents</a:t>
            </a:r>
            <a:endParaRPr lang="ko-KR" altLang="en-US" sz="4000" dirty="0">
              <a:solidFill>
                <a:srgbClr val="030303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352617" y="1088840"/>
            <a:ext cx="900000" cy="900000"/>
            <a:chOff x="1619772" y="1304864"/>
            <a:chExt cx="900000" cy="900000"/>
          </a:xfrm>
        </p:grpSpPr>
        <p:sp>
          <p:nvSpPr>
            <p:cNvPr id="8" name="타원 7"/>
            <p:cNvSpPr/>
            <p:nvPr/>
          </p:nvSpPr>
          <p:spPr>
            <a:xfrm>
              <a:off x="1619772" y="1304864"/>
              <a:ext cx="900000" cy="900000"/>
            </a:xfrm>
            <a:prstGeom prst="ellipse">
              <a:avLst/>
            </a:prstGeom>
            <a:solidFill>
              <a:srgbClr val="0303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30303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835772" y="1520864"/>
              <a:ext cx="468000" cy="468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411760" y="3303376"/>
            <a:ext cx="900000" cy="900000"/>
            <a:chOff x="2663888" y="3428720"/>
            <a:chExt cx="900000" cy="900000"/>
          </a:xfrm>
        </p:grpSpPr>
        <p:sp>
          <p:nvSpPr>
            <p:cNvPr id="12" name="타원 11"/>
            <p:cNvSpPr/>
            <p:nvPr/>
          </p:nvSpPr>
          <p:spPr>
            <a:xfrm>
              <a:off x="2663888" y="3428720"/>
              <a:ext cx="900000" cy="900000"/>
            </a:xfrm>
            <a:prstGeom prst="ellipse">
              <a:avLst/>
            </a:prstGeom>
            <a:solidFill>
              <a:srgbClr val="0303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30303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879888" y="3644720"/>
              <a:ext cx="468000" cy="468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385841" y="5445224"/>
            <a:ext cx="900000" cy="900000"/>
            <a:chOff x="1619772" y="5517232"/>
            <a:chExt cx="900000" cy="900000"/>
          </a:xfrm>
        </p:grpSpPr>
        <p:sp>
          <p:nvSpPr>
            <p:cNvPr id="18" name="타원 17"/>
            <p:cNvSpPr/>
            <p:nvPr/>
          </p:nvSpPr>
          <p:spPr>
            <a:xfrm>
              <a:off x="1619772" y="5517232"/>
              <a:ext cx="900000" cy="900000"/>
            </a:xfrm>
            <a:prstGeom prst="ellipse">
              <a:avLst/>
            </a:prstGeom>
            <a:solidFill>
              <a:srgbClr val="0303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1835772" y="5733232"/>
              <a:ext cx="468000" cy="468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" name="직선 화살표 연결선 41"/>
          <p:cNvCxnSpPr>
            <a:cxnSpLocks/>
            <a:endCxn id="51" idx="1"/>
          </p:cNvCxnSpPr>
          <p:nvPr/>
        </p:nvCxnSpPr>
        <p:spPr>
          <a:xfrm flipV="1">
            <a:off x="2219453" y="1537709"/>
            <a:ext cx="1157256" cy="15414"/>
          </a:xfrm>
          <a:prstGeom prst="straightConnector1">
            <a:avLst/>
          </a:prstGeom>
          <a:ln w="12700">
            <a:solidFill>
              <a:srgbClr val="030303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cxnSpLocks/>
            <a:endCxn id="52" idx="1"/>
          </p:cNvCxnSpPr>
          <p:nvPr/>
        </p:nvCxnSpPr>
        <p:spPr>
          <a:xfrm>
            <a:off x="3311760" y="3753376"/>
            <a:ext cx="130208" cy="0"/>
          </a:xfrm>
          <a:prstGeom prst="straightConnector1">
            <a:avLst/>
          </a:prstGeom>
          <a:ln w="12700">
            <a:solidFill>
              <a:srgbClr val="030303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cxnSpLocks/>
          </p:cNvCxnSpPr>
          <p:nvPr/>
        </p:nvCxnSpPr>
        <p:spPr>
          <a:xfrm>
            <a:off x="2224881" y="5895224"/>
            <a:ext cx="1214520" cy="0"/>
          </a:xfrm>
          <a:prstGeom prst="straightConnector1">
            <a:avLst/>
          </a:prstGeom>
          <a:ln w="12700">
            <a:solidFill>
              <a:srgbClr val="030303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3376709" y="1304953"/>
            <a:ext cx="2129103" cy="465512"/>
          </a:xfrm>
          <a:prstGeom prst="rect">
            <a:avLst/>
          </a:prstGeom>
          <a:solidFill>
            <a:srgbClr val="03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메모리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441968" y="3537352"/>
            <a:ext cx="3866336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멀티프로세스의 메모리 참조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542756F-6623-4F43-A42F-F31DA6A1F2C9}"/>
              </a:ext>
            </a:extLst>
          </p:cNvPr>
          <p:cNvSpPr/>
          <p:nvPr/>
        </p:nvSpPr>
        <p:spPr>
          <a:xfrm>
            <a:off x="3430066" y="5661224"/>
            <a:ext cx="3783015" cy="465512"/>
          </a:xfrm>
          <a:prstGeom prst="rect">
            <a:avLst/>
          </a:prstGeom>
          <a:solidFill>
            <a:srgbClr val="03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멀티프로세스의 메모리 분할</a:t>
            </a:r>
          </a:p>
        </p:txBody>
      </p:sp>
    </p:spTree>
    <p:extLst>
      <p:ext uri="{BB962C8B-B14F-4D97-AF65-F5344CB8AC3E}">
        <p14:creationId xmlns:p14="http://schemas.microsoft.com/office/powerpoint/2010/main" val="1372487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 flipV="1">
            <a:off x="0" y="-4378"/>
            <a:ext cx="899592" cy="170522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 flipV="1">
            <a:off x="1008112" y="0"/>
            <a:ext cx="899592" cy="170522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sp>
        <p:nvSpPr>
          <p:cNvPr id="16" name="양쪽 모서리가 둥근 사각형 15"/>
          <p:cNvSpPr/>
          <p:nvPr/>
        </p:nvSpPr>
        <p:spPr>
          <a:xfrm flipV="1">
            <a:off x="2047916" y="-21969"/>
            <a:ext cx="899592" cy="170522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87624" y="2852936"/>
            <a:ext cx="56886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https://www.cs.uic.edu/~jbell/CourseNotes/OperatingSystems/8_MainMemory.html</a:t>
            </a:r>
          </a:p>
        </p:txBody>
      </p:sp>
      <p:grpSp>
        <p:nvGrpSpPr>
          <p:cNvPr id="17" name="그룹 15"/>
          <p:cNvGrpSpPr/>
          <p:nvPr/>
        </p:nvGrpSpPr>
        <p:grpSpPr>
          <a:xfrm>
            <a:off x="1979712" y="858481"/>
            <a:ext cx="1608857" cy="773365"/>
            <a:chOff x="1979712" y="858481"/>
            <a:chExt cx="1608857" cy="773365"/>
          </a:xfrm>
        </p:grpSpPr>
        <p:sp>
          <p:nvSpPr>
            <p:cNvPr id="18" name="TextBox 17"/>
            <p:cNvSpPr txBox="1"/>
            <p:nvPr/>
          </p:nvSpPr>
          <p:spPr>
            <a:xfrm>
              <a:off x="1979712" y="858481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60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77981" y="923960"/>
              <a:ext cx="12105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 smtClean="0">
                  <a:latin typeface="나눔바른고딕" pitchFamily="50" charset="-127"/>
                  <a:ea typeface="나눔바른고딕" pitchFamily="50" charset="-127"/>
                </a:rPr>
                <a:t>출처</a:t>
              </a:r>
              <a:endParaRPr lang="ko-KR" altLang="en-US" sz="40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187624" y="4834815"/>
            <a:ext cx="4163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https://codex.cs.yale.edu/avi/os-book/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7624" y="217642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이미지 출</a:t>
            </a:r>
            <a:r>
              <a:rPr lang="ko-KR" altLang="en-US" sz="2400" dirty="0" smtClean="0"/>
              <a:t>처</a:t>
            </a:r>
            <a:endParaRPr lang="ko-KR" alt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187624" y="4204287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내용 출처 </a:t>
            </a:r>
            <a:r>
              <a:rPr lang="en-US" altLang="ko-KR" sz="2400" dirty="0" smtClean="0"/>
              <a:t>(Operating System Concepts book)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5356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양쪽 모서리가 둥근 사각형 16"/>
          <p:cNvSpPr/>
          <p:nvPr/>
        </p:nvSpPr>
        <p:spPr>
          <a:xfrm flipV="1">
            <a:off x="0" y="-37921"/>
            <a:ext cx="899592" cy="341044"/>
          </a:xfrm>
          <a:prstGeom prst="round2SameRect">
            <a:avLst/>
          </a:prstGeom>
          <a:solidFill>
            <a:srgbClr val="030303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717" y="-67454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20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 flipV="1">
            <a:off x="2016224" y="0"/>
            <a:ext cx="899592" cy="170522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grpSp>
        <p:nvGrpSpPr>
          <p:cNvPr id="2" name="그룹 15"/>
          <p:cNvGrpSpPr/>
          <p:nvPr/>
        </p:nvGrpSpPr>
        <p:grpSpPr>
          <a:xfrm>
            <a:off x="1382241" y="858481"/>
            <a:ext cx="2257624" cy="646331"/>
            <a:chOff x="1382241" y="858481"/>
            <a:chExt cx="2257624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1979712" y="858481"/>
              <a:ext cx="4539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6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1</a:t>
              </a:r>
              <a:endParaRPr lang="ko-KR" altLang="en-US" sz="360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77981" y="92396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atin typeface="나눔바른고딕" pitchFamily="50" charset="-127"/>
                  <a:ea typeface="나눔바른고딕" pitchFamily="50" charset="-127"/>
                </a:rPr>
                <a:t>메모리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82241" y="980728"/>
              <a:ext cx="7681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>
                      <a:lumMod val="6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Part</a:t>
              </a:r>
              <a:endParaRPr lang="ko-KR" altLang="en-US" sz="240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19" name="양쪽 모서리가 둥근 사각형 18"/>
          <p:cNvSpPr/>
          <p:nvPr/>
        </p:nvSpPr>
        <p:spPr>
          <a:xfrm flipV="1">
            <a:off x="1008112" y="0"/>
            <a:ext cx="899592" cy="170522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AEC825-112E-4808-AFB4-8A200BC4B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98" y="2874732"/>
            <a:ext cx="2132856" cy="213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MR부터 HAMR까지, HDD 용량 확장 어디까지 갈까? : 기사 - 아이폰, 갤럭시S, 안드로이드 스마트폰을 위한 보드나라 모바일">
            <a:extLst>
              <a:ext uri="{FF2B5EF4-FFF2-40B4-BE49-F238E27FC236}">
                <a16:creationId xmlns:a16="http://schemas.microsoft.com/office/drawing/2014/main" id="{6AD469F8-583A-4117-92E7-27A54509A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2" r="17560"/>
          <a:stretch/>
        </p:blipFill>
        <p:spPr bwMode="auto">
          <a:xfrm>
            <a:off x="6156176" y="2846065"/>
            <a:ext cx="2661478" cy="287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ucial 4 GB (1 x 4 GB) CT51264BD160BJ.8FED RAM Memory Module:  Amazon.co.uk: Computers &amp; Accessories">
            <a:extLst>
              <a:ext uri="{FF2B5EF4-FFF2-40B4-BE49-F238E27FC236}">
                <a16:creationId xmlns:a16="http://schemas.microsoft.com/office/drawing/2014/main" id="{385B02D3-A71D-43EE-8EA5-61CDEF036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874732"/>
            <a:ext cx="24288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양쪽 모서리가 둥근 사각형 16"/>
          <p:cNvSpPr/>
          <p:nvPr/>
        </p:nvSpPr>
        <p:spPr>
          <a:xfrm flipV="1">
            <a:off x="0" y="-37921"/>
            <a:ext cx="899592" cy="341044"/>
          </a:xfrm>
          <a:prstGeom prst="round2SameRect">
            <a:avLst/>
          </a:prstGeom>
          <a:solidFill>
            <a:srgbClr val="030303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717" y="-67454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20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 flipV="1">
            <a:off x="2016224" y="0"/>
            <a:ext cx="899592" cy="170522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grpSp>
        <p:nvGrpSpPr>
          <p:cNvPr id="2" name="그룹 15"/>
          <p:cNvGrpSpPr/>
          <p:nvPr/>
        </p:nvGrpSpPr>
        <p:grpSpPr>
          <a:xfrm>
            <a:off x="1382241" y="858481"/>
            <a:ext cx="2257624" cy="646331"/>
            <a:chOff x="1382241" y="858481"/>
            <a:chExt cx="2257624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1979712" y="858481"/>
              <a:ext cx="4539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6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1</a:t>
              </a:r>
              <a:endParaRPr lang="ko-KR" altLang="en-US" sz="360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77981" y="92396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atin typeface="나눔바른고딕" pitchFamily="50" charset="-127"/>
                  <a:ea typeface="나눔바른고딕" pitchFamily="50" charset="-127"/>
                </a:rPr>
                <a:t>메모리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82241" y="980728"/>
              <a:ext cx="7681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>
                      <a:lumMod val="6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Part</a:t>
              </a:r>
              <a:endParaRPr lang="ko-KR" altLang="en-US" sz="240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19" name="양쪽 모서리가 둥근 사각형 18"/>
          <p:cNvSpPr/>
          <p:nvPr/>
        </p:nvSpPr>
        <p:spPr>
          <a:xfrm flipV="1">
            <a:off x="1008112" y="0"/>
            <a:ext cx="899592" cy="170522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A86847-0E8D-4184-A6C8-2B2ECF6254A4}"/>
              </a:ext>
            </a:extLst>
          </p:cNvPr>
          <p:cNvSpPr txBox="1"/>
          <p:nvPr/>
        </p:nvSpPr>
        <p:spPr>
          <a:xfrm>
            <a:off x="755576" y="2316794"/>
            <a:ext cx="712879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/>
              <a:t>Main Memory??? RAM???</a:t>
            </a:r>
          </a:p>
          <a:p>
            <a:endParaRPr lang="en-US" altLang="ko-KR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 RAM (Random Access Memory, </a:t>
            </a:r>
          </a:p>
          <a:p>
            <a:r>
              <a:rPr lang="en-US" altLang="ko-KR" sz="2400" dirty="0"/>
              <a:t>          </a:t>
            </a:r>
            <a:r>
              <a:rPr lang="en-US" altLang="ko-KR" sz="2400" dirty="0" err="1"/>
              <a:t>A.k.A</a:t>
            </a:r>
            <a:r>
              <a:rPr lang="en-US" altLang="ko-KR" sz="2400" dirty="0"/>
              <a:t> Main Memory)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 </a:t>
            </a:r>
            <a:r>
              <a:rPr lang="ko-KR" altLang="en-US" sz="2400" dirty="0" err="1"/>
              <a:t>어느곳에</a:t>
            </a:r>
            <a:r>
              <a:rPr lang="ko-KR" altLang="en-US" sz="2400" dirty="0"/>
              <a:t> 있는 </a:t>
            </a:r>
            <a:r>
              <a:rPr lang="ko-KR" altLang="en-US" sz="2400" dirty="0" err="1"/>
              <a:t>데이터든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r>
              <a:rPr lang="en-US" altLang="ko-KR" sz="2400" dirty="0"/>
              <a:t>  </a:t>
            </a:r>
            <a:r>
              <a:rPr lang="ko-KR" altLang="en-US" sz="2400" dirty="0">
                <a:solidFill>
                  <a:srgbClr val="FF0000"/>
                </a:solidFill>
              </a:rPr>
              <a:t>동일한 시간</a:t>
            </a:r>
            <a:r>
              <a:rPr lang="ko-KR" altLang="en-US" sz="2400" dirty="0"/>
              <a:t>으로 접근이 가능하다</a:t>
            </a:r>
          </a:p>
        </p:txBody>
      </p:sp>
    </p:spTree>
    <p:extLst>
      <p:ext uri="{BB962C8B-B14F-4D97-AF65-F5344CB8AC3E}">
        <p14:creationId xmlns:p14="http://schemas.microsoft.com/office/powerpoint/2010/main" val="147800448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양쪽 모서리가 둥근 사각형 7"/>
          <p:cNvSpPr/>
          <p:nvPr/>
        </p:nvSpPr>
        <p:spPr>
          <a:xfrm flipV="1">
            <a:off x="1008112" y="-37921"/>
            <a:ext cx="899592" cy="341044"/>
          </a:xfrm>
          <a:prstGeom prst="round2SameRect">
            <a:avLst/>
          </a:prstGeom>
          <a:solidFill>
            <a:srgbClr val="030303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7829" y="-67454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sz="20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 flipV="1">
            <a:off x="0" y="-4378"/>
            <a:ext cx="899592" cy="170522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 flipV="1">
            <a:off x="2016224" y="0"/>
            <a:ext cx="899592" cy="170522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grpSp>
        <p:nvGrpSpPr>
          <p:cNvPr id="2" name="그룹 15"/>
          <p:cNvGrpSpPr/>
          <p:nvPr/>
        </p:nvGrpSpPr>
        <p:grpSpPr>
          <a:xfrm>
            <a:off x="1382241" y="858481"/>
            <a:ext cx="5742552" cy="646331"/>
            <a:chOff x="1382241" y="858481"/>
            <a:chExt cx="5742552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1979712" y="858481"/>
              <a:ext cx="4395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6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2</a:t>
              </a:r>
              <a:endParaRPr lang="ko-KR" altLang="en-US" sz="360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77981" y="923960"/>
              <a:ext cx="47468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atin typeface="나눔바른고딕" pitchFamily="50" charset="-127"/>
                  <a:ea typeface="나눔바른고딕" pitchFamily="50" charset="-127"/>
                </a:rPr>
                <a:t>멀티프로세스의 메모리 참조</a:t>
              </a:r>
              <a:endParaRPr lang="en-US" altLang="ko-KR" sz="28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82241" y="980728"/>
              <a:ext cx="7681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>
                      <a:lumMod val="6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Part</a:t>
              </a:r>
              <a:endParaRPr lang="ko-KR" altLang="en-US" sz="240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6" name="Picture 2">
            <a:extLst>
              <a:ext uri="{FF2B5EF4-FFF2-40B4-BE49-F238E27FC236}">
                <a16:creationId xmlns:a16="http://schemas.microsoft.com/office/drawing/2014/main" id="{3CBC0479-E347-45EB-9BB4-2A85802C6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76" y="2780928"/>
            <a:ext cx="2132856" cy="213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04FED22-B84D-4C54-B926-209B197C8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052" y="2780928"/>
            <a:ext cx="382905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F5DBDB-6CE0-41DF-A057-78A356B7EE97}"/>
              </a:ext>
            </a:extLst>
          </p:cNvPr>
          <p:cNvCxnSpPr/>
          <p:nvPr/>
        </p:nvCxnSpPr>
        <p:spPr>
          <a:xfrm>
            <a:off x="5436096" y="2564904"/>
            <a:ext cx="0" cy="3600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0EBA27E-CF94-45E4-A92A-D1DCA1EBBCA9}"/>
              </a:ext>
            </a:extLst>
          </p:cNvPr>
          <p:cNvCxnSpPr/>
          <p:nvPr/>
        </p:nvCxnSpPr>
        <p:spPr>
          <a:xfrm>
            <a:off x="6300192" y="2564904"/>
            <a:ext cx="0" cy="3600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5666B52-F981-4473-9D93-2335037BA8A8}"/>
              </a:ext>
            </a:extLst>
          </p:cNvPr>
          <p:cNvCxnSpPr/>
          <p:nvPr/>
        </p:nvCxnSpPr>
        <p:spPr>
          <a:xfrm>
            <a:off x="7112284" y="2564904"/>
            <a:ext cx="0" cy="3600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7BB05E3-E5AD-4502-B007-D5AABADDCE5E}"/>
              </a:ext>
            </a:extLst>
          </p:cNvPr>
          <p:cNvCxnSpPr/>
          <p:nvPr/>
        </p:nvCxnSpPr>
        <p:spPr>
          <a:xfrm>
            <a:off x="7956376" y="2564904"/>
            <a:ext cx="0" cy="3600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E0819A5-D9F4-4669-BE8B-E7D3AAF10B65}"/>
              </a:ext>
            </a:extLst>
          </p:cNvPr>
          <p:cNvSpPr txBox="1"/>
          <p:nvPr/>
        </p:nvSpPr>
        <p:spPr>
          <a:xfrm>
            <a:off x="691711" y="5152563"/>
            <a:ext cx="3210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프로세스의 </a:t>
            </a:r>
            <a:r>
              <a:rPr lang="en-US" altLang="ko-KR" dirty="0"/>
              <a:t>10</a:t>
            </a:r>
            <a:r>
              <a:rPr lang="ko-KR" altLang="en-US" dirty="0"/>
              <a:t>번지를 </a:t>
            </a:r>
            <a:endParaRPr lang="en-US" altLang="ko-KR" dirty="0"/>
          </a:p>
          <a:p>
            <a:r>
              <a:rPr lang="ko-KR" altLang="en-US" dirty="0" err="1"/>
              <a:t>접근해야하는데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번지가 어디야</a:t>
            </a:r>
            <a:r>
              <a:rPr lang="en-US" altLang="ko-KR" dirty="0"/>
              <a:t>???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25786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양쪽 모서리가 둥근 사각형 7"/>
          <p:cNvSpPr/>
          <p:nvPr/>
        </p:nvSpPr>
        <p:spPr>
          <a:xfrm flipV="1">
            <a:off x="1008112" y="-37921"/>
            <a:ext cx="899592" cy="341044"/>
          </a:xfrm>
          <a:prstGeom prst="round2SameRect">
            <a:avLst/>
          </a:prstGeom>
          <a:solidFill>
            <a:srgbClr val="030303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7829" y="-67454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sz="20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 flipV="1">
            <a:off x="0" y="-4378"/>
            <a:ext cx="899592" cy="170522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 flipV="1">
            <a:off x="2016224" y="0"/>
            <a:ext cx="899592" cy="170522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grpSp>
        <p:nvGrpSpPr>
          <p:cNvPr id="2" name="그룹 15"/>
          <p:cNvGrpSpPr/>
          <p:nvPr/>
        </p:nvGrpSpPr>
        <p:grpSpPr>
          <a:xfrm>
            <a:off x="1382241" y="858481"/>
            <a:ext cx="5619122" cy="646331"/>
            <a:chOff x="1382241" y="858481"/>
            <a:chExt cx="5619122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1979712" y="858481"/>
              <a:ext cx="4395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6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2</a:t>
              </a:r>
              <a:endParaRPr lang="ko-KR" altLang="en-US" sz="360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77981" y="923960"/>
              <a:ext cx="46233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atin typeface="나눔바른고딕" pitchFamily="50" charset="-127"/>
                  <a:ea typeface="나눔바른고딕" pitchFamily="50" charset="-127"/>
                </a:rPr>
                <a:t>메모리 참조 </a:t>
              </a:r>
              <a:r>
                <a:rPr lang="en-US" altLang="ko-KR" sz="2800" dirty="0">
                  <a:latin typeface="나눔바른고딕" pitchFamily="50" charset="-127"/>
                  <a:ea typeface="나눔바른고딕" pitchFamily="50" charset="-127"/>
                </a:rPr>
                <a:t>– Base &amp; Limit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82241" y="980728"/>
              <a:ext cx="7681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>
                      <a:lumMod val="6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Part</a:t>
              </a:r>
              <a:endParaRPr lang="ko-KR" altLang="en-US" sz="240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2CE3D682-6583-4E79-B084-336AA9A6A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27348"/>
            <a:ext cx="710565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BD5B5FC-2296-43A2-9920-0EFC264556B4}"/>
              </a:ext>
            </a:extLst>
          </p:cNvPr>
          <p:cNvSpPr txBox="1"/>
          <p:nvPr/>
        </p:nvSpPr>
        <p:spPr>
          <a:xfrm>
            <a:off x="473063" y="5312790"/>
            <a:ext cx="4572000" cy="1128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Base : </a:t>
            </a:r>
            <a:r>
              <a:rPr lang="ko-KR" altLang="en-US" sz="2400" dirty="0"/>
              <a:t>기준 메모리 주소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Limit : </a:t>
            </a:r>
            <a:r>
              <a:rPr lang="ko-KR" altLang="en-US" sz="2400" dirty="0"/>
              <a:t>상한 메모리 범위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A567077-F1BC-4D06-BFC0-6BA217286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495" y="5331421"/>
            <a:ext cx="1298713" cy="12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24B6CC-5961-4076-BE53-8020327771CF}"/>
              </a:ext>
            </a:extLst>
          </p:cNvPr>
          <p:cNvSpPr txBox="1"/>
          <p:nvPr/>
        </p:nvSpPr>
        <p:spPr>
          <a:xfrm>
            <a:off x="6444208" y="5657613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접근 위치를</a:t>
            </a:r>
            <a:endParaRPr lang="en-US" altLang="ko-KR" dirty="0"/>
          </a:p>
          <a:p>
            <a:r>
              <a:rPr lang="ko-KR" altLang="en-US" dirty="0"/>
              <a:t>나보고 계산하라고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18756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양쪽 모서리가 둥근 사각형 7"/>
          <p:cNvSpPr/>
          <p:nvPr/>
        </p:nvSpPr>
        <p:spPr>
          <a:xfrm flipV="1">
            <a:off x="1008112" y="-37921"/>
            <a:ext cx="899592" cy="341044"/>
          </a:xfrm>
          <a:prstGeom prst="round2SameRect">
            <a:avLst/>
          </a:prstGeom>
          <a:solidFill>
            <a:srgbClr val="030303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7829" y="-67454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sz="20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 flipV="1">
            <a:off x="0" y="-4378"/>
            <a:ext cx="899592" cy="170522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 flipV="1">
            <a:off x="2016224" y="0"/>
            <a:ext cx="899592" cy="170522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grpSp>
        <p:nvGrpSpPr>
          <p:cNvPr id="2" name="그룹 15"/>
          <p:cNvGrpSpPr/>
          <p:nvPr/>
        </p:nvGrpSpPr>
        <p:grpSpPr>
          <a:xfrm>
            <a:off x="1382241" y="858481"/>
            <a:ext cx="5978835" cy="646331"/>
            <a:chOff x="1382241" y="858481"/>
            <a:chExt cx="5978835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1979712" y="858481"/>
              <a:ext cx="4395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6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2</a:t>
              </a:r>
              <a:endParaRPr lang="ko-KR" altLang="en-US" sz="360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77981" y="923960"/>
              <a:ext cx="4983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atin typeface="나눔바른고딕" pitchFamily="50" charset="-127"/>
                  <a:ea typeface="나눔바른고딕" pitchFamily="50" charset="-127"/>
                </a:rPr>
                <a:t>메모리 참조 </a:t>
              </a:r>
              <a:r>
                <a:rPr lang="en-US" altLang="ko-KR" sz="2800" dirty="0">
                  <a:latin typeface="나눔바른고딕" pitchFamily="50" charset="-127"/>
                  <a:ea typeface="나눔바른고딕" pitchFamily="50" charset="-127"/>
                </a:rPr>
                <a:t>– Relocation Reg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82241" y="980728"/>
              <a:ext cx="7681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>
                      <a:lumMod val="6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Part</a:t>
              </a:r>
              <a:endParaRPr lang="ko-KR" altLang="en-US" sz="240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B583DA75-6526-4737-A505-5984068FA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637" y="1844824"/>
            <a:ext cx="6192688" cy="442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31239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양쪽 모서리가 둥근 사각형 7"/>
          <p:cNvSpPr/>
          <p:nvPr/>
        </p:nvSpPr>
        <p:spPr>
          <a:xfrm flipV="1">
            <a:off x="1008112" y="-37921"/>
            <a:ext cx="899592" cy="341044"/>
          </a:xfrm>
          <a:prstGeom prst="round2SameRect">
            <a:avLst/>
          </a:prstGeom>
          <a:solidFill>
            <a:srgbClr val="030303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7829" y="-67454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sz="20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 flipV="1">
            <a:off x="0" y="-4378"/>
            <a:ext cx="899592" cy="170522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 flipV="1">
            <a:off x="2016224" y="0"/>
            <a:ext cx="899592" cy="170522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grpSp>
        <p:nvGrpSpPr>
          <p:cNvPr id="2" name="그룹 15"/>
          <p:cNvGrpSpPr/>
          <p:nvPr/>
        </p:nvGrpSpPr>
        <p:grpSpPr>
          <a:xfrm>
            <a:off x="1382241" y="858481"/>
            <a:ext cx="5619122" cy="646331"/>
            <a:chOff x="1382241" y="858481"/>
            <a:chExt cx="5619122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1979712" y="858481"/>
              <a:ext cx="4395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6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2</a:t>
              </a:r>
              <a:endParaRPr lang="ko-KR" altLang="en-US" sz="360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77981" y="923960"/>
              <a:ext cx="46233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atin typeface="나눔바른고딕" pitchFamily="50" charset="-127"/>
                  <a:ea typeface="나눔바른고딕" pitchFamily="50" charset="-127"/>
                </a:rPr>
                <a:t>메모리 참조 </a:t>
              </a:r>
              <a:r>
                <a:rPr lang="en-US" altLang="ko-KR" sz="2800" dirty="0">
                  <a:latin typeface="나눔바른고딕" pitchFamily="50" charset="-127"/>
                  <a:ea typeface="나눔바른고딕" pitchFamily="50" charset="-127"/>
                </a:rPr>
                <a:t>– Base &amp; Limit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82241" y="980728"/>
              <a:ext cx="7681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>
                      <a:lumMod val="6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Part</a:t>
              </a:r>
              <a:endParaRPr lang="ko-KR" altLang="en-US" sz="240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BD9C5BED-552D-42DA-A54B-649CAEA89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10" y="1895475"/>
            <a:ext cx="7679180" cy="398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18184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양쪽 모서리가 둥근 사각형 7"/>
          <p:cNvSpPr/>
          <p:nvPr/>
        </p:nvSpPr>
        <p:spPr>
          <a:xfrm flipV="1">
            <a:off x="2016224" y="-37921"/>
            <a:ext cx="899592" cy="341044"/>
          </a:xfrm>
          <a:prstGeom prst="round2SameRect">
            <a:avLst/>
          </a:prstGeom>
          <a:solidFill>
            <a:srgbClr val="030303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95941" y="-67454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ko-KR" altLang="en-US" sz="20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 flipV="1">
            <a:off x="0" y="-4378"/>
            <a:ext cx="899592" cy="170522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 flipV="1">
            <a:off x="1008112" y="0"/>
            <a:ext cx="899592" cy="170522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grpSp>
        <p:nvGrpSpPr>
          <p:cNvPr id="2" name="그룹 15"/>
          <p:cNvGrpSpPr/>
          <p:nvPr/>
        </p:nvGrpSpPr>
        <p:grpSpPr>
          <a:xfrm>
            <a:off x="1382241" y="858481"/>
            <a:ext cx="5742552" cy="646331"/>
            <a:chOff x="1382241" y="858481"/>
            <a:chExt cx="5742552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1979712" y="858481"/>
              <a:ext cx="4395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6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3</a:t>
              </a:r>
              <a:endParaRPr lang="ko-KR" altLang="en-US" sz="360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77981" y="923960"/>
              <a:ext cx="47468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atin typeface="나눔바른고딕" pitchFamily="50" charset="-127"/>
                  <a:ea typeface="나눔바른고딕" pitchFamily="50" charset="-127"/>
                </a:rPr>
                <a:t>멀티프로세스의 메모리 분할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82241" y="980728"/>
              <a:ext cx="7681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>
                      <a:lumMod val="6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Part</a:t>
              </a:r>
              <a:endParaRPr lang="ko-KR" altLang="en-US" sz="240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527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274</Words>
  <Application>Microsoft Office PowerPoint</Application>
  <PresentationFormat>화면 슬라이드 쇼(4:3)</PresentationFormat>
  <Paragraphs>131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1훈정글북 R</vt:lpstr>
      <vt:lpstr>나눔고딕</vt:lpstr>
      <vt:lpstr>나눔고딕 ExtraBold</vt:lpstr>
      <vt:lpstr>나눔바른고딕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samsung</dc:creator>
  <cp:lastModifiedBy>User</cp:lastModifiedBy>
  <cp:revision>137</cp:revision>
  <dcterms:created xsi:type="dcterms:W3CDTF">2016-06-07T15:23:32Z</dcterms:created>
  <dcterms:modified xsi:type="dcterms:W3CDTF">2020-10-06T12:20:48Z</dcterms:modified>
  <cp:contentStatus/>
</cp:coreProperties>
</file>