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2.12-->
<p:presentation xmlns:r="http://schemas.openxmlformats.org/officeDocument/2006/relationships" xmlns:a="http://schemas.openxmlformats.org/drawingml/2006/main" xmlns:p="http://schemas.openxmlformats.org/presentationml/2006/main" saveSubsetFonts="1" autoCompressPictures="0">
  <p:sldMasterIdLst>
    <p:sldMasterId id="2147483712" r:id="rId4"/>
  </p:sldMasterIdLst>
  <p:notesMasterIdLst>
    <p:notesMasterId r:id="rId5"/>
  </p:notesMasterIdLst>
  <p:sldIdLst>
    <p:sldId id="256" r:id="rId6"/>
    <p:sldId id="2146847054" r:id="rId7"/>
    <p:sldId id="262" r:id="rId8"/>
    <p:sldId id="263" r:id="rId9"/>
    <p:sldId id="265" r:id="rId10"/>
    <p:sldId id="266" r:id="rId11"/>
    <p:sldId id="2146847056" r:id="rId12"/>
    <p:sldId id="2146847057" r:id="rId13"/>
    <p:sldId id="2146847058" r:id="rId14"/>
    <p:sldId id="2146847059" r:id="rId15"/>
    <p:sldId id="268" r:id="rId16"/>
    <p:sldId id="2146847055" r:id="rId17"/>
    <p:sldId id="269" r:id="rId18"/>
    <p:sldId id="259"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fill>
          <a:solidFill>
            <a:schemeClr val="tx1">
              <a:alpha val="20000"/>
            </a:schemeClr>
          </a:solidFill>
        </a:fill>
      </a:tcStyle>
    </a:band1H>
    <a:band1V>
      <a:tcStyle>
        <a:fill>
          <a:solidFill>
            <a:schemeClr val="tx1">
              <a:alpha val="20000"/>
            </a:schemeClr>
          </a:solidFill>
        </a:fill>
      </a:tcStyle>
    </a:band1V>
    <a:lastCol>
      <a:tcTxStyle b="on"/>
    </a:lastCol>
    <a:firstCol>
      <a:tcTxStyle b="on"/>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a:lastCol>
    <a:firstCol>
      <a:tcTxStyle b="on"/>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dk1"/>
          </a:solidFill>
        </a:fill>
      </a:tcStyle>
    </a:lastCol>
    <a:firstCol>
      <a:tcTxStyle b="on">
        <a:fontRef idx="minor">
          <a:scrgbClr r="0" g="0" b="0"/>
        </a:fontRef>
        <a:schemeClr val="lt1"/>
      </a:tcTxStyle>
      <a:tcStyle>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2"/>
          </a:solidFill>
        </a:fill>
      </a:tcStyle>
    </a:lastCol>
    <a:firstCol>
      <a:tcTxStyle b="on">
        <a:fontRef idx="minor">
          <a:scrgbClr r="0" g="0" b="0"/>
        </a:fontRef>
        <a:schemeClr val="lt1"/>
      </a:tcTxStyle>
      <a:tcStyle>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4"/>
          </a:solidFill>
        </a:fill>
      </a:tcStyle>
    </a:lastCol>
    <a:firstCol>
      <a:tcTxStyle b="on">
        <a:fontRef idx="minor">
          <a:scrgbClr r="0" g="0" b="0"/>
        </a:fontRef>
        <a:schemeClr val="lt1"/>
      </a:tcTxStyle>
      <a:tcStyle>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78"/>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customXml" Target="../customXml/item2.xml" /><Relationship Id="rId20" Type="http://schemas.openxmlformats.org/officeDocument/2006/relationships/tags" Target="tags/tag1.xml" /><Relationship Id="rId21" Type="http://schemas.openxmlformats.org/officeDocument/2006/relationships/presProps" Target="presProps.xml" /><Relationship Id="rId22" Type="http://schemas.openxmlformats.org/officeDocument/2006/relationships/viewProps" Target="viewProps.xml" /><Relationship Id="rId23" Type="http://schemas.openxmlformats.org/officeDocument/2006/relationships/theme" Target="theme/theme1.xml" /><Relationship Id="rId24" Type="http://schemas.microsoft.com/office/2016/11/relationships/changesInfo" Target="changesInfos/changesInfo1.xml" /><Relationship Id="rId25" Type="http://schemas.microsoft.com/office/2015/10/relationships/revisionInfo" Target="revisionInfo.xml" /><Relationship Id="rId26"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slideMaster" Target="slideMasters/slideMaster1.xml" /><Relationship Id="rId5" Type="http://schemas.openxmlformats.org/officeDocument/2006/relationships/notesMaster" Target="notesMasters/notes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mparison">
    <p:spTree>
      <p:nvGrpSpPr>
        <p:cNvPr id="1" name=""/>
        <p:cNvGrpSpPr/>
        <p:nvPr/>
      </p:nvGrpSpPr>
      <p:grpSpPr>
        <a:xfrm>
          <a:off x="0" y="0"/>
          <a: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1766693"/>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pn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2"/>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p:timing/>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Keystroke_logging"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 Id="rId3" Type="http://schemas.openxmlformats.org/officeDocument/2006/relationships/image" Target="../media/image3.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 name="Title 1"/>
          <p:cNvSpPr>
            <a:spLocks noGrp="1"/>
          </p:cNvSpPr>
          <p:nvPr>
            <p:ph type="ctrTitle"/>
          </p:nvPr>
        </p:nvSpPr>
        <p:spPr>
          <a:xfrm>
            <a:off x="1359108" y="1821635"/>
            <a:ext cx="9144000" cy="977778"/>
          </a:xfrm>
          <a:noFill/>
          <a:effectLst/>
        </p:spPr>
        <p:txBody>
          <a:bodyPr wrap="square" lIns="91440" tIns="45720" rIns="91440" bIns="45720" anchor="b">
            <a:normAutofit/>
          </a:bodyPr>
          <a:lstStyle>
            <a:lvl1pPr>
              <a:defRPr sz="3600">
                <a:solidFill>
                  <a:schemeClr val="tx1">
                    <a:lumMod val="75000"/>
                    <a:lumOff val="25000"/>
                  </a:schemeClr>
                </a:solidFill>
              </a:defRPr>
            </a:lvl1pPr>
          </a:lstStyle>
          <a:p>
            <a:pPr marL="0" marR="0" indent="0" algn="ctr">
              <a:lnSpc>
                <a:spcPct val="100000"/>
              </a:lnSpc>
              <a:spcBef>
                <a:spcPct val="0"/>
              </a:spcBef>
              <a:spcAft>
                <a:spcPct val="0"/>
              </a:spcAft>
            </a:pPr>
            <a:r>
              <a:rPr sz="3600" b="1" cap="all" spc="0" baseline="0">
                <a:solidFill>
                  <a:srgbClr val="1CADE4"/>
                </a:solidFill>
                <a:latin typeface="Arial"/>
              </a:rPr>
              <a:t>KeyLogger</a:t>
            </a:r>
          </a:p>
        </p:txBody>
      </p:sp>
      <p:sp>
        <p:nvSpPr>
          <p:cNvPr id="9" name="TextBox 2" title=""/>
          <p:cNvSpPr/>
          <p:nvPr/>
        </p:nvSpPr>
        <p:spPr>
          <a:xfrm>
            <a:off x="-329782" y="1034321"/>
            <a:ext cx="12726648" cy="584775"/>
          </a:xfrm>
          <a:prstGeom prst="rect">
            <a:avLst/>
          </a:prstGeom>
          <a:noFill/>
          <a:ln w="22225">
            <a:solidFill>
              <a:srgbClr val="117EA7"/>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ctr">
              <a:lnSpc>
                <a:spcPct val="100000"/>
              </a:lnSpc>
              <a:spcBef>
                <a:spcPct val="0"/>
              </a:spcBef>
              <a:spcAft>
                <a:spcPct val="0"/>
              </a:spcAft>
            </a:pPr>
            <a:r>
              <a:rPr sz="3200" b="1" spc="0" baseline="0">
                <a:solidFill>
                  <a:srgbClr val="1482AC"/>
                </a:solidFill>
                <a:latin typeface="Arial"/>
              </a:rPr>
              <a:t>CAPSTONE PROJECT</a:t>
            </a:r>
          </a:p>
        </p:txBody>
      </p:sp>
      <p:sp>
        <p:nvSpPr>
          <p:cNvPr id="10" name="TextBox 3" title=""/>
          <p:cNvSpPr/>
          <p:nvPr/>
        </p:nvSpPr>
        <p:spPr>
          <a:xfrm>
            <a:off x="3117529" y="4586365"/>
            <a:ext cx="7980183" cy="1323439"/>
          </a:xfrm>
          <a:prstGeom prst="rect">
            <a:avLst/>
          </a:prstGeom>
          <a:noFill/>
          <a:ln w="22225">
            <a:solidFill>
              <a:srgbClr val="117EA7"/>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000" b="1" spc="0" baseline="0">
                <a:solidFill>
                  <a:srgbClr val="1482AC"/>
                </a:solidFill>
                <a:latin typeface="Arial"/>
              </a:rPr>
              <a:t>Presented By:</a:t>
            </a:r>
          </a:p>
          <a:p>
            <a:pPr marL="0" marR="0" indent="0" algn="l">
              <a:lnSpc>
                <a:spcPct val="100000"/>
              </a:lnSpc>
              <a:spcBef>
                <a:spcPct val="0"/>
              </a:spcBef>
              <a:spcAft>
                <a:spcPct val="0"/>
              </a:spcAft>
            </a:pPr>
            <a:r>
              <a:rPr baseline="0">
                <a:latin typeface="inherit"/>
              </a:rPr>
              <a:t>&amp;nbsp;</a:t>
            </a:r>
          </a:p>
          <a:p>
            <a:pPr marL="0" marR="0" indent="0" algn="l">
              <a:lnSpc>
                <a:spcPct val="100000"/>
              </a:lnSpc>
              <a:spcBef>
                <a:spcPct val="0"/>
              </a:spcBef>
              <a:spcAft>
                <a:spcPct val="0"/>
              </a:spcAft>
            </a:pPr>
            <a:r>
              <a:rPr sz="2000" b="1" spc="0" baseline="0">
                <a:solidFill>
                  <a:srgbClr val="1482AC"/>
                </a:solidFill>
                <a:latin typeface="Arial"/>
              </a:rPr>
              <a:t>Hariharan SS</a:t>
            </a:r>
          </a:p>
          <a:p>
            <a:pPr marL="0" marR="0" indent="0" algn="l">
              <a:lnSpc>
                <a:spcPct val="100000"/>
              </a:lnSpc>
              <a:spcBef>
                <a:spcPct val="0"/>
              </a:spcBef>
              <a:spcAft>
                <a:spcPct val="0"/>
              </a:spcAft>
            </a:pPr>
            <a:r>
              <a:rPr sz="2000" b="1" spc="0" baseline="0">
                <a:solidFill>
                  <a:srgbClr val="1482AC"/>
                </a:solidFill>
                <a:latin typeface="Arial"/>
              </a:rPr>
              <a:t>Latha Mathavan Engineering college,Madurai</a:t>
            </a:r>
          </a:p>
          <a:p>
            <a:pPr marL="0" marR="0" indent="0" algn="l">
              <a:lnSpc>
                <a:spcPct val="100000"/>
              </a:lnSpc>
              <a:spcBef>
                <a:spcPct val="0"/>
              </a:spcBef>
              <a:spcAft>
                <a:spcPct val="0"/>
              </a:spcAft>
            </a:pPr>
            <a:r>
              <a:rPr sz="2000" b="1" spc="0" baseline="0">
                <a:solidFill>
                  <a:srgbClr val="1482AC"/>
                </a:solidFill>
                <a:latin typeface="Arial"/>
              </a:rPr>
              <a:t>	    III year, CSE</a:t>
            </a:r>
          </a:p>
        </p:txBody>
      </p:sp>
    </p:spTree>
    <p:extLst>
      <p:ext uri="{BB962C8B-B14F-4D97-AF65-F5344CB8AC3E}">
        <p14:creationId xmlns:p14="http://schemas.microsoft.com/office/powerpoint/2010/main" val="953325580"/>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854996E-3A51-48FB-BC60-1118C14332AB}"/>
              </a:ext>
            </a:extLst>
          </p:cNvPr>
          <p:cNvSpPr>
            <a:spLocks noGrp="1"/>
          </p:cNvSpPr>
          <p:nvPr>
            <p:ph type="title"/>
          </p:nvPr>
        </p:nvSpPr>
        <p:spPr/>
        <p:txBody>
          <a:bodyPr/>
          <a:lstStyle/>
          <a:p>
            <a:r>
              <a:rPr lang="en-GB"/>
              <a:t>Output files</a:t>
            </a:r>
            <a:endParaRPr lang="en-IN"/>
          </a:p>
        </p:txBody>
      </p:sp>
      <p:pic>
        <p:nvPicPr>
          <p:cNvPr id="5" name="Content Placeholder 4">
            <a:extLst>
              <a:ext uri="{FF2B5EF4-FFF2-40B4-BE49-F238E27FC236}">
                <a16:creationId xmlns:a16="http://schemas.microsoft.com/office/drawing/2014/main"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a:t>json file showing user’s keystroke</a:t>
            </a:r>
            <a:endParaRPr lang="en-IN"/>
          </a:p>
        </p:txBody>
      </p:sp>
    </p:spTree>
    <p:extLst>
      <p:ext uri="{BB962C8B-B14F-4D97-AF65-F5344CB8AC3E}">
        <p14:creationId xmlns:p14="http://schemas.microsoft.com/office/powerpoint/2010/main" val="2096330544"/>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a:solidFill>
                  <a:srgbClr val="0F0F0F"/>
                </a:solidFill>
                <a:ea typeface="+mn-lt"/>
                <a:cs typeface="+mn-lt"/>
              </a:rPr>
              <a:t>A</a:t>
            </a:r>
            <a:r>
              <a:rPr lang="en-IN" sz="2000">
                <a:solidFill>
                  <a:srgbClr val="0F0F0F"/>
                </a:solidFill>
                <a:ea typeface="+mn-lt"/>
                <a:cs typeface="+mn-lt"/>
              </a:rPr>
              <a:t>s a result we got to know about keylogger and how a hacker use it effectively to do a data breach using keylogger by finding our keystrokes.Now we can be aware of it and also we can use it for good purpose</a:t>
            </a:r>
            <a:endParaRPr lang="en-IN" sz="2000"/>
          </a:p>
        </p:txBody>
      </p:sp>
    </p:spTree>
    <p:extLst>
      <p:ext uri="{BB962C8B-B14F-4D97-AF65-F5344CB8AC3E}">
        <p14:creationId xmlns:p14="http://schemas.microsoft.com/office/powerpoint/2010/main" val="3183315129"/>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a:p>
          <a:p>
            <a:pPr marL="305435" indent="-305435"/>
            <a:r>
              <a:rPr lang="en-GB" b="1"/>
              <a:t>Parental Control and Monitoring</a:t>
            </a:r>
            <a:r>
              <a:rPr lang="en-GB"/>
              <a:t>: Keyloggers could be used as a tool for parents to monitor their children's online activities, ensuring their safety and protecting them from cyberbullying, online predators, or exposure to inappropriate content.</a:t>
            </a:r>
          </a:p>
          <a:p>
            <a:pPr marL="305435" indent="-305435"/>
            <a:endParaRPr lang="en-GB"/>
          </a:p>
          <a:p>
            <a:pPr marL="305435" indent="-305435"/>
            <a:r>
              <a:rPr lang="en-GB" b="1"/>
              <a:t>Employee Monitoring</a:t>
            </a:r>
            <a:r>
              <a:rPr lang="en-GB"/>
              <a:t>: In a workplace environment, keyloggers could be used by employers to monitor employee activities on company-owned devices to ensure compliance with company policies, prevent data breaches, and enhance productivity.</a:t>
            </a:r>
          </a:p>
          <a:p>
            <a:pPr marL="305435" indent="-305435"/>
            <a:endParaRPr lang="en-GB"/>
          </a:p>
          <a:p>
            <a:pPr marL="305435" indent="-305435"/>
            <a:r>
              <a:rPr lang="en-GB" b="1"/>
              <a:t>User Behavior Analysis</a:t>
            </a:r>
            <a:r>
              <a:rPr lang="en-GB"/>
              <a:t>: Keyloggers could be integrated into software applications to analyze user behavior and improve user experience. For example, tracking keystrokes in an educational software to understand how students interact with the system and identify areas for improvement.</a:t>
            </a:r>
          </a:p>
          <a:p>
            <a:pPr marL="305435" indent="-305435"/>
            <a:endParaRPr lang="en-GB"/>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a:hlinkClick r:id="rId2"/>
              </a:rPr>
              <a:t>Wikipedia</a:t>
            </a:r>
            <a:endParaRPr lang="en-GB" sz="2400"/>
          </a:p>
          <a:p>
            <a:pPr marL="305435" indent="-305435"/>
            <a:r>
              <a:rPr lang="en-GB" sz="2400"/>
              <a:t>Listening to the free course offered by naan mudhalvan-IBM(skillbuild)</a:t>
            </a:r>
          </a:p>
        </p:txBody>
      </p:sp>
    </p:spTree>
    <p:extLst>
      <p:ext uri="{BB962C8B-B14F-4D97-AF65-F5344CB8AC3E}">
        <p14:creationId xmlns:p14="http://schemas.microsoft.com/office/powerpoint/2010/main" val="728950222"/>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GB"/>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6" name="TextBox 5">
            <a:extLst>
              <a:ext uri="{FF2B5EF4-FFF2-40B4-BE49-F238E27FC236}">
                <a16:creationId xmlns:a16="http://schemas.microsoft.com/office/drawing/2014/main"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a:t>Problem Statement: A Keylogger is form of malware or hardware that keep track of your keystrokes as you type in your system.It may be Hardware type or Software type.Hardware keyloggers are very difficult to implement as you cannot implement without owner’s knowledge</a:t>
            </a:r>
          </a:p>
          <a:p>
            <a:pPr algn="just"/>
            <a:r>
              <a:rPr lang="en-GB"/>
              <a:t>Software keylogger is in the form of coding which track your keystrokes,log it and send it to the hacker.In todays world protecting our data is important because through our personal data the hacker can gain knowledge and in anyway he can attack us.It may be our personal data,OTP,Bank information or any other sensible statements.</a:t>
            </a:r>
            <a:endParaRPr lang="en-IN"/>
          </a:p>
        </p:txBody>
      </p:sp>
      <p:sp>
        <p:nvSpPr>
          <p:cNvPr id="9" name="Arrow: Right 8">
            <a:extLst>
              <a:ext uri="{FF2B5EF4-FFF2-40B4-BE49-F238E27FC236}">
                <a16:creationId xmlns:a16="http://schemas.microsoft.com/office/drawing/2014/main"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a:endParaRPr>
          </a:p>
          <a:p>
            <a:pPr marL="0" indent="0">
              <a:buNone/>
            </a:pPr>
            <a:endParaRPr lang="en-IN"/>
          </a:p>
        </p:txBody>
      </p:sp>
      <p:sp>
        <p:nvSpPr>
          <p:cNvPr id="3" name="TextBox 2">
            <a:extLst>
              <a:ext uri="{FF2B5EF4-FFF2-40B4-BE49-F238E27FC236}">
                <a16:creationId xmlns:a16="http://schemas.microsoft.com/office/drawing/2014/main"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a:solidFill>
                  <a:srgbClr val="000000"/>
                </a:solidFill>
                <a:effectLst/>
                <a:latin typeface="Arial" panose="020b0604020202020204" pitchFamily="34" charset="0"/>
              </a:rPr>
              <a:t>Anti-keyloggers: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An </a:t>
            </a:r>
            <a:r>
              <a:rPr lang="en-GB" sz="1400">
                <a:latin typeface="Arial" panose="020b0604020202020204" pitchFamily="34" charset="0"/>
              </a:rPr>
              <a:t>anti-keylogger</a:t>
            </a:r>
            <a:r>
              <a:rPr lang="en-GB" sz="1400">
                <a:solidFill>
                  <a:srgbClr val="3366CC"/>
                </a:solidFill>
                <a:latin typeface="Arial" panose="020b0604020202020204" pitchFamily="34" charset="0"/>
              </a:rPr>
              <a:t> </a:t>
            </a:r>
            <a:r>
              <a:rPr lang="en-GB" sz="1400" b="0" i="0">
                <a:solidFill>
                  <a:srgbClr val="202122"/>
                </a:solidFill>
                <a:effectLst/>
                <a:latin typeface="Arial" panose="020b0604020202020204" pitchFamily="34" charset="0"/>
              </a:rPr>
              <a:t> is a piece of </a:t>
            </a:r>
            <a:r>
              <a:rPr lang="en-GB" sz="1400" b="0" i="0" strike="noStrike">
                <a:effectLst/>
                <a:latin typeface="Arial" panose="020b0604020202020204" pitchFamily="34" charset="0"/>
              </a:rPr>
              <a:t>software</a:t>
            </a:r>
            <a:r>
              <a:rPr lang="en-GB" sz="1400" b="0" i="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Automatic form filler programs: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a:effectLst/>
                <a:latin typeface="Arial" panose="020b0604020202020204" pitchFamily="34" charset="0"/>
              </a:rPr>
              <a:t>Form</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fillers</a:t>
            </a:r>
            <a:r>
              <a:rPr lang="en-GB" sz="1400" b="0" i="0">
                <a:solidFill>
                  <a:srgbClr val="202122"/>
                </a:solidFill>
                <a:effectLst/>
                <a:latin typeface="Arial" panose="020b0604020202020204" pitchFamily="34" charset="0"/>
              </a:rPr>
              <a:t> are primarily designed for </a:t>
            </a:r>
            <a:r>
              <a:rPr lang="en-GB" sz="1400" b="0" i="0">
                <a:effectLst/>
                <a:latin typeface="Arial" panose="020b0604020202020204" pitchFamily="34" charset="0"/>
              </a:rPr>
              <a:t>web</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browsers</a:t>
            </a:r>
            <a:r>
              <a:rPr lang="en-GB" sz="1400" b="0" i="0">
                <a:solidFill>
                  <a:srgbClr val="202122"/>
                </a:solidFill>
                <a:effectLst/>
                <a:latin typeface="Arial" panose="020b0604020202020204" pitchFamily="34" charset="0"/>
              </a:rPr>
              <a:t> to fill in checkout pages and log users into their accounts. Once the user's account and </a:t>
            </a:r>
            <a:r>
              <a:rPr lang="en-GB" sz="1400">
                <a:latin typeface="Arial" panose="020b0604020202020204" pitchFamily="34" charset="0"/>
              </a:rPr>
              <a:t>credit</a:t>
            </a:r>
            <a:r>
              <a:rPr lang="en-GB" sz="1400">
                <a:solidFill>
                  <a:srgbClr val="3366CC"/>
                </a:solidFill>
                <a:latin typeface="Arial" panose="020b0604020202020204" pitchFamily="34" charset="0"/>
              </a:rPr>
              <a:t> </a:t>
            </a:r>
            <a:r>
              <a:rPr lang="en-GB" sz="1400">
                <a:latin typeface="Arial" panose="020b0604020202020204" pitchFamily="34" charset="0"/>
              </a:rPr>
              <a:t>card</a:t>
            </a:r>
            <a:r>
              <a:rPr lang="en-GB" sz="1400" b="0" i="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a:effectLst/>
                <a:latin typeface="Arial" panose="020b0604020202020204" pitchFamily="34" charset="0"/>
              </a:rPr>
              <a:t>clipboard</a:t>
            </a:r>
            <a:r>
              <a:rPr lang="en-GB" sz="1400" b="0" i="0">
                <a:solidFill>
                  <a:srgbClr val="202122"/>
                </a:solidFill>
                <a:effectLst/>
                <a:latin typeface="Arial" panose="020b0604020202020204" pitchFamily="34" charset="0"/>
              </a:rPr>
              <a:t>, thereby reducing the possibility that private data is being recorded.</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Speech recognition</a:t>
            </a:r>
          </a:p>
          <a:p>
            <a:r>
              <a:rPr lang="en-IN" sz="1400"/>
              <a:t>	</a:t>
            </a:r>
            <a:r>
              <a:rPr lang="en-GB" sz="1400" b="0" i="0">
                <a:solidFill>
                  <a:srgbClr val="202122"/>
                </a:solidFill>
                <a:effectLst/>
                <a:latin typeface="Arial" panose="020b0604020202020204" pitchFamily="34" charset="0"/>
              </a:rPr>
              <a:t>Similar to on-screen keyboards, </a:t>
            </a:r>
            <a:r>
              <a:rPr lang="en-GB" sz="1400">
                <a:latin typeface="Arial" panose="020b0604020202020204" pitchFamily="34" charset="0"/>
              </a:rPr>
              <a:t>speech-to-text</a:t>
            </a:r>
            <a:r>
              <a:rPr lang="en-GB" sz="1400">
                <a:solidFill>
                  <a:srgbClr val="3366CC"/>
                </a:solidFill>
                <a:latin typeface="Arial" panose="020b0604020202020204" pitchFamily="34" charset="0"/>
              </a:rPr>
              <a:t> </a:t>
            </a:r>
            <a:r>
              <a:rPr lang="en-GB" sz="1400">
                <a:latin typeface="Arial" panose="020b0604020202020204" pitchFamily="34" charset="0"/>
              </a:rPr>
              <a:t>conversion</a:t>
            </a:r>
            <a:r>
              <a:rPr lang="en-GB" sz="1400" b="0" i="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a:p>
        </p:txBody>
      </p:sp>
    </p:spTree>
    <p:extLst>
      <p:ext uri="{BB962C8B-B14F-4D97-AF65-F5344CB8AC3E}">
        <p14:creationId xmlns:p14="http://schemas.microsoft.com/office/powerpoint/2010/main" val="3210358481"/>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panose="020f0302020204030204"/>
              <a:cs typeface="Calibri Light"/>
            </a:endParaRPr>
          </a:p>
        </p:txBody>
      </p:sp>
      <p:sp>
        <p:nvSpPr>
          <p:cNvPr id="7" name="TextBox 6">
            <a:extLst>
              <a:ext uri="{FF2B5EF4-FFF2-40B4-BE49-F238E27FC236}">
                <a16:creationId xmlns:a16="http://schemas.microsoft.com/office/drawing/2014/main"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a:p>
          <a:p>
            <a:r>
              <a:rPr lang="en-GB" sz="2000"/>
              <a:t>In the session we are going to demonstrate keylogger using python and its libraries</a:t>
            </a:r>
          </a:p>
          <a:p>
            <a:endParaRPr lang="en-GB"/>
          </a:p>
          <a:p>
            <a:r>
              <a:rPr lang="en-GB" b="1"/>
              <a:t>System Requirement:</a:t>
            </a:r>
          </a:p>
          <a:p>
            <a:r>
              <a:rPr lang="en-GB"/>
              <a:t>	System with latest python version installed</a:t>
            </a:r>
          </a:p>
          <a:p>
            <a:r>
              <a:rPr lang="en-GB"/>
              <a:t>	Python has  libraries like “pynput”, “json”,”tkinter” which are useful in implementing 	keylogger</a:t>
            </a:r>
          </a:p>
          <a:p>
            <a:r>
              <a:rPr lang="en-GB"/>
              <a:t>	</a:t>
            </a:r>
          </a:p>
          <a:p>
            <a:r>
              <a:rPr lang="en-GB"/>
              <a:t>	</a:t>
            </a:r>
            <a:endParaRPr lang="en-IN"/>
          </a:p>
        </p:txBody>
      </p:sp>
      <p:sp>
        <p:nvSpPr>
          <p:cNvPr id="8" name="Flowchart: Connector 7">
            <a:extLst>
              <a:ext uri="{FF2B5EF4-FFF2-40B4-BE49-F238E27FC236}">
                <a16:creationId xmlns:a16="http://schemas.microsoft.com/office/drawing/2014/main"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a:ea typeface="+mn-lt"/>
                <a:cs typeface="+mn-lt"/>
              </a:rPr>
              <a:t>Algorithm Selection:</a:t>
            </a:r>
            <a:endParaRPr lang="en-IN"/>
          </a:p>
          <a:p>
            <a:pPr marL="629920" lvl="1" indent="-305435">
              <a:buFont typeface="Arial" panose="020b0604020202020204" pitchFamily="34" charset="0"/>
              <a:buChar char="•"/>
            </a:pPr>
            <a:r>
              <a:rPr lang="en-GB" i="0">
                <a:solidFill>
                  <a:srgbClr val="242424"/>
                </a:solidFill>
                <a:effectLst/>
                <a:latin typeface="source-serif-pro"/>
              </a:rPr>
              <a:t>Step 1: Install the Required Library</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2: Importing the Necessary Libraries</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3: Define the Log File</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4: Create the Key Press Event FunctionStep 7: Run the Codee</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a:solidFill>
                  <a:srgbClr val="242424"/>
                </a:solidFill>
                <a:effectLst/>
                <a:latin typeface="source-serif-pro"/>
              </a:rPr>
              <a:t>Step 6: Wait for Key Presses</a:t>
            </a:r>
          </a:p>
          <a:p>
            <a:pPr marL="629920" lvl="1" indent="-305435">
              <a:buFont typeface="Arial" panose="020b0604020202020204" pitchFamily="34" charset="0"/>
              <a:buChar char="•"/>
            </a:pPr>
            <a:r>
              <a:rPr lang="en-GB" i="0">
                <a:solidFill>
                  <a:srgbClr val="242424"/>
                </a:solidFill>
                <a:effectLst/>
                <a:latin typeface="source-serif-pro"/>
              </a:rPr>
              <a:t>Step 7: create a top level window using tkinter</a:t>
            </a:r>
            <a:endParaRPr lang="en-GB" i="0">
              <a:solidFill>
                <a:srgbClr val="242424"/>
              </a:solidFill>
              <a:effectLst/>
              <a:latin typeface="source-serif-pro"/>
            </a:endParaRPr>
          </a:p>
          <a:p>
            <a:pPr marL="629920" lvl="1" indent="-305435">
              <a:buFont typeface="Arial" panose="020b0604020202020204" pitchFamily="34" charset="0"/>
              <a:buChar char="•"/>
            </a:pPr>
            <a:r>
              <a:rPr lang="en-GB" i="0">
                <a:solidFill>
                  <a:srgbClr val="242424"/>
                </a:solidFill>
                <a:effectLst/>
                <a:latin typeface="source-serif-pro"/>
              </a:rPr>
              <a:t>Step 8:And using tkinter create a two buttons for start and stop respectively </a:t>
            </a:r>
          </a:p>
          <a:p>
            <a:pPr marL="629920" lvl="1" indent="-305435">
              <a:buFont typeface="Arial" panose="020b0604020202020204" pitchFamily="34" charset="0"/>
              <a:buChar char="•"/>
            </a:pPr>
            <a:r>
              <a:rPr lang="en-GB" i="0">
                <a:solidFill>
                  <a:srgbClr val="242424"/>
                </a:solidFill>
                <a:effectLst/>
                <a:latin typeface="source-serif-pro"/>
              </a:rPr>
              <a:t>Step:9 Run</a:t>
            </a:r>
            <a:endParaRPr lang="en-IN" sz="1400"/>
          </a:p>
          <a:p>
            <a:pPr marL="305435" indent="-305435"/>
            <a:r>
              <a:rPr lang="en-IN" b="1">
                <a:ea typeface="+mn-lt"/>
                <a:cs typeface="+mn-lt"/>
              </a:rPr>
              <a:t>Training Process:</a:t>
            </a:r>
            <a:endParaRPr lang="en-IN"/>
          </a:p>
          <a:p>
            <a:pPr marL="629920" lvl="1" indent="-305435">
              <a:buFont typeface="Arial" panose="020b0604020202020204" pitchFamily="34" charset="0"/>
              <a:buChar char="•"/>
            </a:pPr>
            <a:r>
              <a:rPr lang="en-IN">
                <a:ea typeface="+mn-lt"/>
                <a:cs typeface="+mn-lt"/>
              </a:rPr>
              <a:t>The program is well defined and it is user friendly.The program keep track of your keystroke.It detects your keystroke and save it as a json and text file</a:t>
            </a:r>
            <a:endParaRPr lang="en-IN"/>
          </a:p>
        </p:txBody>
      </p:sp>
    </p:spTree>
    <p:extLst>
      <p:ext uri="{BB962C8B-B14F-4D97-AF65-F5344CB8AC3E}">
        <p14:creationId xmlns:p14="http://schemas.microsoft.com/office/powerpoint/2010/main" val="4154508776"/>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EC7A6F5-2CD0-4415-8045-C6CDA079865A}"/>
              </a:ext>
            </a:extLst>
          </p:cNvPr>
          <p:cNvSpPr>
            <a:spLocks noGrp="1"/>
          </p:cNvSpPr>
          <p:nvPr>
            <p:ph type="title"/>
          </p:nvPr>
        </p:nvSpPr>
        <p:spPr/>
        <p:txBody>
          <a:bodyPr/>
          <a:lstStyle/>
          <a:p>
            <a:r>
              <a:rPr lang="en-GB"/>
              <a:t>Algorithm</a:t>
            </a:r>
            <a:endParaRPr lang="en-IN"/>
          </a:p>
        </p:txBody>
      </p:sp>
      <p:sp>
        <p:nvSpPr>
          <p:cNvPr id="3" name="Content Placeholder 2">
            <a:extLst>
              <a:ext uri="{FF2B5EF4-FFF2-40B4-BE49-F238E27FC236}">
                <a16:creationId xmlns:a16="http://schemas.microsoft.com/office/drawing/2014/main" id="{83AB6211-E8A1-47EE-8EF1-ED37E20F5C92}"/>
              </a:ext>
            </a:extLst>
          </p:cNvPr>
          <p:cNvSpPr>
            <a:spLocks noGrp="1"/>
          </p:cNvSpPr>
          <p:nvPr>
            <p:ph idx="1"/>
          </p:nvPr>
        </p:nvSpPr>
        <p:spPr>
          <a:xfrm>
            <a:off x="2962656" y="2974848"/>
            <a:ext cx="7829275" cy="1933011"/>
          </a:xfrm>
        </p:spPr>
        <p:txBody>
          <a:bodyPr/>
          <a:lstStyle/>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4" name="TextBox 3">
            <a:extLst>
              <a:ext uri="{FF2B5EF4-FFF2-40B4-BE49-F238E27FC236}">
                <a16:creationId xmlns:a16="http://schemas.microsoft.com/office/drawing/2014/main"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a:t>Data Input:</a:t>
            </a:r>
          </a:p>
          <a:p>
            <a:r>
              <a:rPr lang="en-GB"/>
              <a:t>	User’s keystrokes are input for this program</a:t>
            </a:r>
          </a:p>
          <a:p>
            <a:r>
              <a:rPr lang="en-GB" b="1"/>
              <a:t>Prediction Process:</a:t>
            </a:r>
          </a:p>
          <a:p>
            <a:r>
              <a:rPr lang="en-GB"/>
              <a:t>	There will be two file created one is text file and the other is json file both representing </a:t>
            </a:r>
          </a:p>
          <a:p>
            <a:r>
              <a:rPr lang="en-GB"/>
              <a:t>	user’s Keystroke</a:t>
            </a:r>
          </a:p>
          <a:p>
            <a:r>
              <a:rPr lang="en-GB" b="1"/>
              <a:t>For example:</a:t>
            </a:r>
          </a:p>
          <a:p>
            <a:r>
              <a:rPr lang="en-GB"/>
              <a:t>	the user has run the program and start the keylogger and made it to listen the user’s 	keystroke</a:t>
            </a:r>
          </a:p>
          <a:p>
            <a:r>
              <a:rPr lang="en-GB"/>
              <a:t>	once the start button is clicked it starts to listen</a:t>
            </a:r>
          </a:p>
          <a:p>
            <a:r>
              <a:rPr lang="en-GB"/>
              <a:t>	And in the root directory two files will be created one is txt file in the name key_log.txt</a:t>
            </a:r>
          </a:p>
          <a:p>
            <a:r>
              <a:rPr lang="en-GB"/>
              <a:t>	And the other is json file..</a:t>
            </a:r>
          </a:p>
        </p:txBody>
      </p:sp>
    </p:spTree>
    <p:extLst>
      <p:ext uri="{BB962C8B-B14F-4D97-AF65-F5344CB8AC3E}">
        <p14:creationId xmlns:p14="http://schemas.microsoft.com/office/powerpoint/2010/main" val="410439844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959A286-1FAA-42BE-AA9F-7BBB4EEDB2FD}"/>
              </a:ext>
            </a:extLst>
          </p:cNvPr>
          <p:cNvSpPr>
            <a:spLocks noGrp="1"/>
          </p:cNvSpPr>
          <p:nvPr>
            <p:ph type="title"/>
          </p:nvPr>
        </p:nvSpPr>
        <p:spPr/>
        <p:txBody>
          <a:bodyPr/>
          <a:lstStyle/>
          <a:p>
            <a:r>
              <a:rPr lang="en-US" sz="2800" b="1">
                <a:solidFill>
                  <a:schemeClr val="accent1"/>
                </a:solidFill>
                <a:latin typeface="Arial"/>
                <a:ea typeface="+mj-lt"/>
                <a:cs typeface="Arial"/>
              </a:rPr>
              <a:t>Result</a:t>
            </a:r>
            <a:endParaRPr lang="en-IN"/>
          </a:p>
        </p:txBody>
      </p:sp>
      <p:pic>
        <p:nvPicPr>
          <p:cNvPr id="5" name="Content Placeholder 4">
            <a:extLst>
              <a:ext uri="{FF2B5EF4-FFF2-40B4-BE49-F238E27FC236}">
                <a16:creationId xmlns:a16="http://schemas.microsoft.com/office/drawing/2014/main"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a:t>After starting the keylogger</a:t>
            </a:r>
            <a:endParaRPr lang="en-IN"/>
          </a:p>
        </p:txBody>
      </p:sp>
      <p:sp>
        <p:nvSpPr>
          <p:cNvPr id="15" name="TextBox 14">
            <a:extLst>
              <a:ext uri="{FF2B5EF4-FFF2-40B4-BE49-F238E27FC236}">
                <a16:creationId xmlns:a16="http://schemas.microsoft.com/office/drawing/2014/main"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a:t>After clicking stop button</a:t>
            </a:r>
            <a:endParaRPr lang="en-IN"/>
          </a:p>
        </p:txBody>
      </p:sp>
    </p:spTree>
    <p:extLst>
      <p:ext uri="{BB962C8B-B14F-4D97-AF65-F5344CB8AC3E}">
        <p14:creationId xmlns:p14="http://schemas.microsoft.com/office/powerpoint/2010/main" val="1216333600"/>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E240D01-8B6A-40FF-BA93-A241D577E0B2}"/>
              </a:ext>
            </a:extLst>
          </p:cNvPr>
          <p:cNvSpPr>
            <a:spLocks noGrp="1"/>
          </p:cNvSpPr>
          <p:nvPr>
            <p:ph type="title"/>
          </p:nvPr>
        </p:nvSpPr>
        <p:spPr/>
        <p:txBody>
          <a:bodyPr/>
          <a:lstStyle/>
          <a:p>
            <a:r>
              <a:rPr lang="en-GB"/>
              <a:t>Output files</a:t>
            </a:r>
            <a:endParaRPr lang="en-IN"/>
          </a:p>
        </p:txBody>
      </p:sp>
      <p:pic>
        <p:nvPicPr>
          <p:cNvPr id="9" name="Content Placeholder 8">
            <a:extLst>
              <a:ext uri="{FF2B5EF4-FFF2-40B4-BE49-F238E27FC236}">
                <a16:creationId xmlns:a16="http://schemas.microsoft.com/office/drawing/2014/main"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a:t>As you can see there are two files </a:t>
            </a:r>
            <a:endParaRPr lang="en-IN"/>
          </a:p>
        </p:txBody>
      </p:sp>
      <p:pic>
        <p:nvPicPr>
          <p:cNvPr id="13" name="Picture 12">
            <a:extLst>
              <a:ext uri="{FF2B5EF4-FFF2-40B4-BE49-F238E27FC236}">
                <a16:creationId xmlns:a16="http://schemas.microsoft.com/office/drawing/2014/main"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a:t>Text file showing user keystroke “hello”</a:t>
            </a:r>
            <a:endParaRPr lang="en-IN"/>
          </a:p>
        </p:txBody>
      </p:sp>
    </p:spTree>
    <p:extLst>
      <p:ext uri="{BB962C8B-B14F-4D97-AF65-F5344CB8AC3E}">
        <p14:creationId xmlns:p14="http://schemas.microsoft.com/office/powerpoint/2010/main" val="1370672688"/>
      </p:ext>
    </p:extLst>
  </p:cSld>
  <p:clrMapOvr>
    <a:masterClrMapping/>
  </p:clrMapOvr>
  <p:transition/>
  <p:timing/>
</p:sld>
</file>

<file path=ppt/tags/tag1.xml><?xml version="1.0" encoding="utf-8"?>
<p:tagLst xmlns:p="http://schemas.openxmlformats.org/presentationml/2006/main">
  <p:tag name="AS_NET" val="6.0.25"/>
  <p:tag name="AS_OS" val="Unix 6.2.0.1015"/>
  <p:tag name="AS_RELEASE_DATE" val="2022.12.14"/>
  <p:tag name="AS_TITLE" val="Aspose.Slides for .NET5"/>
  <p:tag name="AS_VERSION" val="22.12"/>
</p:tagLst>
</file>

<file path=ppt/theme/theme1.xml><?xml version="1.0" encoding="utf-8"?>
<a:theme xmlns:r="http://schemas.openxmlformats.org/officeDocument/2006/relationships"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Franklin Gothic Demi"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Franklin Gothic Book"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vt="http://schemas.openxmlformats.org/officeDocument/2006/docPropsVTypes" xmlns="http://schemas.openxmlformats.org/officeDocument/2006/extended-properties">
  <Template>Future forward</Template>
  <Company/>
  <PresentationFormat>Widescreen</PresentationFormat>
  <Paragraphs>77</Paragraphs>
  <Slides>14</Slides>
  <Notes>0</Notes>
  <TotalTime>170</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14</vt:i4>
      </vt:variant>
    </vt:vector>
  </HeadingPairs>
  <TitlesOfParts>
    <vt:vector baseType="lpstr" size="22">
      <vt:lpstr>Arial</vt:lpstr>
      <vt:lpstr>Franklin Gothic Demi</vt:lpstr>
      <vt:lpstr>Franklin Gothic Book</vt:lpstr>
      <vt:lpstr>Wingdings 2</vt:lpstr>
      <vt:lpstr>Calibri Light</vt:lpstr>
      <vt:lpstr>Calibri</vt:lpstr>
      <vt:lpstr>source-serif-pro</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0</LinksUpToDate>
  <SharedDoc>0</SharedDoc>
  <HyperlinksChanged>0</HyperlinksChanged>
  <Application>Aspose.Slides for .NET</Application>
  <AppVersion>22.1200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SkillsBuild Partner Update template</dc:title>
  <dc:creator>Vaibhav Ostwal</dc:creator>
  <cp:lastModifiedBy>chandra Kumar K</cp:lastModifiedBy>
  <cp:revision>34</cp:revision>
  <dcterms:created xsi:type="dcterms:W3CDTF">2021-05-26T16:50:10Z</dcterms:created>
  <dcterms:modified xsi:type="dcterms:W3CDTF">2024-04-05T05:07:03Z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