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19" r:id="rId3"/>
    <p:sldId id="418" r:id="rId4"/>
    <p:sldId id="417" r:id="rId5"/>
    <p:sldId id="424" r:id="rId6"/>
    <p:sldId id="426" r:id="rId7"/>
    <p:sldId id="421" r:id="rId8"/>
    <p:sldId id="425" r:id="rId9"/>
    <p:sldId id="422" r:id="rId10"/>
    <p:sldId id="423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12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C48AD-0F7B-4464-9A4E-5A2F13E1DC88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4D4B-5DA3-44F8-9EF9-005CDFFDFB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02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33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41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0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46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06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95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08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310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7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13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11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2085-2CA7-4AF2-8A6E-B09102E72290}" type="datetimeFigureOut">
              <a:rPr lang="nl-NL" smtClean="0"/>
              <a:t>16-3-2020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C8FB-B335-4126-BEDB-13A45E84F2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08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923523" y="2527856"/>
            <a:ext cx="6865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WP2.1 </a:t>
            </a:r>
            <a:r>
              <a:rPr lang="nl-NL" sz="2800" dirty="0" err="1" smtClean="0"/>
              <a:t>Consumption</a:t>
            </a:r>
            <a:endParaRPr lang="nl-NL" sz="2800" dirty="0" smtClean="0"/>
          </a:p>
          <a:p>
            <a:pPr algn="ctr"/>
            <a:r>
              <a:rPr lang="nl-NL" sz="2800" dirty="0" err="1" smtClean="0"/>
              <a:t>What</a:t>
            </a:r>
            <a:r>
              <a:rPr lang="nl-NL" sz="2800" dirty="0" smtClean="0"/>
              <a:t> is </a:t>
            </a:r>
            <a:r>
              <a:rPr lang="nl-NL" sz="2800" dirty="0" err="1" smtClean="0"/>
              <a:t>needed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</a:t>
            </a:r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@HBS app?</a:t>
            </a:r>
          </a:p>
          <a:p>
            <a:pPr algn="ctr"/>
            <a:r>
              <a:rPr lang="nl-NL" sz="2400" dirty="0" err="1" smtClean="0"/>
              <a:t>Bilateral</a:t>
            </a:r>
            <a:r>
              <a:rPr lang="nl-NL" sz="2400" dirty="0" smtClean="0"/>
              <a:t> meetings, </a:t>
            </a:r>
            <a:r>
              <a:rPr lang="nl-NL" sz="2400" dirty="0" err="1" smtClean="0"/>
              <a:t>March</a:t>
            </a:r>
            <a:r>
              <a:rPr lang="nl-NL" sz="2400" dirty="0" smtClean="0"/>
              <a:t>-April 2020</a:t>
            </a:r>
          </a:p>
        </p:txBody>
      </p:sp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5" y="6021288"/>
            <a:ext cx="3714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Afbeelding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94" y="5559805"/>
            <a:ext cx="1183538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2"/>
          <p:cNvSpPr txBox="1">
            <a:spLocks noChangeArrowheads="1"/>
          </p:cNvSpPr>
          <p:nvPr/>
        </p:nvSpPr>
        <p:spPr bwMode="auto">
          <a:xfrm>
            <a:off x="1665882" y="6165304"/>
            <a:ext cx="5786438" cy="314325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ESSNET SMART SURVEYS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5" y="5559805"/>
            <a:ext cx="743913" cy="2135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8159"/>
            <a:ext cx="1086179" cy="28702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43" y="5452940"/>
            <a:ext cx="434449" cy="413033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887362" y="5490205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STATEC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04" y="5500074"/>
            <a:ext cx="794524" cy="3658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3" y="5436983"/>
            <a:ext cx="1224136" cy="44885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22969"/>
            <a:ext cx="1321115" cy="26635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51" y="5436983"/>
            <a:ext cx="351137" cy="39751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188589"/>
            <a:ext cx="1182576" cy="2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5" y="6021288"/>
            <a:ext cx="3714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Afbeelding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94" y="5559805"/>
            <a:ext cx="1183538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2"/>
          <p:cNvSpPr txBox="1">
            <a:spLocks noChangeArrowheads="1"/>
          </p:cNvSpPr>
          <p:nvPr/>
        </p:nvSpPr>
        <p:spPr bwMode="auto">
          <a:xfrm>
            <a:off x="1665882" y="6165304"/>
            <a:ext cx="5786438" cy="314325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ESSNET SMART SURVEYS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5" y="5559805"/>
            <a:ext cx="743913" cy="2135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8159"/>
            <a:ext cx="1086179" cy="28702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43" y="5452940"/>
            <a:ext cx="434449" cy="413033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887362" y="5490205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STATEC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04" y="5500074"/>
            <a:ext cx="794524" cy="3658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3" y="5436983"/>
            <a:ext cx="1224136" cy="44885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22969"/>
            <a:ext cx="1321115" cy="26635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51" y="5436983"/>
            <a:ext cx="351137" cy="39751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188589"/>
            <a:ext cx="1182576" cy="267753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499691" y="404664"/>
            <a:ext cx="7992888" cy="470898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bg1"/>
                </a:solidFill>
              </a:rPr>
              <a:t>   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                 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WP2.1 input – product </a:t>
            </a:r>
            <a:r>
              <a:rPr lang="nl-NL" sz="2400" dirty="0" err="1" smtClean="0">
                <a:solidFill>
                  <a:schemeClr val="accent1">
                    <a:lumMod val="75000"/>
                  </a:schemeClr>
                </a:solidFill>
              </a:rPr>
              <a:t>descriptions</a:t>
            </a:r>
            <a:endParaRPr lang="nl-NL" sz="2000" dirty="0" smtClean="0"/>
          </a:p>
          <a:p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Crucial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classification</a:t>
            </a:r>
            <a:r>
              <a:rPr lang="nl-NL" sz="2000" dirty="0" smtClean="0"/>
              <a:t> of products-</a:t>
            </a:r>
            <a:r>
              <a:rPr lang="nl-NL" sz="2000" dirty="0" err="1" smtClean="0"/>
              <a:t>prices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COICOP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a </a:t>
            </a:r>
            <a:r>
              <a:rPr lang="nl-NL" sz="2000" dirty="0" err="1" smtClean="0"/>
              <a:t>by</a:t>
            </a:r>
            <a:r>
              <a:rPr lang="nl-NL" sz="2000" dirty="0" smtClean="0"/>
              <a:t>-product (metadata) of scanner transactions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alternative</a:t>
            </a:r>
            <a:r>
              <a:rPr lang="nl-NL" sz="2000" dirty="0" smtClean="0"/>
              <a:t> is training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/CASCOT</a:t>
            </a:r>
            <a:endParaRPr lang="nl-NL" sz="2000" dirty="0" smtClean="0"/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2"/>
            <a:endParaRPr lang="nl-NL" sz="1000" dirty="0" smtClean="0">
              <a:solidFill>
                <a:schemeClr val="tx2"/>
              </a:solidFill>
            </a:endParaRPr>
          </a:p>
          <a:p>
            <a:pPr lvl="2"/>
            <a:endParaRPr lang="nl-NL" sz="1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882" y="3068960"/>
            <a:ext cx="7580518" cy="15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5" y="6021288"/>
            <a:ext cx="3714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Afbeelding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94" y="5559805"/>
            <a:ext cx="1183538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2"/>
          <p:cNvSpPr txBox="1">
            <a:spLocks noChangeArrowheads="1"/>
          </p:cNvSpPr>
          <p:nvPr/>
        </p:nvSpPr>
        <p:spPr bwMode="auto">
          <a:xfrm>
            <a:off x="1665882" y="6165304"/>
            <a:ext cx="5786438" cy="314325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ESSNET SMART SURVEYS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5" y="5559805"/>
            <a:ext cx="743913" cy="2135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8159"/>
            <a:ext cx="1086179" cy="28702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43" y="5452940"/>
            <a:ext cx="434449" cy="413033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887362" y="5490205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STATEC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04" y="5500074"/>
            <a:ext cx="794524" cy="3658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3" y="5436983"/>
            <a:ext cx="1224136" cy="44885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22969"/>
            <a:ext cx="1321115" cy="26635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51" y="5436983"/>
            <a:ext cx="351137" cy="39751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188589"/>
            <a:ext cx="1182576" cy="267753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499691" y="404664"/>
            <a:ext cx="7992888" cy="440120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bg1"/>
                </a:solidFill>
              </a:rPr>
              <a:t>   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                 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Assistance in </a:t>
            </a:r>
            <a:r>
              <a:rPr lang="nl-NL" sz="2400" dirty="0" err="1" smtClean="0">
                <a:solidFill>
                  <a:schemeClr val="accent1">
                    <a:lumMod val="75000"/>
                  </a:schemeClr>
                </a:solidFill>
              </a:rPr>
              <a:t>phases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 2/2’ </a:t>
            </a:r>
            <a:r>
              <a:rPr lang="nl-NL" sz="2400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 3</a:t>
            </a:r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Usability</a:t>
            </a:r>
            <a:r>
              <a:rPr lang="nl-NL" sz="2000" dirty="0" smtClean="0"/>
              <a:t> test </a:t>
            </a:r>
            <a:r>
              <a:rPr lang="nl-NL" sz="2000" dirty="0" err="1" smtClean="0"/>
              <a:t>plans</a:t>
            </a:r>
            <a:r>
              <a:rPr lang="nl-NL" sz="2000" dirty="0" smtClean="0"/>
              <a:t>, </a:t>
            </a:r>
            <a:r>
              <a:rPr lang="nl-NL" sz="2000" dirty="0" err="1" smtClean="0"/>
              <a:t>protocols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reports</a:t>
            </a:r>
            <a:r>
              <a:rPr lang="nl-NL" sz="2000" dirty="0" smtClean="0"/>
              <a:t> </a:t>
            </a:r>
            <a:r>
              <a:rPr lang="nl-NL" sz="2000" dirty="0" err="1" smtClean="0"/>
              <a:t>from</a:t>
            </a:r>
            <a:r>
              <a:rPr lang="nl-NL" sz="2000" dirty="0" smtClean="0"/>
              <a:t> @HBS</a:t>
            </a:r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All</a:t>
            </a:r>
            <a:r>
              <a:rPr lang="nl-NL" sz="2000" dirty="0" smtClean="0"/>
              <a:t> </a:t>
            </a:r>
            <a:r>
              <a:rPr lang="nl-NL" sz="2000" dirty="0" err="1" smtClean="0"/>
              <a:t>texts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translation</a:t>
            </a:r>
            <a:r>
              <a:rPr lang="nl-NL" sz="2000" dirty="0" smtClean="0"/>
              <a:t> </a:t>
            </a:r>
            <a:r>
              <a:rPr lang="nl-NL" sz="2000" dirty="0" err="1" smtClean="0"/>
              <a:t>prepared</a:t>
            </a:r>
            <a:r>
              <a:rPr lang="nl-NL" sz="2000" dirty="0" smtClean="0"/>
              <a:t> in </a:t>
            </a:r>
            <a:r>
              <a:rPr lang="nl-NL" sz="2000" dirty="0" err="1" smtClean="0"/>
              <a:t>an</a:t>
            </a:r>
            <a:r>
              <a:rPr lang="nl-NL" sz="2000" dirty="0" smtClean="0"/>
              <a:t> easy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English product </a:t>
            </a:r>
            <a:r>
              <a:rPr lang="nl-NL" sz="2000" dirty="0" err="1" smtClean="0"/>
              <a:t>and</a:t>
            </a:r>
            <a:r>
              <a:rPr lang="nl-NL" sz="2000" dirty="0" smtClean="0"/>
              <a:t> shop </a:t>
            </a:r>
            <a:r>
              <a:rPr lang="nl-NL" sz="2000" dirty="0" err="1" smtClean="0"/>
              <a:t>lists</a:t>
            </a:r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Answers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FAQ</a:t>
            </a:r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Bilateral</a:t>
            </a:r>
            <a:r>
              <a:rPr lang="nl-NL" sz="2000" dirty="0" smtClean="0"/>
              <a:t> video meetings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NL starts Q3 2020 </a:t>
            </a:r>
            <a:r>
              <a:rPr lang="nl-NL" sz="2000" dirty="0" err="1" smtClean="0"/>
              <a:t>with</a:t>
            </a:r>
            <a:r>
              <a:rPr lang="nl-NL" sz="2000" dirty="0" smtClean="0"/>
              <a:t> field tests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inform</a:t>
            </a:r>
            <a:r>
              <a:rPr lang="nl-NL" sz="2000" dirty="0" smtClean="0"/>
              <a:t> </a:t>
            </a:r>
            <a:r>
              <a:rPr lang="nl-NL" sz="2000" dirty="0" err="1" smtClean="0"/>
              <a:t>other</a:t>
            </a:r>
            <a:r>
              <a:rPr lang="nl-NL" sz="2000" dirty="0" smtClean="0"/>
              <a:t> </a:t>
            </a:r>
            <a:r>
              <a:rPr lang="nl-NL" sz="2000" dirty="0" err="1" smtClean="0"/>
              <a:t>NSI’s</a:t>
            </a:r>
            <a:endParaRPr lang="nl-NL" sz="2000" dirty="0"/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2"/>
            <a:endParaRPr lang="nl-NL" sz="1000" dirty="0" smtClean="0">
              <a:solidFill>
                <a:schemeClr val="tx2"/>
              </a:solidFill>
            </a:endParaRPr>
          </a:p>
          <a:p>
            <a:pPr lvl="2"/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6806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5" y="6021288"/>
            <a:ext cx="3714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Afbeelding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94" y="5559805"/>
            <a:ext cx="1183538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2"/>
          <p:cNvSpPr txBox="1">
            <a:spLocks noChangeArrowheads="1"/>
          </p:cNvSpPr>
          <p:nvPr/>
        </p:nvSpPr>
        <p:spPr bwMode="auto">
          <a:xfrm>
            <a:off x="1665882" y="6165304"/>
            <a:ext cx="5786438" cy="314325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ESSNET SMART SURVEYS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5" y="5559805"/>
            <a:ext cx="743913" cy="2135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8159"/>
            <a:ext cx="1086179" cy="28702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43" y="5452940"/>
            <a:ext cx="434449" cy="413033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887362" y="5490205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STATEC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04" y="5500074"/>
            <a:ext cx="794524" cy="3658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3" y="5436983"/>
            <a:ext cx="1224136" cy="44885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22969"/>
            <a:ext cx="1321115" cy="26635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51" y="5436983"/>
            <a:ext cx="351137" cy="39751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188589"/>
            <a:ext cx="1182576" cy="267753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499691" y="404664"/>
            <a:ext cx="7992888" cy="486287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bg1"/>
                </a:solidFill>
              </a:rPr>
              <a:t>   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                 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Timeline 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WP2.1</a:t>
            </a:r>
            <a:endParaRPr lang="nl-NL" sz="20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 smtClean="0"/>
          </a:p>
          <a:p>
            <a:pPr lvl="2"/>
            <a:endParaRPr lang="nl-NL" sz="10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90465"/>
              </p:ext>
            </p:extLst>
          </p:nvPr>
        </p:nvGraphicFramePr>
        <p:xfrm>
          <a:off x="683567" y="1772816"/>
          <a:ext cx="7809012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449">
                  <a:extLst>
                    <a:ext uri="{9D8B030D-6E8A-4147-A177-3AD203B41FA5}">
                      <a16:colId xmlns:a16="http://schemas.microsoft.com/office/drawing/2014/main" val="3771322167"/>
                    </a:ext>
                  </a:extLst>
                </a:gridCol>
                <a:gridCol w="1433497">
                  <a:extLst>
                    <a:ext uri="{9D8B030D-6E8A-4147-A177-3AD203B41FA5}">
                      <a16:colId xmlns:a16="http://schemas.microsoft.com/office/drawing/2014/main" val="317593077"/>
                    </a:ext>
                  </a:extLst>
                </a:gridCol>
                <a:gridCol w="739261">
                  <a:extLst>
                    <a:ext uri="{9D8B030D-6E8A-4147-A177-3AD203B41FA5}">
                      <a16:colId xmlns:a16="http://schemas.microsoft.com/office/drawing/2014/main" val="1765686092"/>
                    </a:ext>
                  </a:extLst>
                </a:gridCol>
                <a:gridCol w="966830">
                  <a:extLst>
                    <a:ext uri="{9D8B030D-6E8A-4147-A177-3AD203B41FA5}">
                      <a16:colId xmlns:a16="http://schemas.microsoft.com/office/drawing/2014/main" val="128004922"/>
                    </a:ext>
                  </a:extLst>
                </a:gridCol>
                <a:gridCol w="1487431">
                  <a:extLst>
                    <a:ext uri="{9D8B030D-6E8A-4147-A177-3AD203B41FA5}">
                      <a16:colId xmlns:a16="http://schemas.microsoft.com/office/drawing/2014/main" val="4123906067"/>
                    </a:ext>
                  </a:extLst>
                </a:gridCol>
                <a:gridCol w="1710544">
                  <a:extLst>
                    <a:ext uri="{9D8B030D-6E8A-4147-A177-3AD203B41FA5}">
                      <a16:colId xmlns:a16="http://schemas.microsoft.com/office/drawing/2014/main" val="4255275723"/>
                    </a:ext>
                  </a:extLst>
                </a:gridCol>
              </a:tblGrid>
              <a:tr h="507005"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Phase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Timing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Size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App</a:t>
                      </a:r>
                      <a:r>
                        <a:rPr lang="nl-NL" sz="1600" baseline="0" dirty="0" smtClean="0"/>
                        <a:t> </a:t>
                      </a:r>
                      <a:r>
                        <a:rPr lang="nl-NL" sz="1600" baseline="0" dirty="0" err="1" smtClean="0"/>
                        <a:t>l</a:t>
                      </a:r>
                      <a:r>
                        <a:rPr lang="nl-NL" sz="1600" dirty="0" err="1" smtClean="0"/>
                        <a:t>anguage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Lists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Scanning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05977"/>
                  </a:ext>
                </a:extLst>
              </a:tr>
              <a:tr h="507005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Evaluation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Mar-May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NA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English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aseline="0" dirty="0" smtClean="0"/>
                        <a:t>NL-EN </a:t>
                      </a:r>
                      <a:r>
                        <a:rPr lang="nl-NL" sz="1600" baseline="0" dirty="0" err="1" smtClean="0"/>
                        <a:t>lists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OCR NL-EN </a:t>
                      </a:r>
                    </a:p>
                    <a:p>
                      <a:r>
                        <a:rPr lang="nl-NL" sz="1600" dirty="0" smtClean="0"/>
                        <a:t>No </a:t>
                      </a:r>
                      <a:r>
                        <a:rPr lang="nl-NL" sz="1600" dirty="0" err="1" smtClean="0"/>
                        <a:t>classification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63137"/>
                  </a:ext>
                </a:extLst>
              </a:tr>
              <a:tr h="507005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Basic test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Apr-Aug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Small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Country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NL-EN </a:t>
                      </a:r>
                      <a:r>
                        <a:rPr lang="nl-NL" sz="1600" dirty="0" err="1" smtClean="0"/>
                        <a:t>lists</a:t>
                      </a:r>
                      <a:r>
                        <a:rPr lang="nl-NL" sz="1600" dirty="0" smtClean="0"/>
                        <a:t> </a:t>
                      </a:r>
                      <a:r>
                        <a:rPr lang="nl-NL" sz="1600" dirty="0" err="1" smtClean="0"/>
                        <a:t>translated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OCR</a:t>
                      </a:r>
                      <a:r>
                        <a:rPr lang="nl-NL" sz="1600" baseline="0" dirty="0" smtClean="0"/>
                        <a:t> NL-</a:t>
                      </a:r>
                      <a:r>
                        <a:rPr lang="nl-NL" sz="1600" dirty="0" smtClean="0"/>
                        <a:t>EN</a:t>
                      </a:r>
                    </a:p>
                    <a:p>
                      <a:r>
                        <a:rPr lang="nl-NL" sz="1600" dirty="0" err="1" smtClean="0"/>
                        <a:t>Classification</a:t>
                      </a:r>
                      <a:r>
                        <a:rPr lang="nl-NL" sz="1600" dirty="0" smtClean="0"/>
                        <a:t> NL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66168"/>
                  </a:ext>
                </a:extLst>
              </a:tr>
              <a:tr h="507005"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Usability</a:t>
                      </a:r>
                      <a:r>
                        <a:rPr lang="nl-NL" sz="1600" dirty="0" smtClean="0"/>
                        <a:t> test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Jul</a:t>
                      </a:r>
                      <a:r>
                        <a:rPr lang="nl-NL" sz="1600" baseline="0" dirty="0" smtClean="0"/>
                        <a:t> – Dec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10-20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Country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Country </a:t>
                      </a:r>
                      <a:r>
                        <a:rPr lang="nl-NL" sz="1600" dirty="0" err="1" smtClean="0"/>
                        <a:t>lists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OCR </a:t>
                      </a:r>
                      <a:r>
                        <a:rPr lang="nl-NL" sz="1600" dirty="0" err="1" smtClean="0"/>
                        <a:t>all</a:t>
                      </a:r>
                      <a:r>
                        <a:rPr lang="nl-NL" sz="1600" dirty="0" smtClean="0"/>
                        <a:t> </a:t>
                      </a:r>
                      <a:r>
                        <a:rPr lang="nl-NL" sz="1600" dirty="0" err="1" smtClean="0"/>
                        <a:t>countries</a:t>
                      </a:r>
                      <a:endParaRPr lang="nl-NL" sz="1600" dirty="0" smtClean="0"/>
                    </a:p>
                    <a:p>
                      <a:r>
                        <a:rPr lang="nl-NL" sz="1600" dirty="0" err="1" smtClean="0"/>
                        <a:t>Classification</a:t>
                      </a:r>
                      <a:r>
                        <a:rPr lang="nl-NL" sz="1600" dirty="0" smtClean="0"/>
                        <a:t> NL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68854"/>
                  </a:ext>
                </a:extLst>
              </a:tr>
              <a:tr h="507005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Fieldtest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Jul</a:t>
                      </a:r>
                      <a:r>
                        <a:rPr lang="nl-NL" sz="1600" baseline="0" dirty="0" smtClean="0"/>
                        <a:t> – Jul ‘21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800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Country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Country </a:t>
                      </a:r>
                      <a:r>
                        <a:rPr lang="nl-NL" sz="1600" dirty="0" err="1" smtClean="0"/>
                        <a:t>lists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OCR </a:t>
                      </a:r>
                      <a:r>
                        <a:rPr lang="nl-NL" sz="1600" dirty="0" err="1" smtClean="0"/>
                        <a:t>all</a:t>
                      </a:r>
                      <a:r>
                        <a:rPr lang="nl-NL" sz="1600" dirty="0" smtClean="0"/>
                        <a:t> </a:t>
                      </a:r>
                      <a:r>
                        <a:rPr lang="nl-NL" sz="1600" dirty="0" err="1" smtClean="0"/>
                        <a:t>countries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Class </a:t>
                      </a:r>
                      <a:r>
                        <a:rPr lang="nl-NL" sz="1600" dirty="0" err="1" smtClean="0"/>
                        <a:t>all</a:t>
                      </a:r>
                      <a:r>
                        <a:rPr lang="nl-NL" sz="1600" dirty="0" smtClean="0"/>
                        <a:t> </a:t>
                      </a:r>
                      <a:r>
                        <a:rPr lang="nl-NL" sz="1600" dirty="0" err="1" smtClean="0"/>
                        <a:t>countries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27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0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5" y="6021288"/>
            <a:ext cx="3714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Afbeelding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94" y="5559805"/>
            <a:ext cx="1183538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2"/>
          <p:cNvSpPr txBox="1">
            <a:spLocks noChangeArrowheads="1"/>
          </p:cNvSpPr>
          <p:nvPr/>
        </p:nvSpPr>
        <p:spPr bwMode="auto">
          <a:xfrm>
            <a:off x="1665882" y="6165304"/>
            <a:ext cx="5786438" cy="314325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ESSNET SMART SURVEYS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5" y="5559805"/>
            <a:ext cx="743913" cy="2135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8159"/>
            <a:ext cx="1086179" cy="28702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43" y="5452940"/>
            <a:ext cx="434449" cy="413033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887362" y="5490205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STATEC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04" y="5500074"/>
            <a:ext cx="794524" cy="3658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3" y="5436983"/>
            <a:ext cx="1224136" cy="44885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22969"/>
            <a:ext cx="1321115" cy="26635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51" y="5436983"/>
            <a:ext cx="351137" cy="39751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188589"/>
            <a:ext cx="1182576" cy="267753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499691" y="404664"/>
            <a:ext cx="7992888" cy="470898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bg1"/>
                </a:solidFill>
              </a:rPr>
              <a:t>   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                 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WP2.1 input</a:t>
            </a:r>
            <a:endParaRPr lang="nl-NL" sz="2000" dirty="0" smtClean="0"/>
          </a:p>
          <a:p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User interface </a:t>
            </a:r>
            <a:r>
              <a:rPr lang="nl-NL" sz="2000" dirty="0" err="1" smtClean="0"/>
              <a:t>texts</a:t>
            </a:r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Text</a:t>
            </a:r>
            <a:r>
              <a:rPr lang="nl-NL" sz="2000" dirty="0" smtClean="0"/>
              <a:t> in app store</a:t>
            </a:r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Lists</a:t>
            </a:r>
            <a:r>
              <a:rPr lang="nl-NL" sz="2000" dirty="0" smtClean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Products</a:t>
            </a:r>
            <a:r>
              <a:rPr lang="nl-NL" sz="2000" dirty="0" smtClean="0"/>
              <a:t> (</a:t>
            </a:r>
            <a:r>
              <a:rPr lang="nl-NL" sz="2000" dirty="0" err="1" smtClean="0"/>
              <a:t>linked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COICOP)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Shop types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names</a:t>
            </a:r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Scanning/processing </a:t>
            </a:r>
            <a:r>
              <a:rPr lang="nl-NL" sz="2000" dirty="0" err="1" smtClean="0"/>
              <a:t>receipts</a:t>
            </a:r>
            <a:r>
              <a:rPr lang="nl-NL" sz="2000" dirty="0" smtClean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Examples</a:t>
            </a:r>
            <a:r>
              <a:rPr lang="nl-NL" sz="2000" dirty="0" smtClean="0"/>
              <a:t> of </a:t>
            </a:r>
            <a:r>
              <a:rPr lang="nl-NL" sz="2000" dirty="0" err="1" smtClean="0"/>
              <a:t>receipts</a:t>
            </a:r>
            <a:r>
              <a:rPr lang="nl-NL" sz="2000" dirty="0" smtClean="0"/>
              <a:t> (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learn</a:t>
            </a:r>
            <a:r>
              <a:rPr lang="nl-NL" sz="2000" dirty="0" smtClean="0"/>
              <a:t> format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structure</a:t>
            </a:r>
            <a:r>
              <a:rPr lang="nl-NL" sz="2000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Product </a:t>
            </a:r>
            <a:r>
              <a:rPr lang="nl-NL" sz="2000" dirty="0" err="1" smtClean="0"/>
              <a:t>descriptions</a:t>
            </a:r>
            <a:r>
              <a:rPr lang="nl-NL" sz="2000" dirty="0" smtClean="0"/>
              <a:t>, 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Annotated</a:t>
            </a:r>
            <a:r>
              <a:rPr lang="nl-NL" sz="2000" dirty="0" smtClean="0"/>
              <a:t> </a:t>
            </a:r>
            <a:r>
              <a:rPr lang="nl-NL" sz="2000" dirty="0" err="1" smtClean="0"/>
              <a:t>receipts</a:t>
            </a:r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2"/>
            <a:endParaRPr lang="nl-NL" sz="1000" dirty="0" smtClean="0">
              <a:solidFill>
                <a:schemeClr val="tx2"/>
              </a:solidFill>
            </a:endParaRPr>
          </a:p>
          <a:p>
            <a:pPr lvl="2"/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6091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5" y="6021288"/>
            <a:ext cx="3714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Afbeelding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94" y="5559805"/>
            <a:ext cx="1183538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2"/>
          <p:cNvSpPr txBox="1">
            <a:spLocks noChangeArrowheads="1"/>
          </p:cNvSpPr>
          <p:nvPr/>
        </p:nvSpPr>
        <p:spPr bwMode="auto">
          <a:xfrm>
            <a:off x="1665882" y="6165304"/>
            <a:ext cx="5786438" cy="314325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ESSNET SMART SURVEYS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5" y="5559805"/>
            <a:ext cx="743913" cy="2135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8159"/>
            <a:ext cx="1086179" cy="28702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43" y="5452940"/>
            <a:ext cx="434449" cy="413033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887362" y="5490205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STATEC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04" y="5500074"/>
            <a:ext cx="794524" cy="3658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3" y="5436983"/>
            <a:ext cx="1224136" cy="44885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22969"/>
            <a:ext cx="1321115" cy="26635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51" y="5436983"/>
            <a:ext cx="351137" cy="39751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188589"/>
            <a:ext cx="1182576" cy="267753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499691" y="404664"/>
            <a:ext cx="7992888" cy="440120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bg1"/>
                </a:solidFill>
              </a:rPr>
              <a:t>   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                 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WP2.1 input – UI </a:t>
            </a:r>
            <a:r>
              <a:rPr lang="nl-NL" sz="2400" dirty="0" err="1" smtClean="0">
                <a:solidFill>
                  <a:schemeClr val="accent1">
                    <a:lumMod val="75000"/>
                  </a:schemeClr>
                </a:solidFill>
              </a:rPr>
              <a:t>texts</a:t>
            </a:r>
            <a:endParaRPr lang="nl-NL" sz="2000" dirty="0" smtClean="0"/>
          </a:p>
          <a:p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App has </a:t>
            </a:r>
            <a:r>
              <a:rPr lang="nl-NL" sz="2000" dirty="0" err="1" smtClean="0"/>
              <a:t>four</a:t>
            </a:r>
            <a:r>
              <a:rPr lang="nl-NL" sz="2000" dirty="0" smtClean="0"/>
              <a:t> </a:t>
            </a:r>
            <a:r>
              <a:rPr lang="nl-NL" sz="2000" dirty="0" err="1" smtClean="0"/>
              <a:t>main</a:t>
            </a:r>
            <a:r>
              <a:rPr lang="nl-NL" sz="2000" dirty="0" smtClean="0"/>
              <a:t> </a:t>
            </a:r>
            <a:r>
              <a:rPr lang="nl-NL" sz="2000" dirty="0" err="1" smtClean="0"/>
              <a:t>screens</a:t>
            </a:r>
            <a:r>
              <a:rPr lang="nl-NL" sz="2000" dirty="0" smtClean="0"/>
              <a:t> (</a:t>
            </a:r>
            <a:r>
              <a:rPr lang="nl-NL" sz="2000" dirty="0" err="1" smtClean="0"/>
              <a:t>calendar</a:t>
            </a:r>
            <a:r>
              <a:rPr lang="nl-NL" sz="2000" dirty="0" smtClean="0"/>
              <a:t>, </a:t>
            </a:r>
            <a:r>
              <a:rPr lang="nl-NL" sz="2000" dirty="0" err="1" smtClean="0"/>
              <a:t>overview</a:t>
            </a:r>
            <a:r>
              <a:rPr lang="nl-NL" sz="2000" dirty="0" smtClean="0"/>
              <a:t> </a:t>
            </a:r>
            <a:r>
              <a:rPr lang="nl-NL" sz="2000" dirty="0" err="1" smtClean="0"/>
              <a:t>purchases</a:t>
            </a:r>
            <a:r>
              <a:rPr lang="nl-NL" sz="2000" dirty="0" smtClean="0"/>
              <a:t>, </a:t>
            </a:r>
            <a:r>
              <a:rPr lang="nl-NL" sz="2000" dirty="0" err="1" smtClean="0"/>
              <a:t>statistics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settings</a:t>
            </a:r>
            <a:r>
              <a:rPr lang="nl-NL" sz="2000" dirty="0" smtClean="0"/>
              <a:t>) </a:t>
            </a:r>
            <a:r>
              <a:rPr lang="nl-NL" sz="2000" dirty="0" err="1" smtClean="0"/>
              <a:t>and</a:t>
            </a:r>
            <a:r>
              <a:rPr lang="nl-NL" sz="2000" dirty="0" smtClean="0"/>
              <a:t> a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data entry </a:t>
            </a:r>
            <a:r>
              <a:rPr lang="nl-NL" sz="2000" dirty="0" err="1" smtClean="0"/>
              <a:t>screens</a:t>
            </a:r>
            <a:r>
              <a:rPr lang="nl-NL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Each</a:t>
            </a:r>
            <a:r>
              <a:rPr lang="nl-NL" sz="2000" dirty="0" smtClean="0"/>
              <a:t> screen is </a:t>
            </a:r>
            <a:r>
              <a:rPr lang="nl-NL" sz="2000" dirty="0" err="1" smtClean="0"/>
              <a:t>included</a:t>
            </a:r>
            <a:r>
              <a:rPr lang="nl-NL" sz="2000" dirty="0" smtClean="0"/>
              <a:t> in </a:t>
            </a:r>
            <a:r>
              <a:rPr lang="nl-NL" sz="2000" dirty="0" err="1" smtClean="0"/>
              <a:t>an</a:t>
            </a:r>
            <a:r>
              <a:rPr lang="nl-NL" sz="2000" dirty="0" smtClean="0"/>
              <a:t> English Excel file </a:t>
            </a:r>
            <a:r>
              <a:rPr lang="nl-NL" sz="2000" dirty="0" err="1" smtClean="0"/>
              <a:t>including</a:t>
            </a:r>
            <a:r>
              <a:rPr lang="nl-NL" sz="2000" dirty="0" smtClean="0"/>
              <a:t> </a:t>
            </a:r>
            <a:r>
              <a:rPr lang="nl-NL" sz="2000" dirty="0" err="1" smtClean="0"/>
              <a:t>corresponding</a:t>
            </a:r>
            <a:r>
              <a:rPr lang="nl-NL" sz="2000" dirty="0" smtClean="0"/>
              <a:t> screenshots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A few </a:t>
            </a:r>
            <a:r>
              <a:rPr lang="nl-NL" sz="2000" dirty="0" err="1" smtClean="0"/>
              <a:t>iterations</a:t>
            </a:r>
            <a:r>
              <a:rPr lang="nl-NL" sz="2000" dirty="0" smtClean="0"/>
              <a:t> </a:t>
            </a:r>
            <a:r>
              <a:rPr lang="nl-NL" sz="2000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needed</a:t>
            </a:r>
            <a:r>
              <a:rPr lang="nl-NL" sz="2000" dirty="0" smtClean="0"/>
              <a:t>, </a:t>
            </a:r>
            <a:r>
              <a:rPr lang="nl-NL" sz="2000" dirty="0" err="1" smtClean="0"/>
              <a:t>because</a:t>
            </a:r>
            <a:r>
              <a:rPr lang="nl-NL" sz="2000" dirty="0" smtClean="0"/>
              <a:t> of context/button </a:t>
            </a:r>
            <a:r>
              <a:rPr lang="nl-NL" sz="2000" dirty="0" err="1" smtClean="0"/>
              <a:t>sizes</a:t>
            </a:r>
            <a:r>
              <a:rPr lang="nl-NL" sz="2000" dirty="0" smtClean="0"/>
              <a:t>/</a:t>
            </a:r>
            <a:r>
              <a:rPr lang="nl-NL" sz="2000" dirty="0" err="1" smtClean="0"/>
              <a:t>etc</a:t>
            </a:r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9594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5" y="6021288"/>
            <a:ext cx="3714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Afbeelding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94" y="5559805"/>
            <a:ext cx="1183538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2"/>
          <p:cNvSpPr txBox="1">
            <a:spLocks noChangeArrowheads="1"/>
          </p:cNvSpPr>
          <p:nvPr/>
        </p:nvSpPr>
        <p:spPr bwMode="auto">
          <a:xfrm>
            <a:off x="1665882" y="6165304"/>
            <a:ext cx="5786438" cy="314325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ESSNET SMART SURVEYS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5" y="5559805"/>
            <a:ext cx="743913" cy="2135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8159"/>
            <a:ext cx="1086179" cy="28702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43" y="5452940"/>
            <a:ext cx="434449" cy="413033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887362" y="5490205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STATEC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04" y="5500074"/>
            <a:ext cx="794524" cy="3658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3" y="5436983"/>
            <a:ext cx="1224136" cy="44885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22969"/>
            <a:ext cx="1321115" cy="26635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51" y="5436983"/>
            <a:ext cx="351137" cy="39751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188589"/>
            <a:ext cx="1182576" cy="267753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499691" y="404664"/>
            <a:ext cx="7992888" cy="440120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bg1"/>
                </a:solidFill>
              </a:rPr>
              <a:t>   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                 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WP2.1 input – app store</a:t>
            </a:r>
            <a:endParaRPr lang="nl-NL" sz="2000" dirty="0" smtClean="0"/>
          </a:p>
          <a:p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Description</a:t>
            </a:r>
            <a:r>
              <a:rPr lang="nl-NL" sz="2000" dirty="0" smtClean="0"/>
              <a:t> of app </a:t>
            </a:r>
            <a:r>
              <a:rPr lang="nl-NL" sz="2000" dirty="0" err="1" smtClean="0"/>
              <a:t>when</a:t>
            </a:r>
            <a:r>
              <a:rPr lang="nl-NL" sz="2000" dirty="0" smtClean="0"/>
              <a:t> opening app store</a:t>
            </a:r>
            <a:endParaRPr lang="nl-NL" sz="1000" dirty="0"/>
          </a:p>
          <a:p>
            <a:pPr lvl="2"/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 smtClean="0"/>
          </a:p>
          <a:p>
            <a:pPr lvl="2"/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 smtClean="0"/>
          </a:p>
          <a:p>
            <a:pPr lvl="2"/>
            <a:endParaRPr lang="nl-NL" sz="1000" dirty="0"/>
          </a:p>
          <a:p>
            <a:pPr lvl="2"/>
            <a:endParaRPr lang="nl-NL" sz="1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2033" y="2586592"/>
            <a:ext cx="5732460" cy="21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5" y="6021288"/>
            <a:ext cx="3714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Afbeelding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94" y="5559805"/>
            <a:ext cx="1183538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2"/>
          <p:cNvSpPr txBox="1">
            <a:spLocks noChangeArrowheads="1"/>
          </p:cNvSpPr>
          <p:nvPr/>
        </p:nvSpPr>
        <p:spPr bwMode="auto">
          <a:xfrm>
            <a:off x="1665882" y="6165304"/>
            <a:ext cx="5786438" cy="314325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ESSNET SMART SURVEYS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5" y="5559805"/>
            <a:ext cx="743913" cy="2135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8159"/>
            <a:ext cx="1086179" cy="28702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43" y="5452940"/>
            <a:ext cx="434449" cy="413033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887362" y="5490205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STATEC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04" y="5500074"/>
            <a:ext cx="794524" cy="3658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3" y="5436983"/>
            <a:ext cx="1224136" cy="44885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22969"/>
            <a:ext cx="1321115" cy="26635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51" y="5436983"/>
            <a:ext cx="351137" cy="39751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188589"/>
            <a:ext cx="1182576" cy="267753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499691" y="404664"/>
            <a:ext cx="7992888" cy="470898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bg1"/>
                </a:solidFill>
              </a:rPr>
              <a:t>   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                 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WP2.1 input – </a:t>
            </a:r>
            <a:r>
              <a:rPr lang="nl-NL" sz="2400" dirty="0" err="1" smtClean="0">
                <a:solidFill>
                  <a:schemeClr val="accent1">
                    <a:lumMod val="75000"/>
                  </a:schemeClr>
                </a:solidFill>
              </a:rPr>
              <a:t>products</a:t>
            </a:r>
            <a:endParaRPr lang="nl-NL" sz="2000" dirty="0" smtClean="0"/>
          </a:p>
          <a:p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Crucial</a:t>
            </a:r>
            <a:r>
              <a:rPr lang="nl-NL" sz="2000" dirty="0" smtClean="0"/>
              <a:t> list, as </a:t>
            </a:r>
            <a:r>
              <a:rPr lang="nl-NL" sz="2000" dirty="0" err="1" smtClean="0"/>
              <a:t>it</a:t>
            </a:r>
            <a:r>
              <a:rPr lang="nl-NL" sz="2000" dirty="0" smtClean="0"/>
              <a:t> </a:t>
            </a:r>
            <a:r>
              <a:rPr lang="nl-NL" sz="2000" dirty="0" err="1" smtClean="0"/>
              <a:t>strongly</a:t>
            </a:r>
            <a:r>
              <a:rPr lang="nl-NL" sz="2000" dirty="0" smtClean="0"/>
              <a:t> </a:t>
            </a:r>
            <a:r>
              <a:rPr lang="nl-NL" sz="2000" dirty="0" err="1" smtClean="0"/>
              <a:t>determines</a:t>
            </a:r>
            <a:r>
              <a:rPr lang="nl-NL" sz="2000" dirty="0" smtClean="0"/>
              <a:t> </a:t>
            </a:r>
            <a:r>
              <a:rPr lang="nl-NL" sz="2000" dirty="0" err="1" smtClean="0"/>
              <a:t>usability</a:t>
            </a:r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Product list is “5th” COICOP level but in </a:t>
            </a:r>
            <a:r>
              <a:rPr lang="nl-NL" sz="2000" dirty="0" err="1" smtClean="0"/>
              <a:t>every</a:t>
            </a:r>
            <a:r>
              <a:rPr lang="nl-NL" sz="2000" dirty="0" smtClean="0"/>
              <a:t> </a:t>
            </a:r>
            <a:r>
              <a:rPr lang="nl-NL" sz="2000" dirty="0" err="1" smtClean="0"/>
              <a:t>day</a:t>
            </a:r>
            <a:r>
              <a:rPr lang="nl-NL" sz="2000" dirty="0" smtClean="0"/>
              <a:t> </a:t>
            </a:r>
            <a:r>
              <a:rPr lang="nl-NL" sz="2000" dirty="0" err="1" smtClean="0"/>
              <a:t>language</a:t>
            </a:r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Each</a:t>
            </a:r>
            <a:r>
              <a:rPr lang="nl-NL" sz="2000" dirty="0" smtClean="0"/>
              <a:t> item </a:t>
            </a:r>
            <a:r>
              <a:rPr lang="nl-NL" sz="2000" dirty="0" err="1" smtClean="0"/>
              <a:t>should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uniquely</a:t>
            </a:r>
            <a:r>
              <a:rPr lang="nl-NL" sz="2000" dirty="0" smtClean="0"/>
              <a:t> </a:t>
            </a:r>
            <a:r>
              <a:rPr lang="nl-NL" sz="2000" dirty="0" err="1" smtClean="0"/>
              <a:t>linked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4digit COICOP</a:t>
            </a: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2"/>
            <a:endParaRPr lang="nl-NL" sz="1000" dirty="0" smtClean="0">
              <a:solidFill>
                <a:schemeClr val="tx2"/>
              </a:solidFill>
            </a:endParaRPr>
          </a:p>
          <a:p>
            <a:pPr lvl="2"/>
            <a:endParaRPr lang="nl-NL" sz="1000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5882" y="2903195"/>
            <a:ext cx="5428744" cy="17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5" y="6021288"/>
            <a:ext cx="3714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Afbeelding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94" y="5559805"/>
            <a:ext cx="1183538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2"/>
          <p:cNvSpPr txBox="1">
            <a:spLocks noChangeArrowheads="1"/>
          </p:cNvSpPr>
          <p:nvPr/>
        </p:nvSpPr>
        <p:spPr bwMode="auto">
          <a:xfrm>
            <a:off x="1665882" y="6165304"/>
            <a:ext cx="5786438" cy="314325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ESSNET SMART SURVEYS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5" y="5559805"/>
            <a:ext cx="743913" cy="2135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8159"/>
            <a:ext cx="1086179" cy="28702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43" y="5452940"/>
            <a:ext cx="434449" cy="413033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887362" y="5490205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STATEC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04" y="5500074"/>
            <a:ext cx="794524" cy="3658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3" y="5436983"/>
            <a:ext cx="1224136" cy="44885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22969"/>
            <a:ext cx="1321115" cy="26635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51" y="5436983"/>
            <a:ext cx="351137" cy="39751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188589"/>
            <a:ext cx="1182576" cy="267753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499691" y="404664"/>
            <a:ext cx="7992888" cy="473975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bg1"/>
                </a:solidFill>
              </a:rPr>
              <a:t>   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                 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WP2.1 input – shop </a:t>
            </a:r>
            <a:r>
              <a:rPr lang="nl-NL" sz="2400" dirty="0" err="1" smtClean="0">
                <a:solidFill>
                  <a:schemeClr val="accent1">
                    <a:lumMod val="75000"/>
                  </a:schemeClr>
                </a:solidFill>
              </a:rPr>
              <a:t>names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2400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 types</a:t>
            </a:r>
            <a:endParaRPr lang="nl-NL" sz="2000" dirty="0" smtClean="0"/>
          </a:p>
          <a:p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In NL </a:t>
            </a:r>
            <a:r>
              <a:rPr lang="nl-NL" sz="2000" dirty="0" err="1" smtClean="0"/>
              <a:t>around</a:t>
            </a:r>
            <a:r>
              <a:rPr lang="nl-NL" sz="2000" dirty="0" smtClean="0"/>
              <a:t> 50 shop types </a:t>
            </a:r>
            <a:r>
              <a:rPr lang="nl-NL" sz="2000" dirty="0" err="1" smtClean="0"/>
              <a:t>and</a:t>
            </a:r>
            <a:r>
              <a:rPr lang="nl-NL" sz="2000" dirty="0" smtClean="0"/>
              <a:t> 6000 shop </a:t>
            </a:r>
            <a:r>
              <a:rPr lang="nl-NL" sz="2000" dirty="0" err="1" smtClean="0"/>
              <a:t>names</a:t>
            </a:r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Shop types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translated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hand (or </a:t>
            </a:r>
            <a:r>
              <a:rPr lang="nl-NL" sz="2000" dirty="0" err="1" smtClean="0"/>
              <a:t>with</a:t>
            </a:r>
            <a:r>
              <a:rPr lang="nl-NL" sz="2000" dirty="0" smtClean="0"/>
              <a:t> Google translate)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Shop name list </a:t>
            </a:r>
            <a:r>
              <a:rPr lang="nl-NL" sz="2000" dirty="0" err="1" smtClean="0"/>
              <a:t>needs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constructed</a:t>
            </a:r>
            <a:r>
              <a:rPr lang="nl-NL" sz="2000" dirty="0" smtClean="0"/>
              <a:t> in time</a:t>
            </a:r>
            <a:endParaRPr lang="nl-NL" sz="2000" dirty="0"/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2"/>
            <a:endParaRPr lang="nl-NL" sz="1000" dirty="0" smtClean="0">
              <a:solidFill>
                <a:schemeClr val="tx2"/>
              </a:solidFill>
            </a:endParaRPr>
          </a:p>
          <a:p>
            <a:pPr lvl="2"/>
            <a:endParaRPr lang="nl-NL" sz="1000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3648" y="2493143"/>
            <a:ext cx="6123994" cy="25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5" y="6021288"/>
            <a:ext cx="3714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Afbeelding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94" y="5559805"/>
            <a:ext cx="1183538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2"/>
          <p:cNvSpPr txBox="1">
            <a:spLocks noChangeArrowheads="1"/>
          </p:cNvSpPr>
          <p:nvPr/>
        </p:nvSpPr>
        <p:spPr bwMode="auto">
          <a:xfrm>
            <a:off x="1665882" y="6165304"/>
            <a:ext cx="5786438" cy="314325"/>
          </a:xfrm>
          <a:prstGeom prst="rect">
            <a:avLst/>
          </a:prstGeom>
          <a:solidFill>
            <a:srgbClr val="8DB3E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ESSNET SMART SURVEYS</a:t>
            </a:r>
            <a:endParaRPr kumimoji="0" lang="en-US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5" y="5559805"/>
            <a:ext cx="743913" cy="2135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8159"/>
            <a:ext cx="1086179" cy="28702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43" y="5452940"/>
            <a:ext cx="434449" cy="413033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6887362" y="5490205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STATEC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04" y="5500074"/>
            <a:ext cx="794524" cy="3658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3" y="5436983"/>
            <a:ext cx="1224136" cy="44885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22969"/>
            <a:ext cx="1321115" cy="26635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51" y="5436983"/>
            <a:ext cx="351137" cy="39751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188589"/>
            <a:ext cx="1182576" cy="267753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499691" y="404664"/>
            <a:ext cx="7992888" cy="504753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bg1"/>
                </a:solidFill>
              </a:rPr>
              <a:t>   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                 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WP2.1 input -  </a:t>
            </a:r>
            <a:r>
              <a:rPr lang="nl-NL" sz="2400" dirty="0" err="1" smtClean="0">
                <a:solidFill>
                  <a:schemeClr val="accent1">
                    <a:lumMod val="75000"/>
                  </a:schemeClr>
                </a:solidFill>
              </a:rPr>
              <a:t>receipt</a:t>
            </a: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 formats</a:t>
            </a:r>
            <a:endParaRPr lang="nl-NL" sz="2000" dirty="0" smtClean="0"/>
          </a:p>
          <a:p>
            <a:endParaRPr lang="nl-NL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How </a:t>
            </a:r>
            <a:r>
              <a:rPr lang="nl-NL" sz="2000" dirty="0" err="1" smtClean="0"/>
              <a:t>many</a:t>
            </a:r>
            <a:r>
              <a:rPr lang="nl-NL" sz="2000" dirty="0" smtClean="0"/>
              <a:t> columns do </a:t>
            </a:r>
            <a:r>
              <a:rPr lang="nl-NL" sz="2000" dirty="0" err="1" smtClean="0"/>
              <a:t>receipts</a:t>
            </a:r>
            <a:r>
              <a:rPr lang="nl-NL" sz="2000" dirty="0" smtClean="0"/>
              <a:t>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Do </a:t>
            </a:r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dirty="0" err="1" smtClean="0"/>
              <a:t>contain</a:t>
            </a:r>
            <a:r>
              <a:rPr lang="nl-NL" sz="2000" dirty="0" smtClean="0"/>
              <a:t> EAN/GTIN codes?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How </a:t>
            </a:r>
            <a:r>
              <a:rPr lang="nl-NL" sz="2000" dirty="0" err="1" smtClean="0"/>
              <a:t>about</a:t>
            </a:r>
            <a:r>
              <a:rPr lang="nl-NL" sz="2000" dirty="0" smtClean="0"/>
              <a:t> discount formats?</a:t>
            </a: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2"/>
            <a:endParaRPr lang="nl-NL" sz="1000" dirty="0" smtClean="0">
              <a:solidFill>
                <a:schemeClr val="tx2"/>
              </a:solidFill>
            </a:endParaRPr>
          </a:p>
          <a:p>
            <a:pPr lvl="2"/>
            <a:endParaRPr lang="nl-NL" sz="1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4777" y="2759154"/>
            <a:ext cx="1605198" cy="241574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5080" y="2581178"/>
            <a:ext cx="1162286" cy="2617911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6111" y="861864"/>
            <a:ext cx="1483532" cy="43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Diavoorstelling (4:3)</PresentationFormat>
  <Paragraphs>199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Schouten, dr. ir. J.G.</dc:creator>
  <cp:lastModifiedBy>Schouten, J.G. (Barry)</cp:lastModifiedBy>
  <cp:revision>323</cp:revision>
  <dcterms:created xsi:type="dcterms:W3CDTF">2016-10-10T07:42:00Z</dcterms:created>
  <dcterms:modified xsi:type="dcterms:W3CDTF">2020-03-16T20:54:16Z</dcterms:modified>
</cp:coreProperties>
</file>