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D7F45-1F65-49B6-B530-C823E80B37FC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7AD-7047-46E2-84CF-6A5BEA5714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14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19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8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8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7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16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2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4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1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0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5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78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2E5C-9D6F-4679-A2E0-21DC32C737F1}" type="datetimeFigureOut">
              <a:rPr lang="nl-NL" smtClean="0"/>
              <a:t>18-3-2020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A608-75DD-4015-91C2-E1D5B408E8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rigita.Vrabic-Kek@gov.si" TargetMode="External"/><Relationship Id="rId2" Type="http://schemas.openxmlformats.org/officeDocument/2006/relationships/hyperlink" Target="mailto:d.giesen@cbs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@HBS app 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lessons</a:t>
            </a:r>
            <a:r>
              <a:rPr lang="nl-NL" dirty="0" smtClean="0"/>
              <a:t> </a:t>
            </a:r>
            <a:r>
              <a:rPr lang="nl-NL" dirty="0" err="1" smtClean="0"/>
              <a:t>learned</a:t>
            </a:r>
            <a:endParaRPr lang="nl-NL" dirty="0" smtClean="0"/>
          </a:p>
          <a:p>
            <a:r>
              <a:rPr lang="nl-NL" sz="1800" dirty="0" smtClean="0"/>
              <a:t>Deirdre Giesen, Stefan Theunissen – Statistics Netherlands</a:t>
            </a:r>
          </a:p>
          <a:p>
            <a:r>
              <a:rPr lang="nl-NL" sz="1800" dirty="0" err="1" smtClean="0"/>
              <a:t>Brigita</a:t>
            </a:r>
            <a:r>
              <a:rPr lang="nl-NL" sz="1800" dirty="0" smtClean="0"/>
              <a:t> Vrabič-Kek, </a:t>
            </a:r>
            <a:r>
              <a:rPr lang="nl-NL" sz="1800" dirty="0" err="1" smtClean="0"/>
              <a:t>Mateja</a:t>
            </a:r>
            <a:r>
              <a:rPr lang="nl-NL" sz="1800" dirty="0" smtClean="0"/>
              <a:t> </a:t>
            </a:r>
            <a:r>
              <a:rPr lang="nl-NL" sz="1800" dirty="0" err="1" smtClean="0"/>
              <a:t>Zgonec</a:t>
            </a:r>
            <a:r>
              <a:rPr lang="nl-NL" sz="1800" dirty="0" smtClean="0"/>
              <a:t> – Statistics Slovenia</a:t>
            </a:r>
          </a:p>
          <a:p>
            <a:r>
              <a:rPr lang="nl-NL" sz="1800" dirty="0" err="1" smtClean="0"/>
              <a:t>Marjaana</a:t>
            </a:r>
            <a:r>
              <a:rPr lang="nl-NL" sz="1800" dirty="0" smtClean="0"/>
              <a:t> </a:t>
            </a:r>
            <a:r>
              <a:rPr lang="nl-NL" sz="1800" dirty="0" err="1" smtClean="0"/>
              <a:t>Järvensinu</a:t>
            </a:r>
            <a:r>
              <a:rPr lang="nl-NL" sz="1800" dirty="0" smtClean="0"/>
              <a:t>, Anna Niemelä – Statistics Finlan</a:t>
            </a:r>
            <a:r>
              <a:rPr lang="nl-NL" sz="1800" dirty="0"/>
              <a:t>d</a:t>
            </a:r>
            <a:endParaRPr lang="nl-NL" sz="1800" dirty="0" smtClean="0"/>
          </a:p>
          <a:p>
            <a:endParaRPr lang="nl-NL" sz="18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80932" cy="365125"/>
          </a:xfrm>
        </p:spPr>
        <p:txBody>
          <a:bodyPr/>
          <a:lstStyle/>
          <a:p>
            <a:r>
              <a:rPr lang="en-US" dirty="0" smtClean="0"/>
              <a:t>@HBS &gt;An app-assisted approach for the Household Budget Survey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app 3/3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Consent </a:t>
            </a:r>
            <a:r>
              <a:rPr lang="nl-NL" dirty="0" err="1" smtClean="0"/>
              <a:t>and</a:t>
            </a:r>
            <a:r>
              <a:rPr lang="nl-NL" dirty="0" smtClean="0"/>
              <a:t> data </a:t>
            </a:r>
            <a:r>
              <a:rPr lang="nl-NL" dirty="0" err="1" smtClean="0"/>
              <a:t>linkage</a:t>
            </a:r>
            <a:endParaRPr lang="nl-NL" dirty="0" smtClean="0"/>
          </a:p>
          <a:p>
            <a:pPr lvl="1"/>
            <a:r>
              <a:rPr lang="nl-NL" dirty="0" err="1" smtClean="0"/>
              <a:t>Respondents</a:t>
            </a:r>
            <a:r>
              <a:rPr lang="nl-NL" dirty="0" smtClean="0"/>
              <a:t> </a:t>
            </a:r>
            <a:r>
              <a:rPr lang="nl-NL" dirty="0" err="1" smtClean="0"/>
              <a:t>differ</a:t>
            </a:r>
            <a:r>
              <a:rPr lang="nl-NL" dirty="0" smtClean="0"/>
              <a:t> as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willingness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share </a:t>
            </a:r>
            <a:r>
              <a:rPr lang="nl-NL" dirty="0" err="1" smtClean="0"/>
              <a:t>various</a:t>
            </a:r>
            <a:r>
              <a:rPr lang="nl-NL" dirty="0" smtClean="0"/>
              <a:t> types of data (</a:t>
            </a:r>
            <a:r>
              <a:rPr lang="nl-NL" dirty="0" err="1" smtClean="0"/>
              <a:t>roughly</a:t>
            </a:r>
            <a:r>
              <a:rPr lang="nl-NL" dirty="0" smtClean="0"/>
              <a:t>: “</a:t>
            </a:r>
            <a:r>
              <a:rPr lang="nl-NL" dirty="0" err="1" smtClean="0"/>
              <a:t>sure</a:t>
            </a:r>
            <a:r>
              <a:rPr lang="nl-NL" dirty="0" smtClean="0"/>
              <a:t>, I </a:t>
            </a:r>
            <a:r>
              <a:rPr lang="nl-NL" dirty="0" err="1" smtClean="0"/>
              <a:t>don’t</a:t>
            </a:r>
            <a:r>
              <a:rPr lang="nl-NL" dirty="0" smtClean="0"/>
              <a:t> mind” , “</a:t>
            </a:r>
            <a:r>
              <a:rPr lang="nl-NL" dirty="0" err="1" smtClean="0"/>
              <a:t>maybe</a:t>
            </a:r>
            <a:r>
              <a:rPr lang="nl-NL" dirty="0" smtClean="0"/>
              <a:t>, </a:t>
            </a:r>
            <a:r>
              <a:rPr lang="nl-NL" dirty="0" err="1" smtClean="0"/>
              <a:t>if</a:t>
            </a:r>
            <a:r>
              <a:rPr lang="nl-NL" dirty="0" smtClean="0"/>
              <a:t> I </a:t>
            </a:r>
            <a:r>
              <a:rPr lang="nl-NL" dirty="0" err="1" smtClean="0"/>
              <a:t>understand</a:t>
            </a:r>
            <a:r>
              <a:rPr lang="nl-NL" dirty="0" smtClean="0"/>
              <a:t>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needed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trust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done</a:t>
            </a:r>
            <a:r>
              <a:rPr lang="nl-NL" dirty="0" smtClean="0"/>
              <a:t> in a safe way”, “no never!”)</a:t>
            </a:r>
          </a:p>
          <a:p>
            <a:pPr lvl="1"/>
            <a:r>
              <a:rPr lang="nl-NL" dirty="0" err="1" smtClean="0"/>
              <a:t>Adding</a:t>
            </a:r>
            <a:r>
              <a:rPr lang="nl-NL" dirty="0" smtClean="0"/>
              <a:t> data </a:t>
            </a:r>
            <a:r>
              <a:rPr lang="nl-NL" dirty="0" err="1" smtClean="0"/>
              <a:t>linkage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bank accounts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complicate</a:t>
            </a:r>
            <a:r>
              <a:rPr lang="nl-NL" dirty="0" smtClean="0"/>
              <a:t> usability! As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app is </a:t>
            </a:r>
            <a:r>
              <a:rPr lang="nl-NL" dirty="0" err="1" smtClean="0"/>
              <a:t>considered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burdensome</a:t>
            </a:r>
            <a:r>
              <a:rPr lang="nl-NL" dirty="0" smtClean="0"/>
              <a:t>, </a:t>
            </a:r>
            <a:r>
              <a:rPr lang="nl-NL" dirty="0" err="1" smtClean="0"/>
              <a:t>the</a:t>
            </a:r>
            <a:r>
              <a:rPr lang="nl-NL" dirty="0" smtClean="0"/>
              <a:t> benefits of  </a:t>
            </a:r>
            <a:r>
              <a:rPr lang="nl-NL" dirty="0" err="1" smtClean="0"/>
              <a:t>adding</a:t>
            </a:r>
            <a:r>
              <a:rPr lang="nl-NL" dirty="0"/>
              <a:t> </a:t>
            </a:r>
            <a:r>
              <a:rPr lang="nl-NL" dirty="0" smtClean="0"/>
              <a:t>data </a:t>
            </a:r>
            <a:r>
              <a:rPr lang="nl-NL" dirty="0" err="1" smtClean="0"/>
              <a:t>linkage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app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outweigh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costs</a:t>
            </a:r>
            <a:r>
              <a:rPr lang="nl-NL" dirty="0" smtClean="0"/>
              <a:t> (e.g. </a:t>
            </a:r>
            <a:r>
              <a:rPr lang="nl-NL" dirty="0" err="1" smtClean="0"/>
              <a:t>confusing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where</a:t>
            </a:r>
            <a:r>
              <a:rPr lang="nl-NL" dirty="0" smtClean="0"/>
              <a:t> entries </a:t>
            </a:r>
            <a:r>
              <a:rPr lang="nl-NL" dirty="0" err="1" smtClean="0"/>
              <a:t>come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, concern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safety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Many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technical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usability </a:t>
            </a:r>
            <a:r>
              <a:rPr lang="nl-NL" dirty="0" err="1" smtClean="0"/>
              <a:t>findings</a:t>
            </a:r>
            <a:r>
              <a:rPr lang="nl-NL" dirty="0" smtClean="0"/>
              <a:t>, e.g. issues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phones</a:t>
            </a:r>
            <a:r>
              <a:rPr lang="nl-NL" dirty="0" smtClean="0"/>
              <a:t> set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a large letter, </a:t>
            </a:r>
            <a:r>
              <a:rPr lang="nl-NL" dirty="0" err="1" smtClean="0"/>
              <a:t>warnings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deleting</a:t>
            </a:r>
            <a:r>
              <a:rPr lang="nl-NL" dirty="0" smtClean="0"/>
              <a:t> /editing, </a:t>
            </a:r>
            <a:r>
              <a:rPr lang="nl-NL" dirty="0" err="1" smtClean="0"/>
              <a:t>idea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picture of app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improve</a:t>
            </a:r>
            <a:r>
              <a:rPr lang="nl-NL" dirty="0" smtClean="0"/>
              <a:t> </a:t>
            </a:r>
            <a:r>
              <a:rPr lang="nl-NL" dirty="0" err="1" smtClean="0"/>
              <a:t>ease</a:t>
            </a:r>
            <a:r>
              <a:rPr lang="nl-NL" dirty="0" smtClean="0"/>
              <a:t> of </a:t>
            </a:r>
            <a:r>
              <a:rPr lang="nl-NL" dirty="0" err="1" smtClean="0"/>
              <a:t>finding</a:t>
            </a:r>
            <a:r>
              <a:rPr lang="nl-NL" dirty="0" smtClean="0"/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40810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methodology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Mix of </a:t>
            </a:r>
            <a:r>
              <a:rPr lang="nl-NL" dirty="0" err="1" smtClean="0"/>
              <a:t>observing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retrospective</a:t>
            </a:r>
            <a:r>
              <a:rPr lang="nl-NL" dirty="0" smtClean="0"/>
              <a:t> </a:t>
            </a:r>
            <a:r>
              <a:rPr lang="nl-NL" dirty="0" err="1" smtClean="0"/>
              <a:t>works</a:t>
            </a:r>
            <a:r>
              <a:rPr lang="nl-NL" dirty="0" smtClean="0"/>
              <a:t> well;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valuable</a:t>
            </a:r>
            <a:r>
              <a:rPr lang="nl-NL" dirty="0" smtClean="0"/>
              <a:t>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  <a:p>
            <a:r>
              <a:rPr lang="nl-NL" dirty="0"/>
              <a:t>Important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evaluate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days</a:t>
            </a:r>
            <a:r>
              <a:rPr lang="nl-NL" dirty="0"/>
              <a:t>!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in lab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a </a:t>
            </a:r>
            <a:r>
              <a:rPr lang="nl-NL" dirty="0" err="1"/>
              <a:t>realistic</a:t>
            </a:r>
            <a:r>
              <a:rPr lang="nl-NL" dirty="0"/>
              <a:t> picture (e.g.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</a:t>
            </a:r>
            <a:r>
              <a:rPr lang="nl-NL" dirty="0" err="1"/>
              <a:t>day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at second </a:t>
            </a:r>
            <a:r>
              <a:rPr lang="nl-NL" dirty="0" err="1"/>
              <a:t>day</a:t>
            </a:r>
            <a:r>
              <a:rPr lang="nl-NL" dirty="0"/>
              <a:t> of </a:t>
            </a:r>
            <a:r>
              <a:rPr lang="nl-NL" dirty="0" err="1"/>
              <a:t>use</a:t>
            </a:r>
            <a:r>
              <a:rPr lang="nl-NL" dirty="0"/>
              <a:t>)</a:t>
            </a:r>
          </a:p>
          <a:p>
            <a:r>
              <a:rPr lang="nl-NL" dirty="0" smtClean="0"/>
              <a:t>Important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task</a:t>
            </a:r>
            <a:r>
              <a:rPr lang="nl-NL" dirty="0" smtClean="0"/>
              <a:t> list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sure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relevant (sub) </a:t>
            </a:r>
            <a:r>
              <a:rPr lang="nl-NL" dirty="0" err="1" smtClean="0"/>
              <a:t>tasks</a:t>
            </a:r>
            <a:r>
              <a:rPr lang="nl-NL" dirty="0" smtClean="0"/>
              <a:t> are </a:t>
            </a:r>
            <a:r>
              <a:rPr lang="nl-NL" dirty="0" err="1" smtClean="0"/>
              <a:t>evaluated</a:t>
            </a:r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usability issues is </a:t>
            </a:r>
            <a:r>
              <a:rPr lang="nl-NL" dirty="0" err="1" smtClean="0"/>
              <a:t>very</a:t>
            </a:r>
            <a:r>
              <a:rPr lang="nl-NL" dirty="0" smtClean="0"/>
              <a:t> time intensive,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require</a:t>
            </a:r>
            <a:r>
              <a:rPr lang="nl-NL" dirty="0" smtClean="0"/>
              <a:t> </a:t>
            </a:r>
            <a:r>
              <a:rPr lang="nl-NL" dirty="0" err="1" smtClean="0"/>
              <a:t>watching</a:t>
            </a:r>
            <a:r>
              <a:rPr lang="nl-NL" dirty="0" smtClean="0"/>
              <a:t> </a:t>
            </a:r>
            <a:r>
              <a:rPr lang="nl-NL" dirty="0" err="1" smtClean="0"/>
              <a:t>fragments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times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265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Discount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rebate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 </a:t>
            </a:r>
            <a:r>
              <a:rPr lang="nl-NL" dirty="0" err="1" smtClean="0"/>
              <a:t>seems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including</a:t>
            </a:r>
            <a:r>
              <a:rPr lang="nl-NL" dirty="0" smtClean="0"/>
              <a:t> discounts </a:t>
            </a:r>
            <a:r>
              <a:rPr lang="nl-NL" dirty="0" err="1" smtClean="0"/>
              <a:t>and</a:t>
            </a:r>
            <a:r>
              <a:rPr lang="nl-NL" dirty="0" smtClean="0"/>
              <a:t>/or </a:t>
            </a:r>
            <a:r>
              <a:rPr lang="nl-NL" dirty="0" err="1" smtClean="0"/>
              <a:t>rebates</a:t>
            </a:r>
            <a:r>
              <a:rPr lang="nl-NL" dirty="0" smtClean="0"/>
              <a:t> is a complex feature,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manual entry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receipt</a:t>
            </a:r>
            <a:r>
              <a:rPr lang="nl-NL" dirty="0" smtClean="0"/>
              <a:t> scan entry</a:t>
            </a:r>
          </a:p>
          <a:p>
            <a:r>
              <a:rPr lang="nl-NL" dirty="0" err="1" smtClean="0"/>
              <a:t>Possible</a:t>
            </a:r>
            <a:r>
              <a:rPr lang="nl-NL" dirty="0" smtClean="0"/>
              <a:t> solution: List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ways</a:t>
            </a:r>
            <a:r>
              <a:rPr lang="nl-NL" dirty="0" smtClean="0"/>
              <a:t> of discounts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rebates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</a:t>
            </a:r>
            <a:r>
              <a:rPr lang="nl-NL" dirty="0" err="1" smtClean="0"/>
              <a:t>countries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</a:t>
            </a:r>
            <a:r>
              <a:rPr lang="nl-NL" dirty="0" err="1" smtClean="0"/>
              <a:t>countries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let UI </a:t>
            </a:r>
            <a:r>
              <a:rPr lang="nl-NL" dirty="0" err="1" smtClean="0"/>
              <a:t>ask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type </a:t>
            </a:r>
            <a:r>
              <a:rPr lang="nl-NL" dirty="0" err="1" smtClean="0"/>
              <a:t>before</a:t>
            </a:r>
            <a:r>
              <a:rPr lang="nl-NL" dirty="0" smtClean="0"/>
              <a:t> data entry.</a:t>
            </a:r>
          </a:p>
          <a:p>
            <a:endParaRPr lang="nl-NL" dirty="0"/>
          </a:p>
          <a:p>
            <a:r>
              <a:rPr lang="nl-NL" dirty="0" smtClean="0"/>
              <a:t>SUGGESTIONS?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588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more information on </a:t>
            </a:r>
            <a:r>
              <a:rPr lang="nl-NL" dirty="0" err="1" smtClean="0"/>
              <a:t>testing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smtClean="0"/>
              <a:t>@HBS deliverables: </a:t>
            </a:r>
            <a:endParaRPr lang="nl-NL" dirty="0"/>
          </a:p>
          <a:p>
            <a:r>
              <a:rPr lang="en-US" dirty="0"/>
              <a:t>Test plan, WP3, Giesen, D. </a:t>
            </a:r>
            <a:endParaRPr lang="nl-NL" dirty="0" smtClean="0"/>
          </a:p>
          <a:p>
            <a:r>
              <a:rPr lang="nl-NL" dirty="0" smtClean="0"/>
              <a:t>Test </a:t>
            </a:r>
            <a:r>
              <a:rPr lang="nl-NL" dirty="0" err="1"/>
              <a:t>material</a:t>
            </a:r>
            <a:r>
              <a:rPr lang="nl-NL" dirty="0"/>
              <a:t> </a:t>
            </a:r>
            <a:r>
              <a:rPr lang="nl-NL" dirty="0" err="1"/>
              <a:t>round</a:t>
            </a:r>
            <a:r>
              <a:rPr lang="nl-NL" dirty="0"/>
              <a:t> 1, WP3, Giesen, D., Theunissen, S., Nyholt, M., Vrabič-Kek, B., </a:t>
            </a:r>
            <a:r>
              <a:rPr lang="nl-NL" dirty="0" err="1"/>
              <a:t>Zgonec</a:t>
            </a:r>
            <a:r>
              <a:rPr lang="nl-NL" dirty="0"/>
              <a:t>, M., </a:t>
            </a:r>
            <a:r>
              <a:rPr lang="nl-NL" dirty="0" err="1"/>
              <a:t>Järvensivu</a:t>
            </a:r>
            <a:r>
              <a:rPr lang="nl-NL" dirty="0"/>
              <a:t>, M., Niemelä, A. </a:t>
            </a:r>
          </a:p>
          <a:p>
            <a:r>
              <a:rPr lang="nl-NL" dirty="0"/>
              <a:t>T</a:t>
            </a:r>
            <a:r>
              <a:rPr lang="nl-NL" dirty="0" smtClean="0"/>
              <a:t>est </a:t>
            </a:r>
            <a:r>
              <a:rPr lang="nl-NL" dirty="0"/>
              <a:t>protocol </a:t>
            </a:r>
            <a:r>
              <a:rPr lang="nl-NL" dirty="0" err="1"/>
              <a:t>round</a:t>
            </a:r>
            <a:r>
              <a:rPr lang="nl-NL" dirty="0"/>
              <a:t> 2, WP3, Giesen, D., Theunissen, S., Nyholt, M., Vrabič-Kek, B., </a:t>
            </a:r>
            <a:r>
              <a:rPr lang="nl-NL" dirty="0" err="1"/>
              <a:t>Zgonec</a:t>
            </a:r>
            <a:r>
              <a:rPr lang="nl-NL" dirty="0"/>
              <a:t>, M., </a:t>
            </a:r>
            <a:r>
              <a:rPr lang="nl-NL" dirty="0" err="1"/>
              <a:t>Järvensivu</a:t>
            </a:r>
            <a:r>
              <a:rPr lang="nl-NL" dirty="0"/>
              <a:t>, M., Niemelä, A 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reports</a:t>
            </a:r>
            <a:r>
              <a:rPr lang="nl-NL" dirty="0" smtClean="0"/>
              <a:t> </a:t>
            </a:r>
            <a:r>
              <a:rPr lang="nl-NL" dirty="0" err="1"/>
              <a:t>round</a:t>
            </a:r>
            <a:r>
              <a:rPr lang="nl-NL" dirty="0"/>
              <a:t> 1 + 2, WP3, Vrabič-Kek, B., Giesen, D., </a:t>
            </a:r>
            <a:r>
              <a:rPr lang="nl-NL" dirty="0" err="1"/>
              <a:t>Järvensivu</a:t>
            </a:r>
            <a:r>
              <a:rPr lang="nl-NL" dirty="0"/>
              <a:t>, M. </a:t>
            </a:r>
          </a:p>
          <a:p>
            <a:r>
              <a:rPr lang="en-US" dirty="0" smtClean="0"/>
              <a:t>Test </a:t>
            </a:r>
            <a:r>
              <a:rPr lang="en-US" dirty="0"/>
              <a:t>mock-ups for big data linkage consent, WP3, Giesen, D., Theunissen, S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Or contact </a:t>
            </a:r>
            <a:r>
              <a:rPr lang="en-US" dirty="0" smtClean="0">
                <a:hlinkClick r:id="rId2"/>
              </a:rPr>
              <a:t>d.giesen@cbs.nl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hlinkClick r:id="rId3"/>
              </a:rPr>
              <a:t>Brigita.Vrabic-Kek@gov.si</a:t>
            </a:r>
            <a:r>
              <a:rPr lang="en-US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43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Goal of </a:t>
            </a:r>
            <a:r>
              <a:rPr lang="nl-NL" dirty="0" err="1" smtClean="0"/>
              <a:t>the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Test design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app </a:t>
            </a:r>
          </a:p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methodology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53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 of </a:t>
            </a:r>
            <a:r>
              <a:rPr lang="nl-NL" dirty="0" err="1" smtClean="0"/>
              <a:t>the</a:t>
            </a:r>
            <a:r>
              <a:rPr lang="nl-NL" dirty="0" smtClean="0"/>
              <a:t> tests: </a:t>
            </a:r>
            <a:r>
              <a:rPr lang="nl-NL" dirty="0" err="1" smtClean="0"/>
              <a:t>insights</a:t>
            </a:r>
            <a:r>
              <a:rPr lang="nl-NL" dirty="0" smtClean="0"/>
              <a:t> in …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recruitment </a:t>
            </a:r>
            <a:r>
              <a:rPr lang="en-US" b="1" dirty="0"/>
              <a:t>&amp; motivation </a:t>
            </a:r>
            <a:r>
              <a:rPr lang="en-US" b="1" dirty="0" smtClean="0"/>
              <a:t>strategy</a:t>
            </a:r>
            <a:endParaRPr lang="nl-NL" dirty="0"/>
          </a:p>
          <a:p>
            <a:pPr lvl="0"/>
            <a:r>
              <a:rPr lang="en-US" dirty="0"/>
              <a:t>s</a:t>
            </a:r>
            <a:r>
              <a:rPr lang="en-US" dirty="0" smtClean="0"/>
              <a:t>pontaneous interaction</a:t>
            </a:r>
          </a:p>
          <a:p>
            <a:pPr lvl="0"/>
            <a:r>
              <a:rPr lang="en-US" dirty="0" smtClean="0"/>
              <a:t>understanding materials </a:t>
            </a:r>
          </a:p>
          <a:p>
            <a:pPr lvl="0"/>
            <a:r>
              <a:rPr lang="nl-NL" dirty="0" err="1" smtClean="0"/>
              <a:t>evaluation</a:t>
            </a:r>
            <a:endParaRPr lang="nl-NL" dirty="0" smtClean="0"/>
          </a:p>
          <a:p>
            <a:pPr lvl="0"/>
            <a:r>
              <a:rPr lang="nl-NL" dirty="0" err="1" smtClean="0"/>
              <a:t>motivations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barriers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participation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b="1" dirty="0" smtClean="0"/>
              <a:t>@HBS app</a:t>
            </a:r>
            <a:r>
              <a:rPr lang="en-US" dirty="0" smtClean="0"/>
              <a:t> </a:t>
            </a:r>
          </a:p>
          <a:p>
            <a:r>
              <a:rPr lang="en-US" dirty="0"/>
              <a:t>f</a:t>
            </a:r>
            <a:r>
              <a:rPr lang="en-US" dirty="0" smtClean="0"/>
              <a:t>inding and installing </a:t>
            </a:r>
            <a:r>
              <a:rPr lang="en-US" dirty="0"/>
              <a:t>the </a:t>
            </a:r>
            <a:r>
              <a:rPr lang="en-US" dirty="0" smtClean="0"/>
              <a:t>app</a:t>
            </a:r>
            <a:endParaRPr lang="nl-NL" dirty="0"/>
          </a:p>
          <a:p>
            <a:pPr lvl="0"/>
            <a:r>
              <a:rPr lang="en-US" dirty="0" smtClean="0"/>
              <a:t>understanding response task</a:t>
            </a:r>
          </a:p>
          <a:p>
            <a:pPr lvl="0"/>
            <a:r>
              <a:rPr lang="en-US" dirty="0" smtClean="0"/>
              <a:t>performing </a:t>
            </a:r>
            <a:r>
              <a:rPr lang="en-US" dirty="0"/>
              <a:t>the response task </a:t>
            </a:r>
          </a:p>
          <a:p>
            <a:pPr lvl="0"/>
            <a:r>
              <a:rPr lang="en-US" dirty="0"/>
              <a:t>e</a:t>
            </a:r>
            <a:r>
              <a:rPr lang="en-US" dirty="0" smtClean="0"/>
              <a:t>valuation of app (also versus other modes)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8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Iterative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dirty="0" err="1" smtClean="0"/>
              <a:t>Internal</a:t>
            </a:r>
            <a:r>
              <a:rPr lang="nl-NL" dirty="0" smtClean="0"/>
              <a:t> test </a:t>
            </a:r>
            <a:r>
              <a:rPr lang="nl-NL" dirty="0" err="1" smtClean="0"/>
              <a:t>with</a:t>
            </a:r>
            <a:r>
              <a:rPr lang="nl-NL" dirty="0" smtClean="0"/>
              <a:t> project members app </a:t>
            </a:r>
            <a:r>
              <a:rPr lang="nl-NL" dirty="0" err="1" smtClean="0"/>
              <a:t>version</a:t>
            </a:r>
            <a:r>
              <a:rPr lang="nl-NL" dirty="0" smtClean="0"/>
              <a:t> 0 (May 2019)</a:t>
            </a:r>
          </a:p>
          <a:p>
            <a:pPr marL="514350" indent="-514350">
              <a:buAutoNum type="arabicPeriod"/>
            </a:pPr>
            <a:r>
              <a:rPr lang="nl-NL" dirty="0" smtClean="0"/>
              <a:t>Tests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respondents</a:t>
            </a:r>
            <a:r>
              <a:rPr lang="nl-NL" dirty="0" smtClean="0"/>
              <a:t> in FI, NL, SL (n=37) app </a:t>
            </a:r>
            <a:r>
              <a:rPr lang="nl-NL" dirty="0" err="1" smtClean="0"/>
              <a:t>version</a:t>
            </a:r>
            <a:r>
              <a:rPr lang="nl-NL" dirty="0" smtClean="0"/>
              <a:t> 1 (August 2019)</a:t>
            </a:r>
          </a:p>
          <a:p>
            <a:pPr marL="514350" indent="-514350">
              <a:buAutoNum type="arabicPeriod"/>
            </a:pPr>
            <a:r>
              <a:rPr lang="nl-NL" dirty="0" smtClean="0"/>
              <a:t>Tests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respondents</a:t>
            </a:r>
            <a:r>
              <a:rPr lang="nl-NL" dirty="0" smtClean="0"/>
              <a:t> in FI, NL, SL (n=24) app </a:t>
            </a:r>
            <a:r>
              <a:rPr lang="nl-NL" dirty="0" err="1" smtClean="0"/>
              <a:t>version</a:t>
            </a:r>
            <a:r>
              <a:rPr lang="nl-NL" dirty="0" smtClean="0"/>
              <a:t> 2 (</a:t>
            </a:r>
            <a:r>
              <a:rPr lang="nl-NL" dirty="0" err="1" smtClean="0"/>
              <a:t>January</a:t>
            </a:r>
            <a:r>
              <a:rPr lang="nl-NL" dirty="0" smtClean="0"/>
              <a:t> 2020)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Note</a:t>
            </a:r>
            <a:r>
              <a:rPr lang="nl-NL" dirty="0" smtClean="0"/>
              <a:t>: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 err="1" smtClean="0"/>
              <a:t>age</a:t>
            </a:r>
            <a:r>
              <a:rPr lang="nl-NL" dirty="0" smtClean="0"/>
              <a:t> </a:t>
            </a:r>
            <a:r>
              <a:rPr lang="nl-NL" dirty="0" err="1" smtClean="0"/>
              <a:t>groups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r>
              <a:rPr lang="nl-NL" dirty="0" smtClean="0"/>
              <a:t>,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respondents</a:t>
            </a:r>
            <a:r>
              <a:rPr lang="nl-NL" dirty="0" smtClean="0"/>
              <a:t> </a:t>
            </a:r>
            <a:r>
              <a:rPr lang="nl-NL" dirty="0" err="1" smtClean="0"/>
              <a:t>who</a:t>
            </a:r>
            <a:r>
              <a:rPr lang="nl-NL" dirty="0" smtClean="0"/>
              <a:t> are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experienced</a:t>
            </a:r>
            <a:r>
              <a:rPr lang="nl-NL" dirty="0" smtClean="0"/>
              <a:t> in </a:t>
            </a:r>
            <a:r>
              <a:rPr lang="nl-NL" dirty="0" err="1" smtClean="0"/>
              <a:t>using</a:t>
            </a:r>
            <a:r>
              <a:rPr lang="nl-NL" dirty="0" smtClean="0"/>
              <a:t> apps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design </a:t>
            </a:r>
            <a:r>
              <a:rPr lang="nl-NL" dirty="0" err="1" smtClean="0"/>
              <a:t>choices</a:t>
            </a:r>
            <a:r>
              <a:rPr lang="nl-NL" dirty="0"/>
              <a:t> </a:t>
            </a:r>
            <a:r>
              <a:rPr lang="nl-NL" dirty="0" smtClean="0"/>
              <a:t>in tests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respondents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i="1" dirty="0" smtClean="0"/>
              <a:t>Test as </a:t>
            </a:r>
            <a:r>
              <a:rPr lang="en-US" i="1" dirty="0" err="1" smtClean="0"/>
              <a:t>realisticly</a:t>
            </a:r>
            <a:r>
              <a:rPr lang="nl-NL" i="1" dirty="0" smtClean="0"/>
              <a:t> as </a:t>
            </a:r>
            <a:r>
              <a:rPr lang="nl-NL" i="1" dirty="0" err="1" smtClean="0"/>
              <a:t>possible</a:t>
            </a:r>
            <a:endParaRPr lang="nl-NL" i="1" dirty="0" smtClean="0"/>
          </a:p>
          <a:p>
            <a:r>
              <a:rPr lang="nl-NL" dirty="0" smtClean="0"/>
              <a:t>on </a:t>
            </a:r>
            <a:r>
              <a:rPr lang="nl-NL" dirty="0" err="1" smtClean="0"/>
              <a:t>phones</a:t>
            </a:r>
            <a:r>
              <a:rPr lang="nl-NL" dirty="0" smtClean="0"/>
              <a:t> of </a:t>
            </a:r>
            <a:r>
              <a:rPr lang="nl-NL" dirty="0" err="1" smtClean="0"/>
              <a:t>respondents</a:t>
            </a:r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real </a:t>
            </a:r>
            <a:r>
              <a:rPr lang="nl-NL" dirty="0" err="1" smtClean="0"/>
              <a:t>purchases</a:t>
            </a:r>
            <a:r>
              <a:rPr lang="nl-NL" dirty="0" smtClean="0"/>
              <a:t> of </a:t>
            </a:r>
            <a:r>
              <a:rPr lang="nl-NL" dirty="0" err="1" smtClean="0"/>
              <a:t>respondents</a:t>
            </a:r>
            <a:endParaRPr lang="nl-NL" dirty="0"/>
          </a:p>
          <a:p>
            <a:r>
              <a:rPr lang="nl-NL" dirty="0" smtClean="0"/>
              <a:t>test </a:t>
            </a:r>
            <a:r>
              <a:rPr lang="nl-NL" dirty="0" err="1" smtClean="0"/>
              <a:t>both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lab (</a:t>
            </a:r>
            <a:r>
              <a:rPr lang="nl-NL" dirty="0" err="1" smtClean="0"/>
              <a:t>allowing</a:t>
            </a:r>
            <a:r>
              <a:rPr lang="nl-NL" dirty="0" smtClean="0"/>
              <a:t> </a:t>
            </a:r>
            <a:r>
              <a:rPr lang="nl-NL" dirty="0" err="1" smtClean="0"/>
              <a:t>detailed</a:t>
            </a:r>
            <a:r>
              <a:rPr lang="nl-NL" dirty="0" smtClean="0"/>
              <a:t> </a:t>
            </a:r>
            <a:r>
              <a:rPr lang="nl-NL" dirty="0" err="1" smtClean="0"/>
              <a:t>observation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at home (</a:t>
            </a:r>
            <a:r>
              <a:rPr lang="nl-NL" dirty="0" err="1" smtClean="0"/>
              <a:t>realistic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conditions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time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app)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(clickable) prototype </a:t>
            </a:r>
            <a:r>
              <a:rPr lang="nl-NL" dirty="0" err="1" smtClean="0"/>
              <a:t>to</a:t>
            </a:r>
            <a:r>
              <a:rPr lang="nl-NL" dirty="0" smtClean="0"/>
              <a:t> test data </a:t>
            </a:r>
            <a:r>
              <a:rPr lang="nl-NL" dirty="0" err="1" smtClean="0"/>
              <a:t>linkage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endParaRPr lang="nl-NL" i="1" dirty="0" smtClean="0"/>
          </a:p>
          <a:p>
            <a:pPr marL="0" indent="0">
              <a:buNone/>
            </a:pPr>
            <a:r>
              <a:rPr lang="nl-NL" i="1" dirty="0" err="1" smtClean="0"/>
              <a:t>Structured</a:t>
            </a:r>
            <a:r>
              <a:rPr lang="nl-NL" i="1" dirty="0" smtClean="0"/>
              <a:t> data </a:t>
            </a:r>
            <a:r>
              <a:rPr lang="nl-NL" i="1" dirty="0" err="1" smtClean="0"/>
              <a:t>collection</a:t>
            </a:r>
            <a:r>
              <a:rPr lang="nl-NL" i="1" dirty="0" smtClean="0"/>
              <a:t> </a:t>
            </a:r>
            <a:r>
              <a:rPr lang="nl-NL" i="1" dirty="0" err="1" smtClean="0"/>
              <a:t>and</a:t>
            </a:r>
            <a:r>
              <a:rPr lang="nl-NL" i="1" dirty="0" smtClean="0"/>
              <a:t> analyses</a:t>
            </a:r>
          </a:p>
          <a:p>
            <a:r>
              <a:rPr lang="nl-NL" dirty="0" smtClean="0"/>
              <a:t>test protocol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task</a:t>
            </a:r>
            <a:r>
              <a:rPr lang="nl-NL" dirty="0" smtClean="0"/>
              <a:t> analyses of app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ensure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relevant </a:t>
            </a:r>
            <a:r>
              <a:rPr lang="nl-NL" dirty="0" err="1" smtClean="0"/>
              <a:t>parts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app are </a:t>
            </a:r>
            <a:r>
              <a:rPr lang="nl-NL" dirty="0" err="1" smtClean="0"/>
              <a:t>tested</a:t>
            </a:r>
            <a:r>
              <a:rPr lang="nl-NL" dirty="0" smtClean="0"/>
              <a:t> (</a:t>
            </a:r>
            <a:r>
              <a:rPr lang="nl-NL" dirty="0" err="1" smtClean="0"/>
              <a:t>see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of </a:t>
            </a:r>
            <a:r>
              <a:rPr lang="nl-NL" dirty="0" err="1" smtClean="0"/>
              <a:t>tasks</a:t>
            </a:r>
            <a:r>
              <a:rPr lang="nl-NL" dirty="0" smtClean="0"/>
              <a:t> in next slide)</a:t>
            </a:r>
          </a:p>
          <a:p>
            <a:r>
              <a:rPr lang="nl-NL" dirty="0"/>
              <a:t>v</a:t>
            </a:r>
            <a:r>
              <a:rPr lang="nl-NL" dirty="0" smtClean="0"/>
              <a:t>ideo </a:t>
            </a:r>
            <a:r>
              <a:rPr lang="nl-NL" dirty="0" err="1" smtClean="0"/>
              <a:t>recording</a:t>
            </a:r>
            <a:r>
              <a:rPr lang="nl-NL" dirty="0" smtClean="0"/>
              <a:t> of </a:t>
            </a:r>
            <a:r>
              <a:rPr lang="nl-NL" dirty="0" err="1" smtClean="0"/>
              <a:t>how</a:t>
            </a:r>
            <a:r>
              <a:rPr lang="nl-NL" dirty="0" smtClean="0"/>
              <a:t> app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Mr </a:t>
            </a:r>
            <a:r>
              <a:rPr lang="nl-NL" dirty="0" err="1" smtClean="0"/>
              <a:t>Tappy</a:t>
            </a:r>
            <a:r>
              <a:rPr lang="nl-NL" dirty="0" smtClean="0"/>
              <a:t> camera</a:t>
            </a:r>
          </a:p>
          <a:p>
            <a:r>
              <a:rPr lang="nl-NL" dirty="0" err="1" smtClean="0"/>
              <a:t>national</a:t>
            </a:r>
            <a:r>
              <a:rPr lang="nl-NL" dirty="0" smtClean="0"/>
              <a:t> </a:t>
            </a:r>
            <a:r>
              <a:rPr lang="nl-NL" dirty="0" err="1" smtClean="0"/>
              <a:t>reporting</a:t>
            </a:r>
            <a:r>
              <a:rPr lang="nl-NL" dirty="0" smtClean="0"/>
              <a:t> templates</a:t>
            </a:r>
          </a:p>
          <a:p>
            <a:r>
              <a:rPr lang="nl-NL" dirty="0" err="1"/>
              <a:t>s</a:t>
            </a:r>
            <a:r>
              <a:rPr lang="nl-NL" dirty="0" err="1" smtClean="0"/>
              <a:t>haring</a:t>
            </a:r>
            <a:r>
              <a:rPr lang="nl-NL" dirty="0" smtClean="0"/>
              <a:t> data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discussion</a:t>
            </a:r>
            <a:r>
              <a:rPr lang="nl-NL" dirty="0" smtClean="0"/>
              <a:t> of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international</a:t>
            </a:r>
            <a:r>
              <a:rPr lang="nl-NL" dirty="0" smtClean="0"/>
              <a:t> test teams</a:t>
            </a:r>
          </a:p>
          <a:p>
            <a:pPr marL="0" indent="0">
              <a:buNone/>
            </a:pPr>
            <a:r>
              <a:rPr lang="nl-NL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04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Part of </a:t>
            </a:r>
            <a:r>
              <a:rPr lang="nl-NL" dirty="0" err="1" smtClean="0"/>
              <a:t>task</a:t>
            </a:r>
            <a:r>
              <a:rPr lang="nl-NL" dirty="0" smtClean="0"/>
              <a:t> list </a:t>
            </a:r>
            <a:r>
              <a:rPr lang="nl-NL" dirty="0" err="1" smtClean="0"/>
              <a:t>used</a:t>
            </a:r>
            <a:r>
              <a:rPr lang="nl-NL" dirty="0" smtClean="0"/>
              <a:t> in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06031"/>
            <a:ext cx="10515600" cy="4351338"/>
          </a:xfrm>
        </p:spPr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21" y="1276350"/>
            <a:ext cx="46386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 design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Full observation group:</a:t>
            </a:r>
          </a:p>
          <a:p>
            <a:pPr lvl="2">
              <a:buFontTx/>
              <a:buChar char="-"/>
            </a:pPr>
            <a:r>
              <a:rPr lang="en-US" dirty="0" smtClean="0"/>
              <a:t>Install the app in the lab</a:t>
            </a:r>
          </a:p>
          <a:p>
            <a:pPr lvl="2">
              <a:buFontTx/>
              <a:buChar char="-"/>
            </a:pPr>
            <a:r>
              <a:rPr lang="en-US" dirty="0"/>
              <a:t>S</a:t>
            </a:r>
            <a:r>
              <a:rPr lang="en-US" dirty="0" smtClean="0"/>
              <a:t>pontaneous use of app with some receipts of own expenses</a:t>
            </a:r>
          </a:p>
          <a:p>
            <a:pPr lvl="2">
              <a:buFontTx/>
              <a:buChar char="-"/>
            </a:pPr>
            <a:r>
              <a:rPr lang="en-US" dirty="0" smtClean="0"/>
              <a:t>Evaluate perception based on spontaneous use</a:t>
            </a:r>
          </a:p>
          <a:p>
            <a:pPr lvl="2">
              <a:buFontTx/>
              <a:buChar char="-"/>
            </a:pPr>
            <a:r>
              <a:rPr lang="en-US" dirty="0" smtClean="0"/>
              <a:t>Scripted use (give specific tasks e.g. change an entry, looks at overview) </a:t>
            </a:r>
          </a:p>
          <a:p>
            <a:pPr lvl="2">
              <a:buFontTx/>
              <a:buChar char="-"/>
            </a:pPr>
            <a:r>
              <a:rPr lang="en-US" dirty="0" smtClean="0"/>
              <a:t>Evaluation of communication materials and data collection strategy </a:t>
            </a:r>
          </a:p>
          <a:p>
            <a:pPr marL="0" indent="0">
              <a:buNone/>
            </a:pPr>
            <a:r>
              <a:rPr lang="en-US" sz="2400" dirty="0" smtClean="0"/>
              <a:t>Retrospective interview group: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Install the app at home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Use app for several days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Report experiences during use an on reporting template with screenshots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Evaluate use and entered data during interview in the lab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Scripted use in lab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Evaluation of data collection strategy in lab </a:t>
            </a:r>
          </a:p>
        </p:txBody>
      </p:sp>
    </p:spTree>
    <p:extLst>
      <p:ext uri="{BB962C8B-B14F-4D97-AF65-F5344CB8AC3E}">
        <p14:creationId xmlns:p14="http://schemas.microsoft.com/office/powerpoint/2010/main" val="15840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app (1/3)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 smtClean="0"/>
              <a:t>Respondents</a:t>
            </a:r>
            <a:r>
              <a:rPr lang="nl-NL" dirty="0" smtClean="0"/>
              <a:t> are </a:t>
            </a:r>
            <a:r>
              <a:rPr lang="nl-NL" dirty="0" err="1" smtClean="0"/>
              <a:t>positive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app. </a:t>
            </a:r>
            <a:r>
              <a:rPr lang="nl-NL" dirty="0" err="1" smtClean="0"/>
              <a:t>Prefer</a:t>
            </a:r>
            <a:r>
              <a:rPr lang="nl-NL" dirty="0" smtClean="0"/>
              <a:t> app-data </a:t>
            </a:r>
            <a:r>
              <a:rPr lang="nl-NL" dirty="0" err="1" smtClean="0"/>
              <a:t>collection</a:t>
            </a:r>
            <a:r>
              <a:rPr lang="nl-NL" dirty="0" smtClean="0"/>
              <a:t> over </a:t>
            </a:r>
            <a:r>
              <a:rPr lang="nl-NL" dirty="0" err="1" smtClean="0"/>
              <a:t>other</a:t>
            </a:r>
            <a:r>
              <a:rPr lang="nl-NL" dirty="0" smtClean="0"/>
              <a:t> modes </a:t>
            </a:r>
            <a:r>
              <a:rPr lang="nl-NL" dirty="0" err="1" smtClean="0"/>
              <a:t>because</a:t>
            </a:r>
            <a:r>
              <a:rPr lang="nl-NL" dirty="0" smtClean="0"/>
              <a:t>…</a:t>
            </a:r>
          </a:p>
          <a:p>
            <a:pPr lvl="1"/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have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phone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,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easily</a:t>
            </a:r>
            <a:r>
              <a:rPr lang="nl-NL" dirty="0" smtClean="0"/>
              <a:t> update </a:t>
            </a:r>
            <a:r>
              <a:rPr lang="nl-NL" dirty="0" err="1" smtClean="0"/>
              <a:t>expenses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go</a:t>
            </a:r>
          </a:p>
          <a:p>
            <a:pPr lvl="1"/>
            <a:r>
              <a:rPr lang="nl-NL" dirty="0" err="1" smtClean="0"/>
              <a:t>Ease</a:t>
            </a:r>
            <a:r>
              <a:rPr lang="nl-NL" dirty="0" smtClean="0"/>
              <a:t> of entering data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a picture of a </a:t>
            </a:r>
            <a:r>
              <a:rPr lang="nl-NL" dirty="0" err="1" smtClean="0"/>
              <a:t>receipt</a:t>
            </a:r>
            <a:endParaRPr lang="nl-NL" dirty="0" smtClean="0"/>
          </a:p>
          <a:p>
            <a:pPr lvl="1"/>
            <a:r>
              <a:rPr lang="nl-NL" dirty="0" err="1" smtClean="0"/>
              <a:t>Interesting</a:t>
            </a:r>
            <a:r>
              <a:rPr lang="nl-NL" dirty="0" smtClean="0"/>
              <a:t> </a:t>
            </a:r>
            <a:r>
              <a:rPr lang="nl-NL" dirty="0" err="1" smtClean="0"/>
              <a:t>overview</a:t>
            </a:r>
            <a:r>
              <a:rPr lang="nl-NL" dirty="0" smtClean="0"/>
              <a:t> of </a:t>
            </a:r>
            <a:r>
              <a:rPr lang="nl-NL" dirty="0" err="1" smtClean="0"/>
              <a:t>expenses</a:t>
            </a:r>
            <a:r>
              <a:rPr lang="nl-NL" dirty="0" smtClean="0"/>
              <a:t> </a:t>
            </a:r>
            <a:endParaRPr lang="nl-NL" dirty="0"/>
          </a:p>
          <a:p>
            <a:pPr lvl="1"/>
            <a:endParaRPr lang="nl-NL" dirty="0" smtClean="0"/>
          </a:p>
          <a:p>
            <a:r>
              <a:rPr lang="nl-NL" dirty="0" smtClean="0"/>
              <a:t>For </a:t>
            </a:r>
            <a:r>
              <a:rPr lang="nl-NL" dirty="0" err="1" smtClean="0"/>
              <a:t>group</a:t>
            </a:r>
            <a:r>
              <a:rPr lang="nl-NL" dirty="0" smtClean="0"/>
              <a:t> </a:t>
            </a:r>
            <a:r>
              <a:rPr lang="nl-NL" dirty="0" err="1" smtClean="0"/>
              <a:t>who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app </a:t>
            </a:r>
            <a:r>
              <a:rPr lang="nl-NL" dirty="0" err="1" smtClean="0"/>
              <a:t>for</a:t>
            </a:r>
            <a:r>
              <a:rPr lang="nl-NL" dirty="0" smtClean="0"/>
              <a:t> a week in test </a:t>
            </a:r>
            <a:r>
              <a:rPr lang="nl-NL" dirty="0" err="1" smtClean="0"/>
              <a:t>round</a:t>
            </a:r>
            <a:r>
              <a:rPr lang="nl-NL" dirty="0"/>
              <a:t> </a:t>
            </a:r>
            <a:r>
              <a:rPr lang="nl-NL" dirty="0" smtClean="0"/>
              <a:t>2: response </a:t>
            </a:r>
            <a:r>
              <a:rPr lang="nl-NL" dirty="0" err="1" smtClean="0"/>
              <a:t>burden</a:t>
            </a:r>
            <a:r>
              <a:rPr lang="nl-NL" dirty="0" smtClean="0"/>
              <a:t> </a:t>
            </a:r>
            <a:r>
              <a:rPr lang="nl-NL" dirty="0" err="1" smtClean="0"/>
              <a:t>acceptable</a:t>
            </a:r>
            <a:r>
              <a:rPr lang="nl-NL" dirty="0" smtClean="0"/>
              <a:t> (n=8)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Communication of response </a:t>
            </a:r>
            <a:r>
              <a:rPr lang="nl-NL" dirty="0" err="1" smtClean="0"/>
              <a:t>task</a:t>
            </a:r>
            <a:r>
              <a:rPr lang="nl-NL" dirty="0" smtClean="0"/>
              <a:t> is </a:t>
            </a:r>
            <a:r>
              <a:rPr lang="nl-NL" dirty="0" err="1" smtClean="0"/>
              <a:t>crucial</a:t>
            </a:r>
            <a:endParaRPr lang="nl-NL" dirty="0" smtClean="0"/>
          </a:p>
          <a:p>
            <a:pPr lvl="1"/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respondents</a:t>
            </a:r>
            <a:r>
              <a:rPr lang="nl-NL" dirty="0" smtClean="0"/>
              <a:t> </a:t>
            </a:r>
            <a:r>
              <a:rPr lang="nl-NL" dirty="0" err="1" smtClean="0"/>
              <a:t>saw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app as </a:t>
            </a:r>
            <a:r>
              <a:rPr lang="nl-NL" dirty="0" err="1" smtClean="0"/>
              <a:t>mainly</a:t>
            </a:r>
            <a:r>
              <a:rPr lang="nl-NL" dirty="0" smtClean="0"/>
              <a:t>/</a:t>
            </a:r>
            <a:r>
              <a:rPr lang="nl-NL" dirty="0" err="1" smtClean="0"/>
              <a:t>just</a:t>
            </a:r>
            <a:r>
              <a:rPr lang="nl-NL" dirty="0" smtClean="0"/>
              <a:t> a tool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themselves</a:t>
            </a:r>
            <a:r>
              <a:rPr lang="nl-NL" dirty="0" smtClean="0"/>
              <a:t>, </a:t>
            </a:r>
            <a:r>
              <a:rPr lang="nl-NL" dirty="0" err="1" smtClean="0"/>
              <a:t>not</a:t>
            </a:r>
            <a:r>
              <a:rPr lang="nl-NL" dirty="0" smtClean="0"/>
              <a:t> as a data </a:t>
            </a:r>
            <a:r>
              <a:rPr lang="nl-NL" dirty="0" err="1" smtClean="0"/>
              <a:t>collection</a:t>
            </a:r>
            <a:r>
              <a:rPr lang="nl-NL" dirty="0" smtClean="0"/>
              <a:t> instrument </a:t>
            </a:r>
            <a:r>
              <a:rPr lang="nl-NL" dirty="0" err="1" smtClean="0"/>
              <a:t>which</a:t>
            </a:r>
            <a:r>
              <a:rPr lang="nl-NL" dirty="0" smtClean="0"/>
              <a:t> led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suboptimal</a:t>
            </a:r>
            <a:r>
              <a:rPr lang="nl-NL" dirty="0" smtClean="0"/>
              <a:t> data </a:t>
            </a:r>
            <a:r>
              <a:rPr lang="nl-NL" dirty="0" err="1" smtClean="0"/>
              <a:t>quality</a:t>
            </a:r>
            <a:r>
              <a:rPr lang="nl-NL" dirty="0" smtClean="0"/>
              <a:t> (“I </a:t>
            </a:r>
            <a:r>
              <a:rPr lang="nl-NL" dirty="0" err="1" smtClean="0"/>
              <a:t>don’t</a:t>
            </a:r>
            <a:r>
              <a:rPr lang="nl-NL" dirty="0" smtClean="0"/>
              <a:t> care </a:t>
            </a:r>
            <a:r>
              <a:rPr lang="nl-NL" dirty="0" err="1" smtClean="0"/>
              <a:t>if</a:t>
            </a:r>
            <a:r>
              <a:rPr lang="nl-NL" dirty="0" smtClean="0"/>
              <a:t> I </a:t>
            </a:r>
            <a:r>
              <a:rPr lang="nl-NL" dirty="0" err="1" smtClean="0"/>
              <a:t>bought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online or </a:t>
            </a:r>
            <a:r>
              <a:rPr lang="nl-NL" dirty="0" err="1" smtClean="0"/>
              <a:t>not</a:t>
            </a:r>
            <a:r>
              <a:rPr lang="nl-NL" dirty="0" smtClean="0"/>
              <a:t>, </a:t>
            </a:r>
            <a:r>
              <a:rPr lang="nl-NL" dirty="0" err="1" smtClean="0"/>
              <a:t>so</a:t>
            </a:r>
            <a:r>
              <a:rPr lang="nl-NL" dirty="0" smtClean="0"/>
              <a:t> I do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bother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indicate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”)</a:t>
            </a:r>
          </a:p>
          <a:p>
            <a:pPr lvl="1"/>
            <a:r>
              <a:rPr lang="nl-NL" dirty="0" err="1" smtClean="0"/>
              <a:t>Instructions</a:t>
            </a:r>
            <a:r>
              <a:rPr lang="nl-NL" dirty="0" smtClean="0"/>
              <a:t> on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report </a:t>
            </a:r>
            <a:r>
              <a:rPr lang="nl-NL" dirty="0" err="1" smtClean="0"/>
              <a:t>very</a:t>
            </a:r>
            <a:r>
              <a:rPr lang="nl-NL" dirty="0" smtClean="0"/>
              <a:t> important </a:t>
            </a:r>
            <a:r>
              <a:rPr lang="nl-NL" dirty="0" err="1" smtClean="0"/>
              <a:t>for</a:t>
            </a:r>
            <a:r>
              <a:rPr lang="nl-NL" dirty="0" smtClean="0"/>
              <a:t> data </a:t>
            </a:r>
            <a:r>
              <a:rPr lang="nl-NL" dirty="0" err="1" smtClean="0"/>
              <a:t>quality</a:t>
            </a:r>
            <a:r>
              <a:rPr lang="nl-NL" dirty="0" smtClean="0"/>
              <a:t>: </a:t>
            </a:r>
            <a:r>
              <a:rPr lang="nl-NL" dirty="0" err="1" smtClean="0"/>
              <a:t>both</a:t>
            </a:r>
            <a:r>
              <a:rPr lang="nl-NL" dirty="0" smtClean="0"/>
              <a:t> content </a:t>
            </a:r>
            <a:r>
              <a:rPr lang="nl-NL" dirty="0" err="1" smtClean="0"/>
              <a:t>and</a:t>
            </a:r>
            <a:r>
              <a:rPr lang="nl-NL" dirty="0" smtClean="0"/>
              <a:t> usability of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instructions</a:t>
            </a:r>
            <a:r>
              <a:rPr lang="nl-NL" dirty="0" smtClean="0"/>
              <a:t> are </a:t>
            </a:r>
            <a:r>
              <a:rPr lang="nl-NL" dirty="0" err="1" smtClean="0"/>
              <a:t>presented</a:t>
            </a:r>
            <a:endParaRPr lang="nl-NL" dirty="0" smtClean="0"/>
          </a:p>
          <a:p>
            <a:pPr lvl="1"/>
            <a:r>
              <a:rPr lang="nl-NL" dirty="0" smtClean="0"/>
              <a:t>Walk </a:t>
            </a:r>
            <a:r>
              <a:rPr lang="nl-NL" dirty="0" err="1" smtClean="0"/>
              <a:t>through</a:t>
            </a:r>
            <a:r>
              <a:rPr lang="nl-NL" dirty="0" smtClean="0"/>
              <a:t> tutorial </a:t>
            </a:r>
            <a:r>
              <a:rPr lang="nl-NL" dirty="0" err="1" smtClean="0"/>
              <a:t>added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test </a:t>
            </a:r>
            <a:r>
              <a:rPr lang="nl-NL" dirty="0" err="1" smtClean="0"/>
              <a:t>round</a:t>
            </a:r>
            <a:r>
              <a:rPr lang="nl-NL" dirty="0" smtClean="0"/>
              <a:t> 2, </a:t>
            </a:r>
            <a:r>
              <a:rPr lang="nl-NL" dirty="0" err="1" smtClean="0"/>
              <a:t>some</a:t>
            </a:r>
            <a:r>
              <a:rPr lang="nl-NL" dirty="0" smtClean="0"/>
              <a:t> UX </a:t>
            </a:r>
            <a:r>
              <a:rPr lang="nl-NL" dirty="0" err="1" smtClean="0"/>
              <a:t>improvement</a:t>
            </a:r>
            <a:r>
              <a:rPr lang="nl-NL" dirty="0" smtClean="0"/>
              <a:t> </a:t>
            </a:r>
            <a:r>
              <a:rPr lang="nl-NL" dirty="0" err="1" smtClean="0"/>
              <a:t>needed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4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app 2/3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 smtClean="0"/>
              <a:t>Quality</a:t>
            </a:r>
            <a:r>
              <a:rPr lang="nl-NL" dirty="0" smtClean="0"/>
              <a:t> of content search </a:t>
            </a:r>
            <a:r>
              <a:rPr lang="nl-NL" dirty="0" err="1" smtClean="0"/>
              <a:t>lists</a:t>
            </a:r>
            <a:r>
              <a:rPr lang="nl-NL" dirty="0" smtClean="0"/>
              <a:t> important </a:t>
            </a:r>
            <a:r>
              <a:rPr lang="nl-NL" dirty="0" err="1" smtClean="0"/>
              <a:t>for</a:t>
            </a:r>
            <a:r>
              <a:rPr lang="nl-NL" dirty="0" smtClean="0"/>
              <a:t> usability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ensuring</a:t>
            </a:r>
            <a:r>
              <a:rPr lang="nl-NL" dirty="0" smtClean="0"/>
              <a:t> professional </a:t>
            </a:r>
            <a:r>
              <a:rPr lang="nl-NL" dirty="0" err="1" smtClean="0"/>
              <a:t>appearance</a:t>
            </a:r>
            <a:r>
              <a:rPr lang="nl-NL" dirty="0" smtClean="0"/>
              <a:t> of app</a:t>
            </a:r>
          </a:p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doubt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effect of </a:t>
            </a:r>
            <a:r>
              <a:rPr lang="nl-NL" dirty="0" err="1" smtClean="0"/>
              <a:t>using</a:t>
            </a:r>
            <a:r>
              <a:rPr lang="nl-NL" dirty="0" smtClean="0"/>
              <a:t> search </a:t>
            </a:r>
            <a:r>
              <a:rPr lang="nl-NL" dirty="0" err="1" smtClean="0"/>
              <a:t>lists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products</a:t>
            </a:r>
            <a:r>
              <a:rPr lang="nl-NL" dirty="0" smtClean="0"/>
              <a:t>: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indications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open </a:t>
            </a:r>
            <a:r>
              <a:rPr lang="nl-NL" dirty="0" err="1" smtClean="0"/>
              <a:t>text</a:t>
            </a:r>
            <a:r>
              <a:rPr lang="nl-NL" dirty="0" smtClean="0"/>
              <a:t> field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provide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data (e.g. </a:t>
            </a:r>
            <a:r>
              <a:rPr lang="nl-NL" dirty="0" err="1" smtClean="0"/>
              <a:t>respondents</a:t>
            </a:r>
            <a:r>
              <a:rPr lang="nl-NL" dirty="0" smtClean="0"/>
              <a:t> </a:t>
            </a:r>
            <a:r>
              <a:rPr lang="nl-NL" dirty="0" err="1" smtClean="0"/>
              <a:t>quickly</a:t>
            </a:r>
            <a:r>
              <a:rPr lang="nl-NL" dirty="0" smtClean="0"/>
              <a:t> select </a:t>
            </a:r>
            <a:r>
              <a:rPr lang="nl-NL" dirty="0" err="1" smtClean="0"/>
              <a:t>an</a:t>
            </a:r>
            <a:r>
              <a:rPr lang="nl-NL" dirty="0" smtClean="0"/>
              <a:t> option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seems</a:t>
            </a:r>
            <a:r>
              <a:rPr lang="nl-NL" dirty="0" smtClean="0"/>
              <a:t> OK but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exact match, do </a:t>
            </a:r>
            <a:r>
              <a:rPr lang="nl-NL" dirty="0" err="1" smtClean="0"/>
              <a:t>not</a:t>
            </a:r>
            <a:r>
              <a:rPr lang="nl-NL" dirty="0" smtClean="0"/>
              <a:t> take </a:t>
            </a:r>
            <a:r>
              <a:rPr lang="nl-NL" dirty="0" err="1" smtClean="0"/>
              <a:t>the</a:t>
            </a:r>
            <a:r>
              <a:rPr lang="nl-NL" dirty="0" smtClean="0"/>
              <a:t> effort </a:t>
            </a:r>
            <a:r>
              <a:rPr lang="nl-NL" dirty="0" err="1" smtClean="0"/>
              <a:t>to</a:t>
            </a:r>
            <a:r>
              <a:rPr lang="nl-NL" dirty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a product), but </a:t>
            </a:r>
            <a:r>
              <a:rPr lang="nl-NL" dirty="0" err="1" smtClean="0"/>
              <a:t>this</a:t>
            </a:r>
            <a:r>
              <a:rPr lang="nl-NL" dirty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r>
              <a:rPr lang="nl-NL" dirty="0" smtClean="0"/>
              <a:t> in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burden</a:t>
            </a:r>
            <a:r>
              <a:rPr lang="nl-NL" dirty="0" smtClean="0"/>
              <a:t>. More research </a:t>
            </a:r>
            <a:r>
              <a:rPr lang="nl-NL" dirty="0" err="1" smtClean="0"/>
              <a:t>needed</a:t>
            </a:r>
            <a:r>
              <a:rPr lang="nl-NL" dirty="0" smtClean="0"/>
              <a:t>! </a:t>
            </a:r>
          </a:p>
          <a:p>
            <a:r>
              <a:rPr lang="nl-NL" dirty="0" err="1" smtClean="0"/>
              <a:t>Respondents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like/</a:t>
            </a:r>
            <a:r>
              <a:rPr lang="nl-NL" dirty="0" err="1" smtClean="0"/>
              <a:t>expect</a:t>
            </a:r>
            <a:r>
              <a:rPr lang="nl-NL" dirty="0" smtClean="0"/>
              <a:t> more </a:t>
            </a:r>
            <a:r>
              <a:rPr lang="nl-NL" dirty="0" err="1" smtClean="0"/>
              <a:t>functionality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“scanning” </a:t>
            </a:r>
            <a:r>
              <a:rPr lang="nl-NL" dirty="0" err="1" smtClean="0"/>
              <a:t>receipts</a:t>
            </a:r>
            <a:endParaRPr lang="nl-NL" dirty="0" smtClean="0"/>
          </a:p>
          <a:p>
            <a:r>
              <a:rPr lang="nl-NL" dirty="0" smtClean="0"/>
              <a:t>Instant feedback </a:t>
            </a:r>
            <a:r>
              <a:rPr lang="nl-NL" dirty="0" err="1" smtClean="0"/>
              <a:t>needed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assure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of pictures </a:t>
            </a:r>
          </a:p>
          <a:p>
            <a:r>
              <a:rPr lang="nl-NL" dirty="0" smtClean="0"/>
              <a:t>Logic of manual entry </a:t>
            </a:r>
            <a:r>
              <a:rPr lang="nl-NL" dirty="0" err="1" smtClean="0"/>
              <a:t>did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well in test </a:t>
            </a:r>
            <a:r>
              <a:rPr lang="nl-NL" dirty="0" err="1" smtClean="0"/>
              <a:t>round</a:t>
            </a:r>
            <a:r>
              <a:rPr lang="nl-NL" dirty="0" smtClean="0"/>
              <a:t> 1, </a:t>
            </a:r>
            <a:r>
              <a:rPr lang="nl-NL" dirty="0" err="1" smtClean="0"/>
              <a:t>improved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test </a:t>
            </a:r>
            <a:r>
              <a:rPr lang="nl-NL" dirty="0" err="1" smtClean="0"/>
              <a:t>round</a:t>
            </a:r>
            <a:r>
              <a:rPr lang="nl-NL" dirty="0" smtClean="0"/>
              <a:t> 2 </a:t>
            </a:r>
          </a:p>
          <a:p>
            <a:r>
              <a:rPr lang="nl-NL" dirty="0" smtClean="0"/>
              <a:t>Logic of entering discount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clear</a:t>
            </a:r>
            <a:r>
              <a:rPr lang="nl-NL" dirty="0" smtClean="0"/>
              <a:t>, changes as </a:t>
            </a:r>
            <a:r>
              <a:rPr lang="nl-NL" dirty="0" err="1" smtClean="0"/>
              <a:t>tested</a:t>
            </a:r>
            <a:r>
              <a:rPr lang="nl-NL" dirty="0" smtClean="0"/>
              <a:t> in </a:t>
            </a:r>
            <a:r>
              <a:rPr lang="nl-NL" dirty="0" err="1" smtClean="0"/>
              <a:t>round</a:t>
            </a:r>
            <a:r>
              <a:rPr lang="nl-NL" dirty="0" smtClean="0"/>
              <a:t> 2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clear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32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Breedbeeld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Testing the @HBS app </vt:lpstr>
      <vt:lpstr>Outline</vt:lpstr>
      <vt:lpstr>Goal of the tests: insights in … </vt:lpstr>
      <vt:lpstr>Iterative testing </vt:lpstr>
      <vt:lpstr>Main design choices in tests with respondents</vt:lpstr>
      <vt:lpstr>Part of task list used in test</vt:lpstr>
      <vt:lpstr>Test design  </vt:lpstr>
      <vt:lpstr>Main results app (1/3)</vt:lpstr>
      <vt:lpstr>Main results app 2/3</vt:lpstr>
      <vt:lpstr>Main results app 3/3</vt:lpstr>
      <vt:lpstr>Main results testing methodology </vt:lpstr>
      <vt:lpstr>Discount and rebate  </vt:lpstr>
      <vt:lpstr>For more information on testing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@HBS app</dc:title>
  <dc:creator>Giesen, I.D.N. (Deirdre)</dc:creator>
  <cp:lastModifiedBy>Schouten, J.G. (Barry)</cp:lastModifiedBy>
  <cp:revision>29</cp:revision>
  <dcterms:created xsi:type="dcterms:W3CDTF">2020-03-05T09:17:26Z</dcterms:created>
  <dcterms:modified xsi:type="dcterms:W3CDTF">2020-03-18T11:10:13Z</dcterms:modified>
</cp:coreProperties>
</file>