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9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cion\requerimientos\Atencion%20de%20RCR%20-%20CSV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ANALISTA!Tabla dinámica1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Analista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ANALISTA'!$B$3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ANALISTA'!$A$4:$A$12</c:f>
              <c:strCache>
                <c:ptCount val="8"/>
                <c:pt idx="0">
                  <c:v>Freddy Ramirez</c:v>
                </c:pt>
                <c:pt idx="1">
                  <c:v>Hernan Ramos</c:v>
                </c:pt>
                <c:pt idx="2">
                  <c:v>Juan Carlos Gutierrez</c:v>
                </c:pt>
                <c:pt idx="3">
                  <c:v>Melissa Espinoza</c:v>
                </c:pt>
                <c:pt idx="4">
                  <c:v>Rosa Barreda</c:v>
                </c:pt>
                <c:pt idx="5">
                  <c:v>Rosalvina Ramirez</c:v>
                </c:pt>
                <c:pt idx="6">
                  <c:v>Sandro Quintana</c:v>
                </c:pt>
                <c:pt idx="7">
                  <c:v>Rosalvina Ramírez</c:v>
                </c:pt>
              </c:strCache>
            </c:strRef>
          </c:cat>
          <c:val>
            <c:numRef>
              <c:f>'POR ANALISTA'!$B$4:$B$12</c:f>
              <c:numCache>
                <c:formatCode>General</c:formatCode>
                <c:ptCount val="8"/>
                <c:pt idx="0">
                  <c:v>6.5</c:v>
                </c:pt>
                <c:pt idx="1">
                  <c:v>38.75</c:v>
                </c:pt>
                <c:pt idx="2">
                  <c:v>9.5</c:v>
                </c:pt>
                <c:pt idx="3">
                  <c:v>53</c:v>
                </c:pt>
                <c:pt idx="4">
                  <c:v>43.75</c:v>
                </c:pt>
                <c:pt idx="5">
                  <c:v>0.25</c:v>
                </c:pt>
                <c:pt idx="6">
                  <c:v>2.5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7019528"/>
        <c:axId val="7024624"/>
      </c:barChart>
      <c:catAx>
        <c:axId val="7019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024624"/>
        <c:crosses val="autoZero"/>
        <c:auto val="1"/>
        <c:lblAlgn val="ctr"/>
        <c:lblOffset val="100"/>
        <c:noMultiLvlLbl val="0"/>
      </c:catAx>
      <c:valAx>
        <c:axId val="702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01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MODULO!Tabla dinámica6</c:name>
    <c:fmtId val="10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Modulo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MODULO'!$B$3:$B$4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MODULO'!$A$5:$A$13</c:f>
              <c:strCache>
                <c:ptCount val="8"/>
                <c:pt idx="0">
                  <c:v>FAC</c:v>
                </c:pt>
                <c:pt idx="1">
                  <c:v>FLX</c:v>
                </c:pt>
                <c:pt idx="2">
                  <c:v>INC</c:v>
                </c:pt>
                <c:pt idx="3">
                  <c:v>MAE</c:v>
                </c:pt>
                <c:pt idx="4">
                  <c:v>MAV</c:v>
                </c:pt>
                <c:pt idx="5">
                  <c:v>PED</c:v>
                </c:pt>
                <c:pt idx="6">
                  <c:v>REC</c:v>
                </c:pt>
                <c:pt idx="7">
                  <c:v>RET</c:v>
                </c:pt>
              </c:strCache>
            </c:strRef>
          </c:cat>
          <c:val>
            <c:numRef>
              <c:f>'POR MODULO'!$B$5:$B$13</c:f>
              <c:numCache>
                <c:formatCode>General</c:formatCode>
                <c:ptCount val="8"/>
                <c:pt idx="0">
                  <c:v>24.75</c:v>
                </c:pt>
                <c:pt idx="1">
                  <c:v>0.25</c:v>
                </c:pt>
                <c:pt idx="2">
                  <c:v>55.25</c:v>
                </c:pt>
                <c:pt idx="3">
                  <c:v>35</c:v>
                </c:pt>
                <c:pt idx="4">
                  <c:v>6.5</c:v>
                </c:pt>
                <c:pt idx="5">
                  <c:v>21</c:v>
                </c:pt>
                <c:pt idx="6">
                  <c:v>2.5</c:v>
                </c:pt>
                <c:pt idx="7">
                  <c:v>1.5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7020704"/>
        <c:axId val="7025016"/>
      </c:barChart>
      <c:catAx>
        <c:axId val="7020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025016"/>
        <c:crosses val="autoZero"/>
        <c:auto val="1"/>
        <c:lblAlgn val="ctr"/>
        <c:lblOffset val="100"/>
        <c:noMultiLvlLbl val="0"/>
      </c:catAx>
      <c:valAx>
        <c:axId val="702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02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PROGRAMADOR!Tabla dinámica18</c:name>
    <c:fmtId val="8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PE"/>
              <a:t>Por Programador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</c:pivotFmt>
      <c:pivotFmt>
        <c:idx val="23"/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45048008239476"/>
          <c:y val="0.1330976430976431"/>
          <c:w val="0.4846678718406916"/>
          <c:h val="0.788793711392136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'POR PROGRAMADOR'!$B$4:$B$5</c:f>
              <c:strCache>
                <c:ptCount val="1"/>
                <c:pt idx="0">
                  <c:v>PER-SiCC-2015-0500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PROGRAMADOR'!$B$6:$B$10</c:f>
              <c:numCache>
                <c:formatCode>General</c:formatCode>
                <c:ptCount val="5"/>
                <c:pt idx="4">
                  <c:v>33.25</c:v>
                </c:pt>
              </c:numCache>
            </c:numRef>
          </c:val>
        </c:ser>
        <c:ser>
          <c:idx val="1"/>
          <c:order val="1"/>
          <c:tx>
            <c:strRef>
              <c:f>'POR PROGRAMADOR'!$C$4:$C$5</c:f>
              <c:strCache>
                <c:ptCount val="1"/>
                <c:pt idx="0">
                  <c:v>PER-SiCC-2015-0522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PROGRAMADOR'!$C$6:$C$10</c:f>
              <c:numCache>
                <c:formatCode>General</c:formatCode>
                <c:ptCount val="5"/>
                <c:pt idx="1">
                  <c:v>0.5</c:v>
                </c:pt>
              </c:numCache>
            </c:numRef>
          </c:val>
        </c:ser>
        <c:ser>
          <c:idx val="2"/>
          <c:order val="2"/>
          <c:tx>
            <c:strRef>
              <c:f>'POR PROGRAMADOR'!$D$4:$D$5</c:f>
              <c:strCache>
                <c:ptCount val="1"/>
                <c:pt idx="0">
                  <c:v>PER-SiCC-2015-0462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PROGRAMADOR'!$D$6:$D$10</c:f>
              <c:numCache>
                <c:formatCode>General</c:formatCode>
                <c:ptCount val="5"/>
                <c:pt idx="2">
                  <c:v>2.5</c:v>
                </c:pt>
              </c:numCache>
            </c:numRef>
          </c:val>
        </c:ser>
        <c:ser>
          <c:idx val="3"/>
          <c:order val="3"/>
          <c:tx>
            <c:strRef>
              <c:f>'POR PROGRAMADOR'!$E$4:$E$5</c:f>
              <c:strCache>
                <c:ptCount val="1"/>
                <c:pt idx="0">
                  <c:v>PER-SiCC-2015-0540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PROGRAMADOR'!$E$6:$E$10</c:f>
              <c:numCache>
                <c:formatCode>General</c:formatCode>
                <c:ptCount val="5"/>
                <c:pt idx="2">
                  <c:v>1.5</c:v>
                </c:pt>
              </c:numCache>
            </c:numRef>
          </c:val>
        </c:ser>
        <c:ser>
          <c:idx val="4"/>
          <c:order val="4"/>
          <c:tx>
            <c:strRef>
              <c:f>'POR PROGRAMADOR'!$F$4:$F$5</c:f>
              <c:strCache>
                <c:ptCount val="1"/>
                <c:pt idx="0">
                  <c:v>PER-SiCC-2015-0161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PROGRAMADOR'!$F$6:$F$10</c:f>
              <c:numCache>
                <c:formatCode>General</c:formatCode>
                <c:ptCount val="5"/>
                <c:pt idx="3">
                  <c:v>0.25</c:v>
                </c:pt>
              </c:numCache>
            </c:numRef>
          </c:val>
        </c:ser>
        <c:ser>
          <c:idx val="5"/>
          <c:order val="5"/>
          <c:tx>
            <c:strRef>
              <c:f>'POR PROGRAMADOR'!$G$4:$G$5</c:f>
              <c:strCache>
                <c:ptCount val="1"/>
                <c:pt idx="0">
                  <c:v>PER-SiCC-2015-0528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PROGRAMADOR'!$G$6:$G$10</c:f>
              <c:numCache>
                <c:formatCode>General</c:formatCode>
                <c:ptCount val="5"/>
                <c:pt idx="1">
                  <c:v>2</c:v>
                </c:pt>
              </c:numCache>
            </c:numRef>
          </c:val>
        </c:ser>
        <c:ser>
          <c:idx val="6"/>
          <c:order val="6"/>
          <c:tx>
            <c:strRef>
              <c:f>'POR PROGRAMADOR'!$H$4:$H$5</c:f>
              <c:strCache>
                <c:ptCount val="1"/>
                <c:pt idx="0">
                  <c:v>PER-SiCC-2015-0546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PROGRAMADOR'!$H$6:$H$10</c:f>
              <c:numCache>
                <c:formatCode>General</c:formatCode>
                <c:ptCount val="5"/>
                <c:pt idx="1">
                  <c:v>0.5</c:v>
                </c:pt>
              </c:numCache>
            </c:numRef>
          </c:val>
        </c:ser>
        <c:ser>
          <c:idx val="7"/>
          <c:order val="7"/>
          <c:tx>
            <c:strRef>
              <c:f>'POR PROGRAMADOR'!$I$4:$I$5</c:f>
              <c:strCache>
                <c:ptCount val="1"/>
                <c:pt idx="0">
                  <c:v>PER-SiCC-2015-0545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PROGRAMADOR'!$I$6:$I$10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</c:ser>
        <c:ser>
          <c:idx val="8"/>
          <c:order val="8"/>
          <c:tx>
            <c:strRef>
              <c:f>'POR PROGRAMADOR'!$J$4:$J$5</c:f>
              <c:strCache>
                <c:ptCount val="1"/>
                <c:pt idx="0">
                  <c:v>PER-SiCC-2015-0567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PROGRAMADOR'!$J$6:$J$10</c:f>
              <c:numCache>
                <c:formatCode>General</c:formatCode>
                <c:ptCount val="5"/>
                <c:pt idx="2">
                  <c:v>8</c:v>
                </c:pt>
              </c:numCache>
            </c:numRef>
          </c:val>
        </c:ser>
        <c:ser>
          <c:idx val="9"/>
          <c:order val="9"/>
          <c:tx>
            <c:strRef>
              <c:f>'POR PROGRAMADOR'!$K$4:$K$5</c:f>
              <c:strCache>
                <c:ptCount val="1"/>
                <c:pt idx="0">
                  <c:v>PER-SiCC-2015-0570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PROGRAMADOR'!$K$6:$K$10</c:f>
              <c:numCache>
                <c:formatCode>General</c:formatCode>
                <c:ptCount val="5"/>
                <c:pt idx="0">
                  <c:v>6.5</c:v>
                </c:pt>
              </c:numCache>
            </c:numRef>
          </c:val>
        </c:ser>
        <c:ser>
          <c:idx val="10"/>
          <c:order val="10"/>
          <c:tx>
            <c:strRef>
              <c:f>'POR PROGRAMADOR'!$L$4:$L$5</c:f>
              <c:strCache>
                <c:ptCount val="1"/>
                <c:pt idx="0">
                  <c:v>PER-SiCC-2015-0571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PROGRAMADOR'!$L$6:$L$10</c:f>
              <c:numCache>
                <c:formatCode>General</c:formatCode>
                <c:ptCount val="5"/>
                <c:pt idx="2">
                  <c:v>2</c:v>
                </c:pt>
              </c:numCache>
            </c:numRef>
          </c:val>
        </c:ser>
        <c:ser>
          <c:idx val="11"/>
          <c:order val="11"/>
          <c:tx>
            <c:strRef>
              <c:f>'POR PROGRAMADOR'!$M$4:$M$5</c:f>
              <c:strCache>
                <c:ptCount val="1"/>
                <c:pt idx="0">
                  <c:v>PER-SiCC-2015-0576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PROGRAMADOR'!$M$6:$M$10</c:f>
              <c:numCache>
                <c:formatCode>General</c:formatCode>
                <c:ptCount val="5"/>
                <c:pt idx="0">
                  <c:v>7</c:v>
                </c:pt>
              </c:numCache>
            </c:numRef>
          </c:val>
        </c:ser>
        <c:ser>
          <c:idx val="12"/>
          <c:order val="12"/>
          <c:tx>
            <c:strRef>
              <c:f>'POR PROGRAMADOR'!$N$4:$N$5</c:f>
              <c:strCache>
                <c:ptCount val="1"/>
                <c:pt idx="0">
                  <c:v>PER-SiCC-2015-0592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PROGRAMADOR'!$N$6:$N$10</c:f>
              <c:numCache>
                <c:formatCode>General</c:formatCode>
                <c:ptCount val="5"/>
                <c:pt idx="2">
                  <c:v>9.5</c:v>
                </c:pt>
              </c:numCache>
            </c:numRef>
          </c:val>
        </c:ser>
        <c:ser>
          <c:idx val="13"/>
          <c:order val="13"/>
          <c:tx>
            <c:strRef>
              <c:f>'POR PROGRAMADOR'!$O$4:$O$5</c:f>
              <c:strCache>
                <c:ptCount val="1"/>
                <c:pt idx="0">
                  <c:v>PER-SiCC-2015-0574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PROGRAMADOR'!$O$6:$O$10</c:f>
              <c:numCache>
                <c:formatCode>General</c:formatCode>
                <c:ptCount val="5"/>
                <c:pt idx="3">
                  <c:v>8.75</c:v>
                </c:pt>
              </c:numCache>
            </c:numRef>
          </c:val>
        </c:ser>
        <c:ser>
          <c:idx val="14"/>
          <c:order val="14"/>
          <c:tx>
            <c:strRef>
              <c:f>'POR PROGRAMADOR'!$P$4:$P$5</c:f>
              <c:strCache>
                <c:ptCount val="1"/>
                <c:pt idx="0">
                  <c:v>PER-SiCC-2015-0605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PROGRAMADOR'!$P$6:$P$10</c:f>
              <c:numCache>
                <c:formatCode>General</c:formatCode>
                <c:ptCount val="5"/>
                <c:pt idx="0">
                  <c:v>5.5</c:v>
                </c:pt>
              </c:numCache>
            </c:numRef>
          </c:val>
        </c:ser>
        <c:ser>
          <c:idx val="15"/>
          <c:order val="15"/>
          <c:tx>
            <c:strRef>
              <c:f>'POR PROGRAMADOR'!$Q$4:$Q$5</c:f>
              <c:strCache>
                <c:ptCount val="1"/>
                <c:pt idx="0">
                  <c:v>PER-SiCC-2015-0589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PROGRAMADOR'!$Q$6:$Q$10</c:f>
              <c:numCache>
                <c:formatCode>General</c:formatCode>
                <c:ptCount val="5"/>
                <c:pt idx="2">
                  <c:v>6.5</c:v>
                </c:pt>
              </c:numCache>
            </c:numRef>
          </c:val>
        </c:ser>
        <c:ser>
          <c:idx val="16"/>
          <c:order val="16"/>
          <c:tx>
            <c:strRef>
              <c:f>'POR PROGRAMADOR'!$R$4:$R$5</c:f>
              <c:strCache>
                <c:ptCount val="1"/>
                <c:pt idx="0">
                  <c:v>PER-SiCC-2015-0607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PROGRAMADOR'!$R$6:$R$10</c:f>
              <c:numCache>
                <c:formatCode>General</c:formatCode>
                <c:ptCount val="5"/>
                <c:pt idx="3">
                  <c:v>9</c:v>
                </c:pt>
              </c:numCache>
            </c:numRef>
          </c:val>
        </c:ser>
        <c:ser>
          <c:idx val="17"/>
          <c:order val="17"/>
          <c:tx>
            <c:strRef>
              <c:f>'POR PROGRAMADOR'!$S$4:$S$5</c:f>
              <c:strCache>
                <c:ptCount val="1"/>
                <c:pt idx="0">
                  <c:v>PER-SiCC-2015-0588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PROGRAMADOR'!$S$6:$S$10</c:f>
              <c:numCache>
                <c:formatCode>General</c:formatCode>
                <c:ptCount val="5"/>
                <c:pt idx="0">
                  <c:v>8.5</c:v>
                </c:pt>
              </c:numCache>
            </c:numRef>
          </c:val>
        </c:ser>
        <c:ser>
          <c:idx val="18"/>
          <c:order val="18"/>
          <c:tx>
            <c:strRef>
              <c:f>'POR PROGRAMADOR'!$T$4:$T$5</c:f>
              <c:strCache>
                <c:ptCount val="1"/>
                <c:pt idx="0">
                  <c:v>PER-SiCC-2015-0573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PROGRAMADOR'!$T$6:$T$10</c:f>
              <c:numCache>
                <c:formatCode>General</c:formatCode>
                <c:ptCount val="5"/>
                <c:pt idx="2">
                  <c:v>10</c:v>
                </c:pt>
              </c:numCache>
            </c:numRef>
          </c:val>
        </c:ser>
        <c:ser>
          <c:idx val="19"/>
          <c:order val="19"/>
          <c:tx>
            <c:strRef>
              <c:f>'POR PROGRAMADOR'!$U$4:$U$5</c:f>
              <c:strCache>
                <c:ptCount val="1"/>
                <c:pt idx="0">
                  <c:v>PER-SiCC-2015-0585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PROGRAMADOR'!$U$6:$U$10</c:f>
              <c:numCache>
                <c:formatCode>General</c:formatCode>
                <c:ptCount val="5"/>
                <c:pt idx="3">
                  <c:v>7</c:v>
                </c:pt>
              </c:numCache>
            </c:numRef>
          </c:val>
        </c:ser>
        <c:ser>
          <c:idx val="20"/>
          <c:order val="20"/>
          <c:tx>
            <c:strRef>
              <c:f>'POR PROGRAMADOR'!$V$4:$V$5</c:f>
              <c:strCache>
                <c:ptCount val="1"/>
                <c:pt idx="0">
                  <c:v>PER-SiCC-2015-0610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PROGRAMADOR'!$V$6:$V$10</c:f>
              <c:numCache>
                <c:formatCode>General</c:formatCode>
                <c:ptCount val="5"/>
                <c:pt idx="0">
                  <c:v>6.5</c:v>
                </c:pt>
              </c:numCache>
            </c:numRef>
          </c:val>
        </c:ser>
        <c:ser>
          <c:idx val="21"/>
          <c:order val="21"/>
          <c:tx>
            <c:strRef>
              <c:f>'POR PROGRAMADOR'!$W$4:$W$5</c:f>
              <c:strCache>
                <c:ptCount val="1"/>
                <c:pt idx="0">
                  <c:v>ECU-SiCC-2015-0045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PROGRAMADOR'!$W$6:$W$10</c:f>
              <c:numCache>
                <c:formatCode>General</c:formatCode>
                <c:ptCount val="5"/>
                <c:pt idx="3">
                  <c:v>7</c:v>
                </c:pt>
              </c:numCache>
            </c:numRef>
          </c:val>
        </c:ser>
        <c:ser>
          <c:idx val="22"/>
          <c:order val="22"/>
          <c:tx>
            <c:strRef>
              <c:f>'POR PROGRAMADOR'!$X$4:$X$5</c:f>
              <c:strCache>
                <c:ptCount val="1"/>
                <c:pt idx="0">
                  <c:v>PER-SiCC-2015-0444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PROGRAMADOR'!$X$6:$X$10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</c:ser>
        <c:ser>
          <c:idx val="23"/>
          <c:order val="23"/>
          <c:tx>
            <c:strRef>
              <c:f>'POR PROGRAMADOR'!$Y$4:$Y$5</c:f>
              <c:strCache>
                <c:ptCount val="1"/>
                <c:pt idx="0">
                  <c:v>PER-SiCC-2015-0599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PROGRAMADOR'!$Y$6:$Y$10</c:f>
              <c:numCache>
                <c:formatCode>General</c:formatCode>
                <c:ptCount val="5"/>
                <c:pt idx="0">
                  <c:v>4</c:v>
                </c:pt>
              </c:numCache>
            </c:numRef>
          </c:val>
        </c:ser>
        <c:ser>
          <c:idx val="24"/>
          <c:order val="24"/>
          <c:tx>
            <c:strRef>
              <c:f>'POR PROGRAMADOR'!$Z$4:$Z$5</c:f>
              <c:strCache>
                <c:ptCount val="1"/>
                <c:pt idx="0">
                  <c:v>PER-SiCC-2015-0587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PROGRAMADOR'!$Z$6:$Z$10</c:f>
              <c:numCache>
                <c:formatCode>General</c:formatCode>
                <c:ptCount val="5"/>
                <c:pt idx="3">
                  <c:v>8</c:v>
                </c:pt>
              </c:numCache>
            </c:numRef>
          </c:val>
        </c:ser>
        <c:ser>
          <c:idx val="25"/>
          <c:order val="25"/>
          <c:tx>
            <c:strRef>
              <c:f>'POR PROGRAMADOR'!$AA$4:$AA$5</c:f>
              <c:strCache>
                <c:ptCount val="1"/>
                <c:pt idx="0">
                  <c:v>OPTIMIZACION REPORTES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PROGRAMADOR'!$AA$6:$AA$10</c:f>
              <c:numCache>
                <c:formatCode>General</c:formatCode>
                <c:ptCount val="5"/>
                <c:pt idx="1">
                  <c:v>30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30660920"/>
        <c:axId val="7018352"/>
      </c:barChart>
      <c:catAx>
        <c:axId val="23066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018352"/>
        <c:crosses val="autoZero"/>
        <c:auto val="1"/>
        <c:lblAlgn val="ctr"/>
        <c:lblOffset val="100"/>
        <c:noMultiLvlLbl val="0"/>
      </c:catAx>
      <c:valAx>
        <c:axId val="701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306609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326583835206849"/>
          <c:y val="9.9922383757445957E-2"/>
          <c:w val="0.37318542463211857"/>
          <c:h val="0.853097707874676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6A1F-E55D-4DE6-A2D7-6E4BDF630168}" type="datetimeFigureOut">
              <a:rPr lang="es-PE" smtClean="0"/>
              <a:t>05/10/2015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CC3C-37C1-427B-8B9C-0ED518057E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CC3C-37C1-427B-8B9C-0ED518057E8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94C-E944-4E89-92EF-318306AD47D5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SC%20-%20Proyecto%20Optimizacion%20Reportes.pptx" TargetMode="External"/><Relationship Id="rId2" Type="http://schemas.openxmlformats.org/officeDocument/2006/relationships/hyperlink" Target="CSC%20-%20Proyecto%20Depuracion%20Indices%20no%20Usados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93805">
              <a:schemeClr val="accent6">
                <a:lumMod val="50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Centro de Soluciones Comerciales</a:t>
            </a:r>
            <a:br>
              <a:rPr lang="es-ES" sz="2400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28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Septiembre </a:t>
            </a:r>
            <a:r>
              <a:rPr lang="es-ES" sz="2400" dirty="0">
                <a:latin typeface="Corbel"/>
              </a:rPr>
              <a:t>2015 – </a:t>
            </a:r>
            <a:r>
              <a:rPr lang="es-ES" sz="2400" dirty="0" smtClean="0">
                <a:latin typeface="Corbel"/>
              </a:rPr>
              <a:t>02 </a:t>
            </a:r>
            <a:r>
              <a:rPr lang="es-ES" sz="2400">
                <a:latin typeface="Corbel"/>
              </a:rPr>
              <a:t>de </a:t>
            </a:r>
            <a:r>
              <a:rPr lang="es-ES" sz="240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Proyectos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Cargabilidad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 de analistas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Temas varios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199" b="1" kern="0" dirty="0" smtClean="0"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Requerimientos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75038"/>
              </p:ext>
            </p:extLst>
          </p:nvPr>
        </p:nvGraphicFramePr>
        <p:xfrm>
          <a:off x="6154248" y="1405158"/>
          <a:ext cx="5437530" cy="489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774279"/>
              </p:ext>
            </p:extLst>
          </p:nvPr>
        </p:nvGraphicFramePr>
        <p:xfrm>
          <a:off x="614800" y="1454174"/>
          <a:ext cx="4956005" cy="479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PE" sz="3199" b="1" i="0" u="none" strike="noStrike" kern="0" cap="none" spc="0" normalizeH="0" baseline="0" noProof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 Programadores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083066"/>
              </p:ext>
            </p:extLst>
          </p:nvPr>
        </p:nvGraphicFramePr>
        <p:xfrm>
          <a:off x="320224" y="1374514"/>
          <a:ext cx="11533327" cy="501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3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Proyectos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400" dirty="0" smtClean="0">
                <a:solidFill>
                  <a:srgbClr val="E7E6E6">
                    <a:lumMod val="25000"/>
                  </a:srgbClr>
                </a:solidFill>
                <a:latin typeface="Corbel"/>
                <a:hlinkClick r:id="rId2" action="ppaction://hlinkpres?slideindex=1&amp;slidetitle="/>
              </a:rPr>
              <a:t>CSC - Proyecto </a:t>
            </a:r>
            <a:r>
              <a:rPr lang="es-PE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  <a:hlinkClick r:id="rId2" action="ppaction://hlinkpres?slideindex=1&amp;slidetitle="/>
              </a:rPr>
              <a:t>Depuracion</a:t>
            </a:r>
            <a:r>
              <a:rPr lang="es-PE" sz="2400" dirty="0" smtClean="0">
                <a:solidFill>
                  <a:srgbClr val="E7E6E6">
                    <a:lumMod val="25000"/>
                  </a:srgbClr>
                </a:solidFill>
                <a:latin typeface="Corbel"/>
                <a:hlinkClick r:id="rId2" action="ppaction://hlinkpres?slideindex=1&amp;slidetitle="/>
              </a:rPr>
              <a:t> </a:t>
            </a:r>
            <a:r>
              <a:rPr lang="es-PE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  <a:hlinkClick r:id="rId2" action="ppaction://hlinkpres?slideindex=1&amp;slidetitle="/>
              </a:rPr>
              <a:t>Indices</a:t>
            </a:r>
            <a:r>
              <a:rPr lang="es-PE" sz="2400" dirty="0" smtClean="0">
                <a:solidFill>
                  <a:srgbClr val="E7E6E6">
                    <a:lumMod val="25000"/>
                  </a:srgbClr>
                </a:solidFill>
                <a:latin typeface="Corbel"/>
                <a:hlinkClick r:id="rId2" action="ppaction://hlinkpres?slideindex=1&amp;slidetitle="/>
              </a:rPr>
              <a:t> no Usados.pptx</a:t>
            </a:r>
            <a:endParaRPr lang="es-PE" sz="2400" dirty="0" smtClean="0">
              <a:solidFill>
                <a:srgbClr val="E7E6E6">
                  <a:lumMod val="25000"/>
                </a:srgbClr>
              </a:solidFill>
              <a:latin typeface="Corbel"/>
            </a:endParaRP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  <a:hlinkClick r:id="rId3" action="ppaction://hlinkpres?slideindex=1&amp;slidetitle="/>
              </a:rPr>
              <a:t>CSC - Proyecto </a:t>
            </a: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  <a:hlinkClick r:id="rId3" action="ppaction://hlinkpres?slideindex=1&amp;slidetitle="/>
              </a:rPr>
              <a:t>Optimizacion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  <a:hlinkClick r:id="rId3" action="ppaction://hlinkpres?slideindex=1&amp;slidetitle="/>
              </a:rPr>
              <a:t> Reportes.pptx</a:t>
            </a:r>
            <a:endParaRPr lang="es-ES" sz="2400" dirty="0">
              <a:solidFill>
                <a:srgbClr val="E7E6E6">
                  <a:lumMod val="25000"/>
                </a:srgbClr>
              </a:solidFill>
              <a:latin typeface="Corbel"/>
            </a:endParaRP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endParaRPr lang="es-ES" sz="2400" dirty="0" smtClean="0">
              <a:solidFill>
                <a:srgbClr val="E7E6E6">
                  <a:lumMod val="25000"/>
                </a:srgbClr>
              </a:solidFill>
              <a:latin typeface="Corbe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de Analista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38943"/>
              </p:ext>
            </p:extLst>
          </p:nvPr>
        </p:nvGraphicFramePr>
        <p:xfrm>
          <a:off x="2279176" y="1972469"/>
          <a:ext cx="6890224" cy="4197467"/>
        </p:xfrm>
        <a:graphic>
          <a:graphicData uri="http://schemas.openxmlformats.org/drawingml/2006/table">
            <a:tbl>
              <a:tblPr/>
              <a:tblGrid>
                <a:gridCol w="4028788"/>
                <a:gridCol w="953812"/>
                <a:gridCol w="953812"/>
                <a:gridCol w="953812"/>
              </a:tblGrid>
              <a:tr h="4654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Sergio Buchelli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José Cairampoma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Rodolfo Querevalú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QAS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 de iniciativas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SiCC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RV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 continua y optimización de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y mantenimiento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Vacaciones &amp; Permisos – Urgencias &amp; Eventos Corporativos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3805">
              <a:schemeClr val="accent6">
                <a:lumMod val="75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endParaRPr lang="es-ES" sz="2400" dirty="0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108</Words>
  <Application>Microsoft Office PowerPoint</Application>
  <PresentationFormat>Panorámica</PresentationFormat>
  <Paragraphs>71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MS PGothic</vt:lpstr>
      <vt:lpstr>Arial</vt:lpstr>
      <vt:lpstr>Calibri</vt:lpstr>
      <vt:lpstr>Calibri Light</vt:lpstr>
      <vt:lpstr>Corbel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dsgsadgdsf</dc:title>
  <dc:creator>Lazaro Vargas</dc:creator>
  <cp:lastModifiedBy>Jose Antonio Cairampoma Granados</cp:lastModifiedBy>
  <cp:revision>92</cp:revision>
  <dcterms:created xsi:type="dcterms:W3CDTF">2015-08-25T14:39:55Z</dcterms:created>
  <dcterms:modified xsi:type="dcterms:W3CDTF">2015-10-05T14:34:53Z</dcterms:modified>
</cp:coreProperties>
</file>