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cion\requerimientos\Atencion%20de%20RCR%20-%20CSV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ANALISTA'!$A$4:$A$11</c:f>
              <c:strCache>
                <c:ptCount val="7"/>
                <c:pt idx="0">
                  <c:v>Doris Martinich</c:v>
                </c:pt>
                <c:pt idx="1">
                  <c:v>Hernan Ramos</c:v>
                </c:pt>
                <c:pt idx="2">
                  <c:v>Melissa Espinoza</c:v>
                </c:pt>
                <c:pt idx="3">
                  <c:v>Monica Chacon</c:v>
                </c:pt>
                <c:pt idx="4">
                  <c:v>Rosa Barreda</c:v>
                </c:pt>
                <c:pt idx="5">
                  <c:v>Rosalvina Ramirez</c:v>
                </c:pt>
                <c:pt idx="6">
                  <c:v>Sandro Quintana</c:v>
                </c:pt>
              </c:strCache>
            </c:strRef>
          </c:cat>
          <c:val>
            <c:numRef>
              <c:f>'POR ANALISTA'!$B$4:$B$11</c:f>
              <c:numCache>
                <c:formatCode>General</c:formatCode>
                <c:ptCount val="7"/>
                <c:pt idx="0">
                  <c:v>6.25</c:v>
                </c:pt>
                <c:pt idx="1">
                  <c:v>3</c:v>
                </c:pt>
                <c:pt idx="2">
                  <c:v>13</c:v>
                </c:pt>
                <c:pt idx="3">
                  <c:v>28.5</c:v>
                </c:pt>
                <c:pt idx="4">
                  <c:v>64.5</c:v>
                </c:pt>
                <c:pt idx="5">
                  <c:v>1.5</c:v>
                </c:pt>
                <c:pt idx="6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2090768"/>
        <c:axId val="252805160"/>
      </c:barChart>
      <c:catAx>
        <c:axId val="18209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2805160"/>
        <c:crosses val="autoZero"/>
        <c:auto val="1"/>
        <c:lblAlgn val="ctr"/>
        <c:lblOffset val="100"/>
        <c:noMultiLvlLbl val="0"/>
      </c:catAx>
      <c:valAx>
        <c:axId val="25280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09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strRef>
              <c:f>'POR MODULO'!$A$5:$A$15</c:f>
              <c:strCache>
                <c:ptCount val="10"/>
                <c:pt idx="0">
                  <c:v>CCC</c:v>
                </c:pt>
                <c:pt idx="1">
                  <c:v>COB</c:v>
                </c:pt>
                <c:pt idx="2">
                  <c:v>FAC</c:v>
                </c:pt>
                <c:pt idx="3">
                  <c:v>INC</c:v>
                </c:pt>
                <c:pt idx="4">
                  <c:v>LET</c:v>
                </c:pt>
                <c:pt idx="5">
                  <c:v>MAV</c:v>
                </c:pt>
                <c:pt idx="6">
                  <c:v>PED</c:v>
                </c:pt>
                <c:pt idx="7">
                  <c:v>REC</c:v>
                </c:pt>
                <c:pt idx="8">
                  <c:v>STO</c:v>
                </c:pt>
                <c:pt idx="9">
                  <c:v>VEN</c:v>
                </c:pt>
              </c:strCache>
            </c:strRef>
          </c:cat>
          <c:val>
            <c:numRef>
              <c:f>'POR MODULO'!$B$5:$B$15</c:f>
              <c:numCache>
                <c:formatCode>General</c:formatCode>
                <c:ptCount val="10"/>
                <c:pt idx="0">
                  <c:v>2</c:v>
                </c:pt>
                <c:pt idx="1">
                  <c:v>17.5</c:v>
                </c:pt>
                <c:pt idx="2">
                  <c:v>27</c:v>
                </c:pt>
                <c:pt idx="3">
                  <c:v>3</c:v>
                </c:pt>
                <c:pt idx="4">
                  <c:v>6.25</c:v>
                </c:pt>
                <c:pt idx="5">
                  <c:v>13</c:v>
                </c:pt>
                <c:pt idx="6">
                  <c:v>18.5</c:v>
                </c:pt>
                <c:pt idx="7">
                  <c:v>1.5</c:v>
                </c:pt>
                <c:pt idx="8">
                  <c:v>4.5</c:v>
                </c:pt>
                <c:pt idx="9">
                  <c:v>12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252800456"/>
        <c:axId val="252802024"/>
      </c:barChart>
      <c:catAx>
        <c:axId val="252800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2802024"/>
        <c:crosses val="autoZero"/>
        <c:auto val="1"/>
        <c:lblAlgn val="ctr"/>
        <c:lblOffset val="100"/>
        <c:noMultiLvlLbl val="0"/>
      </c:catAx>
      <c:valAx>
        <c:axId val="25280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52800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9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/>
              <a:t>Por Programador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5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51987135785242033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PER-SiCC-2015-0495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4">
                  <c:v>8.25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PER-SiCC-2015-0636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PER-SiCC-2015-0669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0">
                  <c:v>1.5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PER-SiCC-2015-0555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2">
                  <c:v>22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COL-SiCC-2013-0029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4">
                  <c:v>15.75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COL-SiCC-2015-0220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COL-SiCC-2015-0199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0">
                  <c:v>9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RCR SIN NUM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1">
                  <c:v>14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PER-SICC-2015-0676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3">
                  <c:v>5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BOL-SiCC-2015-0024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3">
                  <c:v>10.5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PER-SiCC-2015-0663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0">
                  <c:v>5.5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PER-SiCC-2015-0662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0">
                  <c:v>9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PER-SiCC-2015-0606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1">
                  <c:v>20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VEN-SiCC-2015-0038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PER-SiCC-2015-0714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6"/>
          <c:order val="16"/>
          <c:tx>
            <c:strRef>
              <c:f>'POR PROGRAMADOR'!$R$4:$R$5</c:f>
              <c:strCache>
                <c:ptCount val="1"/>
                <c:pt idx="0">
                  <c:v>MEX-SiCC-2015-0092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PROGRAMADOR'!$R$6:$R$10</c:f>
              <c:numCache>
                <c:formatCode>General</c:formatCode>
                <c:ptCount val="5"/>
                <c:pt idx="2">
                  <c:v>9</c:v>
                </c:pt>
              </c:numCache>
            </c:numRef>
          </c:val>
        </c:ser>
        <c:ser>
          <c:idx val="17"/>
          <c:order val="17"/>
          <c:tx>
            <c:strRef>
              <c:f>'POR PROGRAMADOR'!$S$4:$S$5</c:f>
              <c:strCache>
                <c:ptCount val="1"/>
                <c:pt idx="0">
                  <c:v>PER-SiCC-2015-0707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PROGRAMADOR'!$S$6:$S$10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</c:ser>
        <c:ser>
          <c:idx val="18"/>
          <c:order val="18"/>
          <c:tx>
            <c:strRef>
              <c:f>'POR PROGRAMADOR'!$T$4:$T$5</c:f>
              <c:strCache>
                <c:ptCount val="1"/>
                <c:pt idx="0">
                  <c:v>PER-SiCC-2015-0705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PROGRAMADOR'!$T$6:$T$10</c:f>
              <c:numCache>
                <c:formatCode>General</c:formatCode>
                <c:ptCount val="5"/>
                <c:pt idx="3">
                  <c:v>1.5</c:v>
                </c:pt>
              </c:numCache>
            </c:numRef>
          </c:val>
        </c:ser>
        <c:ser>
          <c:idx val="19"/>
          <c:order val="19"/>
          <c:tx>
            <c:strRef>
              <c:f>'POR PROGRAMADOR'!$U$4:$U$5</c:f>
              <c:strCache>
                <c:ptCount val="1"/>
                <c:pt idx="0">
                  <c:v>COL-SiCC-2015-0231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PROGRAMADOR'!$U$6:$U$10</c:f>
              <c:numCache>
                <c:formatCode>General</c:formatCode>
                <c:ptCount val="5"/>
                <c:pt idx="3">
                  <c:v>0.5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7632160"/>
        <c:axId val="427628632"/>
      </c:barChart>
      <c:catAx>
        <c:axId val="42763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7628632"/>
        <c:crosses val="autoZero"/>
        <c:auto val="1"/>
        <c:lblAlgn val="ctr"/>
        <c:lblOffset val="100"/>
        <c:noMultiLvlLbl val="0"/>
      </c:catAx>
      <c:valAx>
        <c:axId val="427628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76321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5791751647384"/>
          <c:y val="0.14022465075996482"/>
          <c:w val="0.34460342587216125"/>
          <c:h val="0.79345643507407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09/11/2015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02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Noviembre </a:t>
            </a:r>
            <a:r>
              <a:rPr lang="es-ES" sz="2400" dirty="0">
                <a:latin typeface="Corbel"/>
              </a:rPr>
              <a:t>2015 – </a:t>
            </a:r>
            <a:r>
              <a:rPr lang="es-ES" sz="2400" dirty="0" smtClean="0">
                <a:latin typeface="Corbel"/>
              </a:rPr>
              <a:t>06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Noviembre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58869"/>
              </p:ext>
            </p:extLst>
          </p:nvPr>
        </p:nvGraphicFramePr>
        <p:xfrm>
          <a:off x="6126114" y="1292616"/>
          <a:ext cx="5113972" cy="529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465742"/>
              </p:ext>
            </p:extLst>
          </p:nvPr>
        </p:nvGraphicFramePr>
        <p:xfrm>
          <a:off x="277176" y="1397903"/>
          <a:ext cx="5293629" cy="518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68539"/>
              </p:ext>
            </p:extLst>
          </p:nvPr>
        </p:nvGraphicFramePr>
        <p:xfrm>
          <a:off x="242815" y="1341339"/>
          <a:ext cx="11377099" cy="5101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5109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Temas Varios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Framework Parte 2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Iniciativa SMS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Homologación de Servidores de Aplicaciones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Proceso de Atención de 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Formatos Atención de 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endParaRPr lang="es-ES" sz="2400" dirty="0">
              <a:solidFill>
                <a:srgbClr val="E7E6E6">
                  <a:lumMod val="25000"/>
                </a:srgbClr>
              </a:solidFill>
              <a:latin typeface="Corbel"/>
            </a:endParaRP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rgbClr val="E7E6E6">
                  <a:lumMod val="25000"/>
                </a:srgbClr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109</Words>
  <Application>Microsoft Office PowerPoint</Application>
  <PresentationFormat>Panorámica</PresentationFormat>
  <Paragraphs>60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112</cp:revision>
  <dcterms:created xsi:type="dcterms:W3CDTF">2015-08-25T14:39:55Z</dcterms:created>
  <dcterms:modified xsi:type="dcterms:W3CDTF">2015-11-09T15:48:06Z</dcterms:modified>
</cp:coreProperties>
</file>