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61" r:id="rId5"/>
    <p:sldId id="263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38B1855-1B75-4FBE-930C-398BA8C253C6}" styleName="Estilo temático 2 - Énfasis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Estilo temático 1 - Énfasis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0A1B5D5-9B99-4C35-A422-299274C87663}" styleName="Estilo medio 1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8" autoAdjust="0"/>
    <p:restoredTop sz="94434" autoAdjust="0"/>
  </p:normalViewPr>
  <p:slideViewPr>
    <p:cSldViewPr snapToGrid="0">
      <p:cViewPr varScale="1">
        <p:scale>
          <a:sx n="68" d="100"/>
          <a:sy n="68" d="100"/>
        </p:scale>
        <p:origin x="84" y="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ocumentacion\requerimientos\Atencion%20de%20RCR%20-%20CSVD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[Atencion de RCR - CSVD.xlsx]POR ANALISTA!Tabla dinámica1</c:name>
    <c:fmtId val="4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Por Analista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s-PE"/>
        </a:p>
      </c:txPr>
    </c:title>
    <c:autoTitleDeleted val="0"/>
    <c:pivotFmts>
      <c:pivotFmt>
        <c:idx val="0"/>
        <c:spPr>
          <a:pattFill prst="narVert">
            <a:fgClr>
              <a:schemeClr val="accent6"/>
            </a:fgClr>
            <a:bgClr>
              <a:schemeClr val="accent6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6"/>
            </a:inn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pattFill prst="narVert">
            <a:fgClr>
              <a:schemeClr val="accent6"/>
            </a:fgClr>
            <a:bgClr>
              <a:schemeClr val="accent6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6"/>
            </a:inn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pattFill prst="narVert">
            <a:fgClr>
              <a:schemeClr val="accent6"/>
            </a:fgClr>
            <a:bgClr>
              <a:schemeClr val="accent6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6"/>
            </a:inn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'POR ANALISTA'!$B$3</c:f>
              <c:strCache>
                <c:ptCount val="1"/>
                <c:pt idx="0">
                  <c:v>Total</c:v>
                </c:pt>
              </c:strCache>
            </c:strRef>
          </c:tx>
          <c:spPr>
            <a:pattFill prst="narVert">
              <a:fgClr>
                <a:schemeClr val="accent6"/>
              </a:fgClr>
              <a:bgClr>
                <a:schemeClr val="accent6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6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P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'POR ANALISTA'!$A$4:$A$11</c:f>
              <c:strCache>
                <c:ptCount val="7"/>
                <c:pt idx="0">
                  <c:v>Hernan Ramos</c:v>
                </c:pt>
                <c:pt idx="1">
                  <c:v>Juan Carlos Gutierrez</c:v>
                </c:pt>
                <c:pt idx="2">
                  <c:v>Melissa Espinoza</c:v>
                </c:pt>
                <c:pt idx="3">
                  <c:v>Monica Chacon</c:v>
                </c:pt>
                <c:pt idx="4">
                  <c:v>Rosa Barreda</c:v>
                </c:pt>
                <c:pt idx="5">
                  <c:v>Sandro Quintana</c:v>
                </c:pt>
                <c:pt idx="6">
                  <c:v>Rosalvina Ramírez</c:v>
                </c:pt>
              </c:strCache>
            </c:strRef>
          </c:cat>
          <c:val>
            <c:numRef>
              <c:f>'POR ANALISTA'!$B$4:$B$11</c:f>
              <c:numCache>
                <c:formatCode>General</c:formatCode>
                <c:ptCount val="7"/>
                <c:pt idx="0">
                  <c:v>20.5</c:v>
                </c:pt>
                <c:pt idx="1">
                  <c:v>11.5</c:v>
                </c:pt>
                <c:pt idx="2">
                  <c:v>20</c:v>
                </c:pt>
                <c:pt idx="3">
                  <c:v>2</c:v>
                </c:pt>
                <c:pt idx="4">
                  <c:v>42.5</c:v>
                </c:pt>
                <c:pt idx="5">
                  <c:v>2</c:v>
                </c:pt>
                <c:pt idx="6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7"/>
        <c:overlap val="-48"/>
        <c:axId val="421109840"/>
        <c:axId val="421107880"/>
      </c:barChart>
      <c:catAx>
        <c:axId val="42110984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PE"/>
          </a:p>
        </c:txPr>
        <c:crossAx val="421107880"/>
        <c:crosses val="autoZero"/>
        <c:auto val="1"/>
        <c:lblAlgn val="ctr"/>
        <c:lblOffset val="100"/>
        <c:noMultiLvlLbl val="0"/>
      </c:catAx>
      <c:valAx>
        <c:axId val="4211078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PE"/>
          </a:p>
        </c:txPr>
        <c:crossAx val="4211098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PE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[Atencion de RCR - CSVD.xlsx]POR MODULO!Tabla dinámica6</c:name>
    <c:fmtId val="110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Por Modulo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s-PE"/>
        </a:p>
      </c:txPr>
    </c:title>
    <c:autoTitleDeleted val="0"/>
    <c:pivotFmts>
      <c:pivotFmt>
        <c:idx val="0"/>
        <c:spPr>
          <a:pattFill prst="narVert">
            <a:fgClr>
              <a:schemeClr val="accent6"/>
            </a:fgClr>
            <a:bgClr>
              <a:schemeClr val="accent6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6"/>
            </a:innerShdw>
          </a:effectLst>
        </c:spPr>
        <c:marker>
          <c:symbol val="none"/>
        </c:marker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</c:pivotFmt>
      <c:pivotFmt>
        <c:idx val="6"/>
      </c:pivotFmt>
      <c:pivotFmt>
        <c:idx val="7"/>
      </c:pivotFmt>
      <c:pivotFmt>
        <c:idx val="8"/>
      </c:pivotFmt>
      <c:pivotFmt>
        <c:idx val="9"/>
      </c:pivotFmt>
      <c:pivotFmt>
        <c:idx val="10"/>
      </c:pivotFmt>
      <c:pivotFmt>
        <c:idx val="11"/>
      </c:pivotFmt>
      <c:pivotFmt>
        <c:idx val="12"/>
      </c:pivotFmt>
      <c:pivotFmt>
        <c:idx val="13"/>
      </c:pivotFmt>
      <c:pivotFmt>
        <c:idx val="14"/>
      </c:pivotFmt>
      <c:pivotFmt>
        <c:idx val="15"/>
      </c:pivotFmt>
      <c:pivotFmt>
        <c:idx val="16"/>
      </c:pivotFmt>
      <c:pivotFmt>
        <c:idx val="17"/>
      </c:pivotFmt>
      <c:pivotFmt>
        <c:idx val="18"/>
      </c:pivotFmt>
      <c:pivotFmt>
        <c:idx val="19"/>
      </c:pivotFmt>
      <c:pivotFmt>
        <c:idx val="20"/>
      </c:pivotFmt>
      <c:pivotFmt>
        <c:idx val="21"/>
        <c:spPr>
          <a:pattFill prst="narVert">
            <a:fgClr>
              <a:schemeClr val="accent6"/>
            </a:fgClr>
            <a:bgClr>
              <a:schemeClr val="accent6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6"/>
            </a:innerShdw>
          </a:effectLst>
        </c:spPr>
        <c:marker>
          <c:symbol val="none"/>
        </c:marker>
      </c:pivotFmt>
      <c:pivotFmt>
        <c:idx val="22"/>
        <c:spPr>
          <a:pattFill prst="narVert">
            <a:fgClr>
              <a:schemeClr val="accent6"/>
            </a:fgClr>
            <a:bgClr>
              <a:schemeClr val="accent6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6"/>
            </a:innerShdw>
          </a:effectLst>
        </c:spPr>
        <c:marker>
          <c:symbol val="none"/>
        </c:marker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'POR MODULO'!$B$3:$B$4</c:f>
              <c:strCache>
                <c:ptCount val="1"/>
                <c:pt idx="0">
                  <c:v>Total</c:v>
                </c:pt>
              </c:strCache>
            </c:strRef>
          </c:tx>
          <c:spPr>
            <a:pattFill prst="narVert">
              <a:fgClr>
                <a:schemeClr val="accent6"/>
              </a:fgClr>
              <a:bgClr>
                <a:schemeClr val="accent6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6"/>
              </a:innerShdw>
            </a:effectLst>
          </c:spPr>
          <c:invertIfNegative val="0"/>
          <c:dLbls>
            <c:delete val="1"/>
          </c:dLbls>
          <c:cat>
            <c:strRef>
              <c:f>'POR MODULO'!$A$5:$A$15</c:f>
              <c:strCache>
                <c:ptCount val="10"/>
                <c:pt idx="0">
                  <c:v>FAC</c:v>
                </c:pt>
                <c:pt idx="1">
                  <c:v>INC</c:v>
                </c:pt>
                <c:pt idx="2">
                  <c:v>INT</c:v>
                </c:pt>
                <c:pt idx="3">
                  <c:v>LEC</c:v>
                </c:pt>
                <c:pt idx="4">
                  <c:v>LET</c:v>
                </c:pt>
                <c:pt idx="5">
                  <c:v>MAE</c:v>
                </c:pt>
                <c:pt idx="6">
                  <c:v>PED</c:v>
                </c:pt>
                <c:pt idx="7">
                  <c:v>PRE</c:v>
                </c:pt>
                <c:pt idx="8">
                  <c:v>REC</c:v>
                </c:pt>
                <c:pt idx="9">
                  <c:v>STO</c:v>
                </c:pt>
              </c:strCache>
            </c:strRef>
          </c:cat>
          <c:val>
            <c:numRef>
              <c:f>'POR MODULO'!$B$5:$B$15</c:f>
              <c:numCache>
                <c:formatCode>General</c:formatCode>
                <c:ptCount val="10"/>
                <c:pt idx="0">
                  <c:v>1</c:v>
                </c:pt>
                <c:pt idx="1">
                  <c:v>21.5</c:v>
                </c:pt>
                <c:pt idx="2">
                  <c:v>4</c:v>
                </c:pt>
                <c:pt idx="3">
                  <c:v>2.5</c:v>
                </c:pt>
                <c:pt idx="4">
                  <c:v>6</c:v>
                </c:pt>
                <c:pt idx="5">
                  <c:v>6.5</c:v>
                </c:pt>
                <c:pt idx="6">
                  <c:v>39.5</c:v>
                </c:pt>
                <c:pt idx="7">
                  <c:v>2</c:v>
                </c:pt>
                <c:pt idx="8">
                  <c:v>1</c:v>
                </c:pt>
                <c:pt idx="9">
                  <c:v>5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27"/>
        <c:overlap val="-48"/>
        <c:axId val="421109448"/>
        <c:axId val="421107488"/>
      </c:barChart>
      <c:catAx>
        <c:axId val="42110944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PE"/>
          </a:p>
        </c:txPr>
        <c:crossAx val="421107488"/>
        <c:crosses val="autoZero"/>
        <c:auto val="1"/>
        <c:lblAlgn val="ctr"/>
        <c:lblOffset val="100"/>
        <c:noMultiLvlLbl val="0"/>
      </c:catAx>
      <c:valAx>
        <c:axId val="4211074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PE"/>
          </a:p>
        </c:txPr>
        <c:crossAx val="4211094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PE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[Atencion de RCR - CSVD.xlsx]POR PROGRAMADOR!Tabla dinámica18</c:name>
    <c:fmtId val="7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s-PE"/>
              <a:t>Por Programador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s-PE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4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</c:pivotFmt>
      <c:pivotFmt>
        <c:idx val="22"/>
      </c:pivotFmt>
      <c:pivotFmt>
        <c:idx val="23"/>
      </c:pivotFmt>
      <c:pivotFmt>
        <c:idx val="24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dLbl>
          <c:idx val="0"/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28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dLbl>
          <c:idx val="0"/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30"/>
        <c:dLbl>
          <c:idx val="0"/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6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6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6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6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7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7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7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7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2745048008239476"/>
          <c:y val="0.1330976430976431"/>
          <c:w val="0.51987135785242033"/>
          <c:h val="0.78879371139213661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'POR PROGRAMADOR'!$B$4:$B$5</c:f>
              <c:strCache>
                <c:ptCount val="1"/>
                <c:pt idx="0">
                  <c:v>PER-SiCC-2015-0500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P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'POR PROGRAMADOR'!$A$6:$A$10</c:f>
              <c:strCache>
                <c:ptCount val="5"/>
                <c:pt idx="0">
                  <c:v>Aurelio Oviedo</c:v>
                </c:pt>
                <c:pt idx="1">
                  <c:v>Carlos Bazalar</c:v>
                </c:pt>
                <c:pt idx="2">
                  <c:v>Gonzalo Huertas</c:v>
                </c:pt>
                <c:pt idx="3">
                  <c:v>Karina Valencia</c:v>
                </c:pt>
                <c:pt idx="4">
                  <c:v>Sergio Apaza</c:v>
                </c:pt>
              </c:strCache>
            </c:strRef>
          </c:cat>
          <c:val>
            <c:numRef>
              <c:f>'POR PROGRAMADOR'!$B$6:$B$10</c:f>
              <c:numCache>
                <c:formatCode>General</c:formatCode>
                <c:ptCount val="5"/>
                <c:pt idx="4">
                  <c:v>19.5</c:v>
                </c:pt>
              </c:numCache>
            </c:numRef>
          </c:val>
        </c:ser>
        <c:ser>
          <c:idx val="1"/>
          <c:order val="1"/>
          <c:tx>
            <c:strRef>
              <c:f>'POR PROGRAMADOR'!$C$4:$C$5</c:f>
              <c:strCache>
                <c:ptCount val="1"/>
                <c:pt idx="0">
                  <c:v>PER-SiCC-2015-0528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P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'POR PROGRAMADOR'!$A$6:$A$10</c:f>
              <c:strCache>
                <c:ptCount val="5"/>
                <c:pt idx="0">
                  <c:v>Aurelio Oviedo</c:v>
                </c:pt>
                <c:pt idx="1">
                  <c:v>Carlos Bazalar</c:v>
                </c:pt>
                <c:pt idx="2">
                  <c:v>Gonzalo Huertas</c:v>
                </c:pt>
                <c:pt idx="3">
                  <c:v>Karina Valencia</c:v>
                </c:pt>
                <c:pt idx="4">
                  <c:v>Sergio Apaza</c:v>
                </c:pt>
              </c:strCache>
            </c:strRef>
          </c:cat>
          <c:val>
            <c:numRef>
              <c:f>'POR PROGRAMADOR'!$C$6:$C$10</c:f>
              <c:numCache>
                <c:formatCode>General</c:formatCode>
                <c:ptCount val="5"/>
                <c:pt idx="1">
                  <c:v>2</c:v>
                </c:pt>
              </c:numCache>
            </c:numRef>
          </c:val>
        </c:ser>
        <c:ser>
          <c:idx val="2"/>
          <c:order val="2"/>
          <c:tx>
            <c:strRef>
              <c:f>'POR PROGRAMADOR'!$D$4:$D$5</c:f>
              <c:strCache>
                <c:ptCount val="1"/>
                <c:pt idx="0">
                  <c:v>PER-SiCC-2015-0545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P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'POR PROGRAMADOR'!$A$6:$A$10</c:f>
              <c:strCache>
                <c:ptCount val="5"/>
                <c:pt idx="0">
                  <c:v>Aurelio Oviedo</c:v>
                </c:pt>
                <c:pt idx="1">
                  <c:v>Carlos Bazalar</c:v>
                </c:pt>
                <c:pt idx="2">
                  <c:v>Gonzalo Huertas</c:v>
                </c:pt>
                <c:pt idx="3">
                  <c:v>Karina Valencia</c:v>
                </c:pt>
                <c:pt idx="4">
                  <c:v>Sergio Apaza</c:v>
                </c:pt>
              </c:strCache>
            </c:strRef>
          </c:cat>
          <c:val>
            <c:numRef>
              <c:f>'POR PROGRAMADOR'!$D$6:$D$10</c:f>
              <c:numCache>
                <c:formatCode>General</c:formatCode>
                <c:ptCount val="5"/>
                <c:pt idx="0">
                  <c:v>1</c:v>
                </c:pt>
              </c:numCache>
            </c:numRef>
          </c:val>
        </c:ser>
        <c:ser>
          <c:idx val="3"/>
          <c:order val="3"/>
          <c:tx>
            <c:strRef>
              <c:f>'POR PROGRAMADOR'!$E$4:$E$5</c:f>
              <c:strCache>
                <c:ptCount val="1"/>
                <c:pt idx="0">
                  <c:v>PER-SiCC-2015-0554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P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'POR PROGRAMADOR'!$A$6:$A$10</c:f>
              <c:strCache>
                <c:ptCount val="5"/>
                <c:pt idx="0">
                  <c:v>Aurelio Oviedo</c:v>
                </c:pt>
                <c:pt idx="1">
                  <c:v>Carlos Bazalar</c:v>
                </c:pt>
                <c:pt idx="2">
                  <c:v>Gonzalo Huertas</c:v>
                </c:pt>
                <c:pt idx="3">
                  <c:v>Karina Valencia</c:v>
                </c:pt>
                <c:pt idx="4">
                  <c:v>Sergio Apaza</c:v>
                </c:pt>
              </c:strCache>
            </c:strRef>
          </c:cat>
          <c:val>
            <c:numRef>
              <c:f>'POR PROGRAMADOR'!$E$6:$E$10</c:f>
              <c:numCache>
                <c:formatCode>General</c:formatCode>
                <c:ptCount val="5"/>
                <c:pt idx="2">
                  <c:v>1</c:v>
                </c:pt>
              </c:numCache>
            </c:numRef>
          </c:val>
        </c:ser>
        <c:ser>
          <c:idx val="4"/>
          <c:order val="4"/>
          <c:tx>
            <c:strRef>
              <c:f>'POR PROGRAMADOR'!$F$4:$F$5</c:f>
              <c:strCache>
                <c:ptCount val="1"/>
                <c:pt idx="0">
                  <c:v>PER-SiCC-2015-0567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P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'POR PROGRAMADOR'!$A$6:$A$10</c:f>
              <c:strCache>
                <c:ptCount val="5"/>
                <c:pt idx="0">
                  <c:v>Aurelio Oviedo</c:v>
                </c:pt>
                <c:pt idx="1">
                  <c:v>Carlos Bazalar</c:v>
                </c:pt>
                <c:pt idx="2">
                  <c:v>Gonzalo Huertas</c:v>
                </c:pt>
                <c:pt idx="3">
                  <c:v>Karina Valencia</c:v>
                </c:pt>
                <c:pt idx="4">
                  <c:v>Sergio Apaza</c:v>
                </c:pt>
              </c:strCache>
            </c:strRef>
          </c:cat>
          <c:val>
            <c:numRef>
              <c:f>'POR PROGRAMADOR'!$F$6:$F$10</c:f>
              <c:numCache>
                <c:formatCode>General</c:formatCode>
                <c:ptCount val="5"/>
                <c:pt idx="2">
                  <c:v>1</c:v>
                </c:pt>
              </c:numCache>
            </c:numRef>
          </c:val>
        </c:ser>
        <c:ser>
          <c:idx val="5"/>
          <c:order val="5"/>
          <c:tx>
            <c:strRef>
              <c:f>'POR PROGRAMADOR'!$G$4:$G$5</c:f>
              <c:strCache>
                <c:ptCount val="1"/>
                <c:pt idx="0">
                  <c:v>PER-SiCC-2015-0605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P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'POR PROGRAMADOR'!$A$6:$A$10</c:f>
              <c:strCache>
                <c:ptCount val="5"/>
                <c:pt idx="0">
                  <c:v>Aurelio Oviedo</c:v>
                </c:pt>
                <c:pt idx="1">
                  <c:v>Carlos Bazalar</c:v>
                </c:pt>
                <c:pt idx="2">
                  <c:v>Gonzalo Huertas</c:v>
                </c:pt>
                <c:pt idx="3">
                  <c:v>Karina Valencia</c:v>
                </c:pt>
                <c:pt idx="4">
                  <c:v>Sergio Apaza</c:v>
                </c:pt>
              </c:strCache>
            </c:strRef>
          </c:cat>
          <c:val>
            <c:numRef>
              <c:f>'POR PROGRAMADOR'!$G$6:$G$10</c:f>
              <c:numCache>
                <c:formatCode>General</c:formatCode>
                <c:ptCount val="5"/>
                <c:pt idx="0">
                  <c:v>1</c:v>
                </c:pt>
              </c:numCache>
            </c:numRef>
          </c:val>
        </c:ser>
        <c:ser>
          <c:idx val="6"/>
          <c:order val="6"/>
          <c:tx>
            <c:strRef>
              <c:f>'POR PROGRAMADOR'!$H$4:$H$5</c:f>
              <c:strCache>
                <c:ptCount val="1"/>
                <c:pt idx="0">
                  <c:v>PER-SiCC-2015-0607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P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'POR PROGRAMADOR'!$A$6:$A$10</c:f>
              <c:strCache>
                <c:ptCount val="5"/>
                <c:pt idx="0">
                  <c:v>Aurelio Oviedo</c:v>
                </c:pt>
                <c:pt idx="1">
                  <c:v>Carlos Bazalar</c:v>
                </c:pt>
                <c:pt idx="2">
                  <c:v>Gonzalo Huertas</c:v>
                </c:pt>
                <c:pt idx="3">
                  <c:v>Karina Valencia</c:v>
                </c:pt>
                <c:pt idx="4">
                  <c:v>Sergio Apaza</c:v>
                </c:pt>
              </c:strCache>
            </c:strRef>
          </c:cat>
          <c:val>
            <c:numRef>
              <c:f>'POR PROGRAMADOR'!$H$6:$H$10</c:f>
              <c:numCache>
                <c:formatCode>General</c:formatCode>
                <c:ptCount val="5"/>
                <c:pt idx="3">
                  <c:v>2.5</c:v>
                </c:pt>
              </c:numCache>
            </c:numRef>
          </c:val>
        </c:ser>
        <c:ser>
          <c:idx val="7"/>
          <c:order val="7"/>
          <c:tx>
            <c:strRef>
              <c:f>'POR PROGRAMADOR'!$I$4:$I$5</c:f>
              <c:strCache>
                <c:ptCount val="1"/>
                <c:pt idx="0">
                  <c:v>PER-SiCC-2015-0573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P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'POR PROGRAMADOR'!$A$6:$A$10</c:f>
              <c:strCache>
                <c:ptCount val="5"/>
                <c:pt idx="0">
                  <c:v>Aurelio Oviedo</c:v>
                </c:pt>
                <c:pt idx="1">
                  <c:v>Carlos Bazalar</c:v>
                </c:pt>
                <c:pt idx="2">
                  <c:v>Gonzalo Huertas</c:v>
                </c:pt>
                <c:pt idx="3">
                  <c:v>Karina Valencia</c:v>
                </c:pt>
                <c:pt idx="4">
                  <c:v>Sergio Apaza</c:v>
                </c:pt>
              </c:strCache>
            </c:strRef>
          </c:cat>
          <c:val>
            <c:numRef>
              <c:f>'POR PROGRAMADOR'!$I$6:$I$10</c:f>
              <c:numCache>
                <c:formatCode>General</c:formatCode>
                <c:ptCount val="5"/>
                <c:pt idx="2">
                  <c:v>1</c:v>
                </c:pt>
              </c:numCache>
            </c:numRef>
          </c:val>
        </c:ser>
        <c:ser>
          <c:idx val="8"/>
          <c:order val="8"/>
          <c:tx>
            <c:strRef>
              <c:f>'POR PROGRAMADOR'!$J$4:$J$5</c:f>
              <c:strCache>
                <c:ptCount val="1"/>
                <c:pt idx="0">
                  <c:v>PER-SiCC-2015-0599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P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'POR PROGRAMADOR'!$A$6:$A$10</c:f>
              <c:strCache>
                <c:ptCount val="5"/>
                <c:pt idx="0">
                  <c:v>Aurelio Oviedo</c:v>
                </c:pt>
                <c:pt idx="1">
                  <c:v>Carlos Bazalar</c:v>
                </c:pt>
                <c:pt idx="2">
                  <c:v>Gonzalo Huertas</c:v>
                </c:pt>
                <c:pt idx="3">
                  <c:v>Karina Valencia</c:v>
                </c:pt>
                <c:pt idx="4">
                  <c:v>Sergio Apaza</c:v>
                </c:pt>
              </c:strCache>
            </c:strRef>
          </c:cat>
          <c:val>
            <c:numRef>
              <c:f>'POR PROGRAMADOR'!$J$6:$J$10</c:f>
              <c:numCache>
                <c:formatCode>General</c:formatCode>
                <c:ptCount val="5"/>
                <c:pt idx="0">
                  <c:v>10</c:v>
                </c:pt>
              </c:numCache>
            </c:numRef>
          </c:val>
        </c:ser>
        <c:ser>
          <c:idx val="9"/>
          <c:order val="9"/>
          <c:tx>
            <c:strRef>
              <c:f>'POR PROGRAMADOR'!$K$4:$K$5</c:f>
              <c:strCache>
                <c:ptCount val="1"/>
                <c:pt idx="0">
                  <c:v>PER-SiCC-2015-0587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P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'POR PROGRAMADOR'!$A$6:$A$10</c:f>
              <c:strCache>
                <c:ptCount val="5"/>
                <c:pt idx="0">
                  <c:v>Aurelio Oviedo</c:v>
                </c:pt>
                <c:pt idx="1">
                  <c:v>Carlos Bazalar</c:v>
                </c:pt>
                <c:pt idx="2">
                  <c:v>Gonzalo Huertas</c:v>
                </c:pt>
                <c:pt idx="3">
                  <c:v>Karina Valencia</c:v>
                </c:pt>
                <c:pt idx="4">
                  <c:v>Sergio Apaza</c:v>
                </c:pt>
              </c:strCache>
            </c:strRef>
          </c:cat>
          <c:val>
            <c:numRef>
              <c:f>'POR PROGRAMADOR'!$K$6:$K$10</c:f>
              <c:numCache>
                <c:formatCode>General</c:formatCode>
                <c:ptCount val="5"/>
                <c:pt idx="3">
                  <c:v>1.5</c:v>
                </c:pt>
              </c:numCache>
            </c:numRef>
          </c:val>
        </c:ser>
        <c:ser>
          <c:idx val="10"/>
          <c:order val="10"/>
          <c:tx>
            <c:strRef>
              <c:f>'POR PROGRAMADOR'!$L$4:$L$5</c:f>
              <c:strCache>
                <c:ptCount val="1"/>
                <c:pt idx="0">
                  <c:v>PER-SiCC-2015-0586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P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'POR PROGRAMADOR'!$A$6:$A$10</c:f>
              <c:strCache>
                <c:ptCount val="5"/>
                <c:pt idx="0">
                  <c:v>Aurelio Oviedo</c:v>
                </c:pt>
                <c:pt idx="1">
                  <c:v>Carlos Bazalar</c:v>
                </c:pt>
                <c:pt idx="2">
                  <c:v>Gonzalo Huertas</c:v>
                </c:pt>
                <c:pt idx="3">
                  <c:v>Karina Valencia</c:v>
                </c:pt>
                <c:pt idx="4">
                  <c:v>Sergio Apaza</c:v>
                </c:pt>
              </c:strCache>
            </c:strRef>
          </c:cat>
          <c:val>
            <c:numRef>
              <c:f>'POR PROGRAMADOR'!$L$6:$L$10</c:f>
              <c:numCache>
                <c:formatCode>General</c:formatCode>
                <c:ptCount val="5"/>
                <c:pt idx="2">
                  <c:v>9.5</c:v>
                </c:pt>
              </c:numCache>
            </c:numRef>
          </c:val>
        </c:ser>
        <c:ser>
          <c:idx val="11"/>
          <c:order val="11"/>
          <c:tx>
            <c:strRef>
              <c:f>'POR PROGRAMADOR'!$M$4:$M$5</c:f>
              <c:strCache>
                <c:ptCount val="1"/>
                <c:pt idx="0">
                  <c:v>PER-SiCC-2015-0206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P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'POR PROGRAMADOR'!$A$6:$A$10</c:f>
              <c:strCache>
                <c:ptCount val="5"/>
                <c:pt idx="0">
                  <c:v>Aurelio Oviedo</c:v>
                </c:pt>
                <c:pt idx="1">
                  <c:v>Carlos Bazalar</c:v>
                </c:pt>
                <c:pt idx="2">
                  <c:v>Gonzalo Huertas</c:v>
                </c:pt>
                <c:pt idx="3">
                  <c:v>Karina Valencia</c:v>
                </c:pt>
                <c:pt idx="4">
                  <c:v>Sergio Apaza</c:v>
                </c:pt>
              </c:strCache>
            </c:strRef>
          </c:cat>
          <c:val>
            <c:numRef>
              <c:f>'POR PROGRAMADOR'!$M$6:$M$10</c:f>
              <c:numCache>
                <c:formatCode>General</c:formatCode>
                <c:ptCount val="5"/>
                <c:pt idx="3">
                  <c:v>2</c:v>
                </c:pt>
              </c:numCache>
            </c:numRef>
          </c:val>
        </c:ser>
        <c:ser>
          <c:idx val="12"/>
          <c:order val="12"/>
          <c:tx>
            <c:strRef>
              <c:f>'POR PROGRAMADOR'!$N$4:$N$5</c:f>
              <c:strCache>
                <c:ptCount val="1"/>
                <c:pt idx="0">
                  <c:v>PER-SiCC-2015-0616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P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'POR PROGRAMADOR'!$A$6:$A$10</c:f>
              <c:strCache>
                <c:ptCount val="5"/>
                <c:pt idx="0">
                  <c:v>Aurelio Oviedo</c:v>
                </c:pt>
                <c:pt idx="1">
                  <c:v>Carlos Bazalar</c:v>
                </c:pt>
                <c:pt idx="2">
                  <c:v>Gonzalo Huertas</c:v>
                </c:pt>
                <c:pt idx="3">
                  <c:v>Karina Valencia</c:v>
                </c:pt>
                <c:pt idx="4">
                  <c:v>Sergio Apaza</c:v>
                </c:pt>
              </c:strCache>
            </c:strRef>
          </c:cat>
          <c:val>
            <c:numRef>
              <c:f>'POR PROGRAMADOR'!$N$6:$N$10</c:f>
              <c:numCache>
                <c:formatCode>General</c:formatCode>
                <c:ptCount val="5"/>
                <c:pt idx="3">
                  <c:v>2.5</c:v>
                </c:pt>
              </c:numCache>
            </c:numRef>
          </c:val>
        </c:ser>
        <c:ser>
          <c:idx val="13"/>
          <c:order val="13"/>
          <c:tx>
            <c:strRef>
              <c:f>'POR PROGRAMADOR'!$O$4:$O$5</c:f>
              <c:strCache>
                <c:ptCount val="1"/>
                <c:pt idx="0">
                  <c:v>PER-SiCC-2015-0487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P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'POR PROGRAMADOR'!$A$6:$A$10</c:f>
              <c:strCache>
                <c:ptCount val="5"/>
                <c:pt idx="0">
                  <c:v>Aurelio Oviedo</c:v>
                </c:pt>
                <c:pt idx="1">
                  <c:v>Carlos Bazalar</c:v>
                </c:pt>
                <c:pt idx="2">
                  <c:v>Gonzalo Huertas</c:v>
                </c:pt>
                <c:pt idx="3">
                  <c:v>Karina Valencia</c:v>
                </c:pt>
                <c:pt idx="4">
                  <c:v>Sergio Apaza</c:v>
                </c:pt>
              </c:strCache>
            </c:strRef>
          </c:cat>
          <c:val>
            <c:numRef>
              <c:f>'POR PROGRAMADOR'!$O$6:$O$10</c:f>
              <c:numCache>
                <c:formatCode>General</c:formatCode>
                <c:ptCount val="5"/>
                <c:pt idx="3">
                  <c:v>11.5</c:v>
                </c:pt>
              </c:numCache>
            </c:numRef>
          </c:val>
        </c:ser>
        <c:ser>
          <c:idx val="14"/>
          <c:order val="14"/>
          <c:tx>
            <c:strRef>
              <c:f>'POR PROGRAMADOR'!$P$4:$P$5</c:f>
              <c:strCache>
                <c:ptCount val="1"/>
                <c:pt idx="0">
                  <c:v>OPTIMIZACION REPORTES</c:v>
                </c:pt>
              </c:strCache>
            </c:strRef>
          </c:tx>
          <c:spPr>
            <a:solidFill>
              <a:schemeClr val="accent3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P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'POR PROGRAMADOR'!$A$6:$A$10</c:f>
              <c:strCache>
                <c:ptCount val="5"/>
                <c:pt idx="0">
                  <c:v>Aurelio Oviedo</c:v>
                </c:pt>
                <c:pt idx="1">
                  <c:v>Carlos Bazalar</c:v>
                </c:pt>
                <c:pt idx="2">
                  <c:v>Gonzalo Huertas</c:v>
                </c:pt>
                <c:pt idx="3">
                  <c:v>Karina Valencia</c:v>
                </c:pt>
                <c:pt idx="4">
                  <c:v>Sergio Apaza</c:v>
                </c:pt>
              </c:strCache>
            </c:strRef>
          </c:cat>
          <c:val>
            <c:numRef>
              <c:f>'POR PROGRAMADOR'!$P$6:$P$10</c:f>
              <c:numCache>
                <c:formatCode>General</c:formatCode>
                <c:ptCount val="5"/>
                <c:pt idx="1">
                  <c:v>9</c:v>
                </c:pt>
              </c:numCache>
            </c:numRef>
          </c:val>
        </c:ser>
        <c:ser>
          <c:idx val="15"/>
          <c:order val="15"/>
          <c:tx>
            <c:strRef>
              <c:f>'POR PROGRAMADOR'!$Q$4:$Q$5</c:f>
              <c:strCache>
                <c:ptCount val="1"/>
                <c:pt idx="0">
                  <c:v>PER-IMP-2015-0041</c:v>
                </c:pt>
              </c:strCache>
            </c:strRef>
          </c:tx>
          <c:spPr>
            <a:solidFill>
              <a:schemeClr val="accent4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P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'POR PROGRAMADOR'!$A$6:$A$10</c:f>
              <c:strCache>
                <c:ptCount val="5"/>
                <c:pt idx="0">
                  <c:v>Aurelio Oviedo</c:v>
                </c:pt>
                <c:pt idx="1">
                  <c:v>Carlos Bazalar</c:v>
                </c:pt>
                <c:pt idx="2">
                  <c:v>Gonzalo Huertas</c:v>
                </c:pt>
                <c:pt idx="3">
                  <c:v>Karina Valencia</c:v>
                </c:pt>
                <c:pt idx="4">
                  <c:v>Sergio Apaza</c:v>
                </c:pt>
              </c:strCache>
            </c:strRef>
          </c:cat>
          <c:val>
            <c:numRef>
              <c:f>'POR PROGRAMADOR'!$Q$6:$Q$10</c:f>
              <c:numCache>
                <c:formatCode>General</c:formatCode>
                <c:ptCount val="5"/>
                <c:pt idx="1">
                  <c:v>8</c:v>
                </c:pt>
              </c:numCache>
            </c:numRef>
          </c:val>
        </c:ser>
        <c:ser>
          <c:idx val="16"/>
          <c:order val="16"/>
          <c:tx>
            <c:strRef>
              <c:f>'POR PROGRAMADOR'!$R$4:$R$5</c:f>
              <c:strCache>
                <c:ptCount val="1"/>
                <c:pt idx="0">
                  <c:v>PER-SiCC-2015-0595</c:v>
                </c:pt>
              </c:strCache>
            </c:strRef>
          </c:tx>
          <c:spPr>
            <a:solidFill>
              <a:schemeClr val="accent5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P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'POR PROGRAMADOR'!$A$6:$A$10</c:f>
              <c:strCache>
                <c:ptCount val="5"/>
                <c:pt idx="0">
                  <c:v>Aurelio Oviedo</c:v>
                </c:pt>
                <c:pt idx="1">
                  <c:v>Carlos Bazalar</c:v>
                </c:pt>
                <c:pt idx="2">
                  <c:v>Gonzalo Huertas</c:v>
                </c:pt>
                <c:pt idx="3">
                  <c:v>Karina Valencia</c:v>
                </c:pt>
                <c:pt idx="4">
                  <c:v>Sergio Apaza</c:v>
                </c:pt>
              </c:strCache>
            </c:strRef>
          </c:cat>
          <c:val>
            <c:numRef>
              <c:f>'POR PROGRAMADOR'!$R$6:$R$10</c:f>
              <c:numCache>
                <c:formatCode>General</c:formatCode>
                <c:ptCount val="5"/>
                <c:pt idx="0">
                  <c:v>4</c:v>
                </c:pt>
              </c:numCache>
            </c:numRef>
          </c:val>
        </c:ser>
        <c:ser>
          <c:idx val="17"/>
          <c:order val="17"/>
          <c:tx>
            <c:strRef>
              <c:f>'POR PROGRAMADOR'!$S$4:$S$5</c:f>
              <c:strCache>
                <c:ptCount val="1"/>
                <c:pt idx="0">
                  <c:v>PER-SiCC-2015-0602</c:v>
                </c:pt>
              </c:strCache>
            </c:strRef>
          </c:tx>
          <c:spPr>
            <a:solidFill>
              <a:schemeClr val="accent6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P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'POR PROGRAMADOR'!$A$6:$A$10</c:f>
              <c:strCache>
                <c:ptCount val="5"/>
                <c:pt idx="0">
                  <c:v>Aurelio Oviedo</c:v>
                </c:pt>
                <c:pt idx="1">
                  <c:v>Carlos Bazalar</c:v>
                </c:pt>
                <c:pt idx="2">
                  <c:v>Gonzalo Huertas</c:v>
                </c:pt>
                <c:pt idx="3">
                  <c:v>Karina Valencia</c:v>
                </c:pt>
                <c:pt idx="4">
                  <c:v>Sergio Apaza</c:v>
                </c:pt>
              </c:strCache>
            </c:strRef>
          </c:cat>
          <c:val>
            <c:numRef>
              <c:f>'POR PROGRAMADOR'!$S$6:$S$10</c:f>
              <c:numCache>
                <c:formatCode>General</c:formatCode>
                <c:ptCount val="5"/>
                <c:pt idx="2">
                  <c:v>6.5</c:v>
                </c:pt>
              </c:numCache>
            </c:numRef>
          </c:val>
        </c:ser>
        <c:ser>
          <c:idx val="18"/>
          <c:order val="18"/>
          <c:tx>
            <c:strRef>
              <c:f>'POR PROGRAMADOR'!$T$4:$T$5</c:f>
              <c:strCache>
                <c:ptCount val="1"/>
                <c:pt idx="0">
                  <c:v>PER-SiCC-2015-0612</c:v>
                </c:pt>
              </c:strCache>
            </c:strRef>
          </c:tx>
          <c:spPr>
            <a:solidFill>
              <a:schemeClr val="accent1">
                <a:lumMod val="8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P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'POR PROGRAMADOR'!$A$6:$A$10</c:f>
              <c:strCache>
                <c:ptCount val="5"/>
                <c:pt idx="0">
                  <c:v>Aurelio Oviedo</c:v>
                </c:pt>
                <c:pt idx="1">
                  <c:v>Carlos Bazalar</c:v>
                </c:pt>
                <c:pt idx="2">
                  <c:v>Gonzalo Huertas</c:v>
                </c:pt>
                <c:pt idx="3">
                  <c:v>Karina Valencia</c:v>
                </c:pt>
                <c:pt idx="4">
                  <c:v>Sergio Apaza</c:v>
                </c:pt>
              </c:strCache>
            </c:strRef>
          </c:cat>
          <c:val>
            <c:numRef>
              <c:f>'POR PROGRAMADOR'!$T$6:$T$10</c:f>
              <c:numCache>
                <c:formatCode>General</c:formatCode>
                <c:ptCount val="5"/>
                <c:pt idx="2">
                  <c:v>1</c:v>
                </c:pt>
              </c:numCache>
            </c:numRef>
          </c:val>
        </c:ser>
        <c:ser>
          <c:idx val="19"/>
          <c:order val="19"/>
          <c:tx>
            <c:strRef>
              <c:f>'POR PROGRAMADOR'!$U$4:$U$5</c:f>
              <c:strCache>
                <c:ptCount val="1"/>
                <c:pt idx="0">
                  <c:v>PER-SiCC-2015-0601</c:v>
                </c:pt>
              </c:strCache>
            </c:strRef>
          </c:tx>
          <c:spPr>
            <a:solidFill>
              <a:schemeClr val="accent2">
                <a:lumMod val="8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P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'POR PROGRAMADOR'!$A$6:$A$10</c:f>
              <c:strCache>
                <c:ptCount val="5"/>
                <c:pt idx="0">
                  <c:v>Aurelio Oviedo</c:v>
                </c:pt>
                <c:pt idx="1">
                  <c:v>Carlos Bazalar</c:v>
                </c:pt>
                <c:pt idx="2">
                  <c:v>Gonzalo Huertas</c:v>
                </c:pt>
                <c:pt idx="3">
                  <c:v>Karina Valencia</c:v>
                </c:pt>
                <c:pt idx="4">
                  <c:v>Sergio Apaza</c:v>
                </c:pt>
              </c:strCache>
            </c:strRef>
          </c:cat>
          <c:val>
            <c:numRef>
              <c:f>'POR PROGRAMADOR'!$U$6:$U$10</c:f>
              <c:numCache>
                <c:formatCode>General</c:formatCode>
                <c:ptCount val="5"/>
                <c:pt idx="0">
                  <c:v>6.5</c:v>
                </c:pt>
              </c:numCache>
            </c:numRef>
          </c:val>
        </c:ser>
        <c:ser>
          <c:idx val="20"/>
          <c:order val="20"/>
          <c:tx>
            <c:strRef>
              <c:f>'POR PROGRAMADOR'!$V$4:$V$5</c:f>
              <c:strCache>
                <c:ptCount val="1"/>
                <c:pt idx="0">
                  <c:v>PER-SiCC-2015-0624</c:v>
                </c:pt>
              </c:strCache>
            </c:strRef>
          </c:tx>
          <c:spPr>
            <a:solidFill>
              <a:schemeClr val="accent3">
                <a:lumMod val="8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P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'POR PROGRAMADOR'!$A$6:$A$10</c:f>
              <c:strCache>
                <c:ptCount val="5"/>
                <c:pt idx="0">
                  <c:v>Aurelio Oviedo</c:v>
                </c:pt>
                <c:pt idx="1">
                  <c:v>Carlos Bazalar</c:v>
                </c:pt>
                <c:pt idx="2">
                  <c:v>Gonzalo Huertas</c:v>
                </c:pt>
                <c:pt idx="3">
                  <c:v>Karina Valencia</c:v>
                </c:pt>
                <c:pt idx="4">
                  <c:v>Sergio Apaza</c:v>
                </c:pt>
              </c:strCache>
            </c:strRef>
          </c:cat>
          <c:val>
            <c:numRef>
              <c:f>'POR PROGRAMADOR'!$V$6:$V$10</c:f>
              <c:numCache>
                <c:formatCode>General</c:formatCode>
                <c:ptCount val="5"/>
                <c:pt idx="2">
                  <c:v>6</c:v>
                </c:pt>
              </c:numCache>
            </c:numRef>
          </c:val>
        </c:ser>
        <c:ser>
          <c:idx val="21"/>
          <c:order val="21"/>
          <c:tx>
            <c:strRef>
              <c:f>'POR PROGRAMADOR'!$W$4:$W$5</c:f>
              <c:strCache>
                <c:ptCount val="1"/>
                <c:pt idx="0">
                  <c:v>PER-SiCC-2015-0604</c:v>
                </c:pt>
              </c:strCache>
            </c:strRef>
          </c:tx>
          <c:spPr>
            <a:solidFill>
              <a:schemeClr val="accent4">
                <a:lumMod val="8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P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'POR PROGRAMADOR'!$A$6:$A$10</c:f>
              <c:strCache>
                <c:ptCount val="5"/>
                <c:pt idx="0">
                  <c:v>Aurelio Oviedo</c:v>
                </c:pt>
                <c:pt idx="1">
                  <c:v>Carlos Bazalar</c:v>
                </c:pt>
                <c:pt idx="2">
                  <c:v>Gonzalo Huertas</c:v>
                </c:pt>
                <c:pt idx="3">
                  <c:v>Karina Valencia</c:v>
                </c:pt>
                <c:pt idx="4">
                  <c:v>Sergio Apaza</c:v>
                </c:pt>
              </c:strCache>
            </c:strRef>
          </c:cat>
          <c:val>
            <c:numRef>
              <c:f>'POR PROGRAMADOR'!$W$6:$W$10</c:f>
              <c:numCache>
                <c:formatCode>General</c:formatCode>
                <c:ptCount val="5"/>
                <c:pt idx="2">
                  <c:v>2</c:v>
                </c:pt>
              </c:numCache>
            </c:numRef>
          </c:val>
        </c:ser>
        <c:ser>
          <c:idx val="22"/>
          <c:order val="22"/>
          <c:tx>
            <c:strRef>
              <c:f>'POR PROGRAMADOR'!$X$4:$X$5</c:f>
              <c:strCache>
                <c:ptCount val="1"/>
                <c:pt idx="0">
                  <c:v>PER-SiCC-2015-0628</c:v>
                </c:pt>
              </c:strCache>
            </c:strRef>
          </c:tx>
          <c:spPr>
            <a:solidFill>
              <a:schemeClr val="accent5">
                <a:lumMod val="8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P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'POR PROGRAMADOR'!$A$6:$A$10</c:f>
              <c:strCache>
                <c:ptCount val="5"/>
                <c:pt idx="0">
                  <c:v>Aurelio Oviedo</c:v>
                </c:pt>
                <c:pt idx="1">
                  <c:v>Carlos Bazalar</c:v>
                </c:pt>
                <c:pt idx="2">
                  <c:v>Gonzalo Huertas</c:v>
                </c:pt>
                <c:pt idx="3">
                  <c:v>Karina Valencia</c:v>
                </c:pt>
                <c:pt idx="4">
                  <c:v>Sergio Apaza</c:v>
                </c:pt>
              </c:strCache>
            </c:strRef>
          </c:cat>
          <c:val>
            <c:numRef>
              <c:f>'POR PROGRAMADOR'!$X$6:$X$10</c:f>
              <c:numCache>
                <c:formatCode>General</c:formatCode>
                <c:ptCount val="5"/>
                <c:pt idx="3">
                  <c:v>3</c:v>
                </c:pt>
              </c:numCache>
            </c:numRef>
          </c:val>
        </c:ser>
        <c:ser>
          <c:idx val="23"/>
          <c:order val="23"/>
          <c:tx>
            <c:strRef>
              <c:f>'POR PROGRAMADOR'!$Y$4:$Y$5</c:f>
              <c:strCache>
                <c:ptCount val="1"/>
                <c:pt idx="0">
                  <c:v>PER-SiCC-2015-0608</c:v>
                </c:pt>
              </c:strCache>
            </c:strRef>
          </c:tx>
          <c:spPr>
            <a:solidFill>
              <a:schemeClr val="accent6">
                <a:lumMod val="8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P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'POR PROGRAMADOR'!$A$6:$A$10</c:f>
              <c:strCache>
                <c:ptCount val="5"/>
                <c:pt idx="0">
                  <c:v>Aurelio Oviedo</c:v>
                </c:pt>
                <c:pt idx="1">
                  <c:v>Carlos Bazalar</c:v>
                </c:pt>
                <c:pt idx="2">
                  <c:v>Gonzalo Huertas</c:v>
                </c:pt>
                <c:pt idx="3">
                  <c:v>Karina Valencia</c:v>
                </c:pt>
                <c:pt idx="4">
                  <c:v>Sergio Apaza</c:v>
                </c:pt>
              </c:strCache>
            </c:strRef>
          </c:cat>
          <c:val>
            <c:numRef>
              <c:f>'POR PROGRAMADOR'!$Y$6:$Y$10</c:f>
              <c:numCache>
                <c:formatCode>General</c:formatCode>
                <c:ptCount val="5"/>
                <c:pt idx="3">
                  <c:v>5</c:v>
                </c:pt>
              </c:numCache>
            </c:numRef>
          </c:val>
        </c:ser>
        <c:ser>
          <c:idx val="24"/>
          <c:order val="24"/>
          <c:tx>
            <c:strRef>
              <c:f>'POR PROGRAMADOR'!$Z$4:$Z$5</c:f>
              <c:strCache>
                <c:ptCount val="1"/>
                <c:pt idx="0">
                  <c:v>PER-SiCC-2015-0600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P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'POR PROGRAMADOR'!$A$6:$A$10</c:f>
              <c:strCache>
                <c:ptCount val="5"/>
                <c:pt idx="0">
                  <c:v>Aurelio Oviedo</c:v>
                </c:pt>
                <c:pt idx="1">
                  <c:v>Carlos Bazalar</c:v>
                </c:pt>
                <c:pt idx="2">
                  <c:v>Gonzalo Huertas</c:v>
                </c:pt>
                <c:pt idx="3">
                  <c:v>Karina Valencia</c:v>
                </c:pt>
                <c:pt idx="4">
                  <c:v>Sergio Apaza</c:v>
                </c:pt>
              </c:strCache>
            </c:strRef>
          </c:cat>
          <c:val>
            <c:numRef>
              <c:f>'POR PROGRAMADOR'!$Z$6:$Z$10</c:f>
              <c:numCache>
                <c:formatCode>General</c:formatCode>
                <c:ptCount val="5"/>
                <c:pt idx="1">
                  <c:v>1.5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421108664"/>
        <c:axId val="421109056"/>
      </c:barChart>
      <c:catAx>
        <c:axId val="421108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PE"/>
          </a:p>
        </c:txPr>
        <c:crossAx val="421109056"/>
        <c:crosses val="autoZero"/>
        <c:auto val="1"/>
        <c:lblAlgn val="ctr"/>
        <c:lblOffset val="100"/>
        <c:noMultiLvlLbl val="0"/>
      </c:catAx>
      <c:valAx>
        <c:axId val="42110905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PE"/>
          </a:p>
        </c:txPr>
        <c:crossAx val="421108664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465791751647384"/>
          <c:y val="0.14022465075996482"/>
          <c:w val="0.31106525131315793"/>
          <c:h val="0.7892857851206885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PE"/>
        </a:p>
      </c:txPr>
    </c:legend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s-PE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Vert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Vert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Vert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Vert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03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D6A1F-E55D-4DE6-A2D7-6E4BDF630168}" type="datetimeFigureOut">
              <a:rPr lang="es-PE" smtClean="0"/>
              <a:t>16/11/2015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8CCC3C-37C1-427B-8B9C-0ED518057E8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02701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8CCC3C-37C1-427B-8B9C-0ED518057E8C}" type="slidenum">
              <a:rPr lang="es-PE" smtClean="0"/>
              <a:t>3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35770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1294C-E944-4E89-92EF-318306AD47D5}" type="datetimeFigureOut">
              <a:rPr lang="en-US" smtClean="0"/>
              <a:t>11/16/2015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6BE25-48FF-40DF-9B98-54EAB8BE88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99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1294C-E944-4E89-92EF-318306AD47D5}" type="datetimeFigureOut">
              <a:rPr lang="en-US" smtClean="0"/>
              <a:t>11/16/2015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6BE25-48FF-40DF-9B98-54EAB8BE88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572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1294C-E944-4E89-92EF-318306AD47D5}" type="datetimeFigureOut">
              <a:rPr lang="en-US" smtClean="0"/>
              <a:t>11/16/2015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6BE25-48FF-40DF-9B98-54EAB8BE88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261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1294C-E944-4E89-92EF-318306AD47D5}" type="datetimeFigureOut">
              <a:rPr lang="en-US" smtClean="0"/>
              <a:t>11/16/2015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6BE25-48FF-40DF-9B98-54EAB8BE88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368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1294C-E944-4E89-92EF-318306AD47D5}" type="datetimeFigureOut">
              <a:rPr lang="en-US" smtClean="0"/>
              <a:t>11/16/2015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6BE25-48FF-40DF-9B98-54EAB8BE88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950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1294C-E944-4E89-92EF-318306AD47D5}" type="datetimeFigureOut">
              <a:rPr lang="en-US" smtClean="0"/>
              <a:t>11/16/2015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6BE25-48FF-40DF-9B98-54EAB8BE88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719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1294C-E944-4E89-92EF-318306AD47D5}" type="datetimeFigureOut">
              <a:rPr lang="en-US" smtClean="0"/>
              <a:t>11/16/2015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6BE25-48FF-40DF-9B98-54EAB8BE88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252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1294C-E944-4E89-92EF-318306AD47D5}" type="datetimeFigureOut">
              <a:rPr lang="en-US" smtClean="0"/>
              <a:t>11/16/2015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6BE25-48FF-40DF-9B98-54EAB8BE88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492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1294C-E944-4E89-92EF-318306AD47D5}" type="datetimeFigureOut">
              <a:rPr lang="en-US" smtClean="0"/>
              <a:t>11/16/2015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6BE25-48FF-40DF-9B98-54EAB8BE88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542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1294C-E944-4E89-92EF-318306AD47D5}" type="datetimeFigureOut">
              <a:rPr lang="en-US" smtClean="0"/>
              <a:t>11/16/2015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6BE25-48FF-40DF-9B98-54EAB8BE88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794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1294C-E944-4E89-92EF-318306AD47D5}" type="datetimeFigureOut">
              <a:rPr lang="en-US" smtClean="0"/>
              <a:t>11/16/2015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6BE25-48FF-40DF-9B98-54EAB8BE88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250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21294C-E944-4E89-92EF-318306AD47D5}" type="datetimeFigureOut">
              <a:rPr lang="en-US" smtClean="0"/>
              <a:t>11/16/2015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66BE25-48FF-40DF-9B98-54EAB8BE88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511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60000"/>
                <a:lumOff val="40000"/>
              </a:schemeClr>
            </a:gs>
            <a:gs pos="93805">
              <a:schemeClr val="accent6">
                <a:lumMod val="50000"/>
              </a:schemeClr>
            </a:gs>
            <a:gs pos="51000">
              <a:srgbClr val="00B050"/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2"/>
          <p:cNvSpPr txBox="1">
            <a:spLocks/>
          </p:cNvSpPr>
          <p:nvPr/>
        </p:nvSpPr>
        <p:spPr>
          <a:xfrm>
            <a:off x="1065214" y="1828800"/>
            <a:ext cx="9061646" cy="34724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6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s-ES" sz="6000" b="1" dirty="0" smtClean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Seguimiento Semanal</a:t>
            </a:r>
            <a:r>
              <a:rPr lang="es-ES" dirty="0" smtClean="0">
                <a:latin typeface="Corbel"/>
              </a:rPr>
              <a:t/>
            </a:r>
            <a:br>
              <a:rPr lang="es-ES" dirty="0" smtClean="0">
                <a:latin typeface="Corbel"/>
              </a:rPr>
            </a:br>
            <a:r>
              <a:rPr lang="es-ES" sz="2400" dirty="0" smtClean="0">
                <a:latin typeface="Corbel"/>
              </a:rPr>
              <a:t>Centro de Soluciones Comerciales</a:t>
            </a:r>
            <a:br>
              <a:rPr lang="es-ES" sz="2400" dirty="0" smtClean="0">
                <a:latin typeface="Corbel"/>
              </a:rPr>
            </a:br>
            <a:r>
              <a:rPr lang="es-ES" sz="2400" dirty="0" smtClean="0">
                <a:latin typeface="Corbel"/>
              </a:rPr>
              <a:t>05 </a:t>
            </a:r>
            <a:r>
              <a:rPr lang="es-ES" sz="2400" dirty="0">
                <a:latin typeface="Corbel"/>
              </a:rPr>
              <a:t>de </a:t>
            </a:r>
            <a:r>
              <a:rPr lang="es-ES" sz="2400" dirty="0" smtClean="0">
                <a:latin typeface="Corbel"/>
              </a:rPr>
              <a:t>Octubre </a:t>
            </a:r>
            <a:r>
              <a:rPr lang="es-ES" sz="2400" dirty="0">
                <a:latin typeface="Corbel"/>
              </a:rPr>
              <a:t>2015 – </a:t>
            </a:r>
            <a:r>
              <a:rPr lang="es-ES" sz="2400" dirty="0" smtClean="0">
                <a:latin typeface="Corbel"/>
              </a:rPr>
              <a:t>09 </a:t>
            </a:r>
            <a:r>
              <a:rPr lang="es-ES" sz="2400" dirty="0">
                <a:latin typeface="Corbel"/>
              </a:rPr>
              <a:t>de </a:t>
            </a:r>
            <a:r>
              <a:rPr lang="es-ES" sz="2400" dirty="0" smtClean="0">
                <a:latin typeface="Corbel"/>
              </a:rPr>
              <a:t>Octubre </a:t>
            </a:r>
            <a:r>
              <a:rPr lang="es-ES" sz="2400" dirty="0">
                <a:latin typeface="Corbel"/>
              </a:rPr>
              <a:t>2015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868" y="1557634"/>
            <a:ext cx="2174651" cy="200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998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9000">
              <a:schemeClr val="accent6">
                <a:lumMod val="50000"/>
              </a:schemeClr>
            </a:gs>
            <a:gs pos="20000">
              <a:schemeClr val="bg1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89484"/>
            <a:ext cx="11853552" cy="719892"/>
          </a:xfrm>
          <a:prstGeom prst="rect">
            <a:avLst/>
          </a:prstGeom>
          <a:solidFill>
            <a:srgbClr val="70AD47">
              <a:lumMod val="75000"/>
            </a:srgbClr>
          </a:solidFill>
          <a:ln w="9525" cap="flat" cmpd="sng" algn="ctr">
            <a:solidFill>
              <a:srgbClr val="70AD47">
                <a:lumMod val="7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3199" b="1" i="0" u="none" strike="noStrike" kern="0" cap="none" spc="0" normalizeH="0" baseline="0" noProof="0" dirty="0" smtClean="0">
                <a:ln>
                  <a:noFill/>
                </a:ln>
                <a:solidFill>
                  <a:srgbClr val="91F9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Agenda</a:t>
            </a:r>
            <a:endParaRPr kumimoji="0" lang="en-US" sz="3199" b="1" i="0" u="none" strike="noStrike" kern="0" cap="none" spc="0" normalizeH="0" baseline="0" noProof="0" dirty="0">
              <a:ln>
                <a:noFill/>
              </a:ln>
              <a:solidFill>
                <a:srgbClr val="91F96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Marcador de posición de contenido 13"/>
          <p:cNvSpPr txBox="1">
            <a:spLocks/>
          </p:cNvSpPr>
          <p:nvPr/>
        </p:nvSpPr>
        <p:spPr>
          <a:xfrm>
            <a:off x="598861" y="1509713"/>
            <a:ext cx="11071516" cy="4705350"/>
          </a:xfrm>
          <a:prstGeom prst="rect">
            <a:avLst/>
          </a:prstGeom>
        </p:spPr>
        <p:txBody>
          <a:bodyPr>
            <a:normAutofit/>
          </a:bodyPr>
          <a:lstStyle>
            <a:lvl1pPr marL="342797" indent="-342797" algn="l" defTabSz="4570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5126E"/>
              </a:buClr>
              <a:buFont typeface="Wingdings" charset="0"/>
              <a:buChar char="ü"/>
              <a:defRPr sz="1600" kern="1200">
                <a:solidFill>
                  <a:srgbClr val="4B5C68"/>
                </a:solidFill>
                <a:latin typeface="Arial"/>
                <a:ea typeface="MS PGothic" pitchFamily="34" charset="-128"/>
                <a:cs typeface="Arial"/>
              </a:defRPr>
            </a:lvl1pPr>
            <a:lvl2pPr marL="742727" indent="-285664" algn="l" defTabSz="4570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72633"/>
              </a:buClr>
              <a:buFont typeface="Wingdings" charset="0"/>
              <a:buChar char="§"/>
              <a:defRPr sz="1400" kern="1200">
                <a:solidFill>
                  <a:srgbClr val="4B5C68"/>
                </a:solidFill>
                <a:latin typeface="Arial"/>
                <a:ea typeface="MS PGothic" pitchFamily="34" charset="-128"/>
                <a:cs typeface="Arial"/>
              </a:defRPr>
            </a:lvl2pPr>
            <a:lvl3pPr marL="1142657" indent="-228531" algn="l" defTabSz="4570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CBD2F"/>
              </a:buClr>
              <a:buFont typeface="Arial" charset="0"/>
              <a:buChar char="•"/>
              <a:defRPr sz="1400" kern="1200">
                <a:solidFill>
                  <a:srgbClr val="4B5C68"/>
                </a:solidFill>
                <a:latin typeface="Arial"/>
                <a:ea typeface="MS PGothic" pitchFamily="34" charset="-128"/>
                <a:cs typeface="Arial"/>
              </a:defRPr>
            </a:lvl3pPr>
            <a:lvl4pPr marL="1599720" indent="-228531" algn="l" defTabSz="4570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AAD24"/>
              </a:buClr>
              <a:buFont typeface="Arial" charset="0"/>
              <a:buChar char="–"/>
              <a:defRPr sz="1400" kern="1200">
                <a:solidFill>
                  <a:srgbClr val="4B5C68"/>
                </a:solidFill>
                <a:latin typeface="Arial"/>
                <a:ea typeface="MS PGothic" pitchFamily="34" charset="-128"/>
                <a:cs typeface="Arial"/>
              </a:defRPr>
            </a:lvl4pPr>
            <a:lvl5pPr marL="2056783" indent="-228531" algn="l" defTabSz="4570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6ADDC"/>
              </a:buClr>
              <a:buFont typeface="Arial" charset="0"/>
              <a:buChar char="»"/>
              <a:defRPr sz="1400" kern="1200">
                <a:solidFill>
                  <a:srgbClr val="4B5C68"/>
                </a:solidFill>
                <a:latin typeface="Arial"/>
                <a:ea typeface="MS PGothic" pitchFamily="34" charset="-128"/>
                <a:cs typeface="Arial"/>
              </a:defRPr>
            </a:lvl5pPr>
            <a:lvl6pPr marL="2513846" indent="-228531" algn="l" defTabSz="457063" rtl="0" eaLnBrk="1" latinLnBrk="0" hangingPunct="1">
              <a:spcBef>
                <a:spcPct val="20000"/>
              </a:spcBef>
              <a:buFont typeface="Arial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457063" rtl="0" eaLnBrk="1" latinLnBrk="0" hangingPunct="1">
              <a:spcBef>
                <a:spcPct val="20000"/>
              </a:spcBef>
              <a:buFont typeface="Arial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457063" rtl="0" eaLnBrk="1" latinLnBrk="0" hangingPunct="1">
              <a:spcBef>
                <a:spcPct val="20000"/>
              </a:spcBef>
              <a:buFont typeface="Arial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457063" rtl="0" eaLnBrk="1" latinLnBrk="0" hangingPunct="1">
              <a:spcBef>
                <a:spcPct val="20000"/>
              </a:spcBef>
              <a:buFont typeface="Arial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spcBef>
                <a:spcPts val="1800"/>
              </a:spcBef>
              <a:buClr>
                <a:srgbClr val="70AD47">
                  <a:lumMod val="75000"/>
                </a:srgbClr>
              </a:buClr>
              <a:buSzPct val="100000"/>
              <a:buFont typeface="Wingdings" panose="05000000000000000000" pitchFamily="2" charset="2"/>
              <a:buChar char="§"/>
            </a:pPr>
            <a:r>
              <a:rPr lang="es-ES" sz="2400" dirty="0" smtClean="0">
                <a:solidFill>
                  <a:srgbClr val="E7E6E6">
                    <a:lumMod val="25000"/>
                  </a:srgbClr>
                </a:solidFill>
                <a:latin typeface="Corbel"/>
              </a:rPr>
              <a:t>Requerimientos</a:t>
            </a:r>
          </a:p>
          <a:p>
            <a:pPr defTabSz="914400">
              <a:spcBef>
                <a:spcPts val="1800"/>
              </a:spcBef>
              <a:buClr>
                <a:srgbClr val="70AD47">
                  <a:lumMod val="75000"/>
                </a:srgbClr>
              </a:buClr>
              <a:buSzPct val="100000"/>
              <a:buFont typeface="Wingdings" panose="05000000000000000000" pitchFamily="2" charset="2"/>
              <a:buChar char="§"/>
            </a:pPr>
            <a:r>
              <a:rPr lang="es-ES" sz="2400" dirty="0" smtClean="0">
                <a:solidFill>
                  <a:srgbClr val="E7E6E6">
                    <a:lumMod val="25000"/>
                  </a:srgbClr>
                </a:solidFill>
                <a:latin typeface="Corbel"/>
              </a:rPr>
              <a:t>Proyectos</a:t>
            </a:r>
          </a:p>
          <a:p>
            <a:pPr defTabSz="914400">
              <a:spcBef>
                <a:spcPts val="1800"/>
              </a:spcBef>
              <a:buClr>
                <a:srgbClr val="70AD47">
                  <a:lumMod val="75000"/>
                </a:srgbClr>
              </a:buClr>
              <a:buSzPct val="100000"/>
              <a:buFont typeface="Wingdings" panose="05000000000000000000" pitchFamily="2" charset="2"/>
              <a:buChar char="§"/>
            </a:pPr>
            <a:r>
              <a:rPr lang="es-ES" sz="2400" dirty="0" err="1" smtClean="0">
                <a:solidFill>
                  <a:srgbClr val="E7E6E6">
                    <a:lumMod val="25000"/>
                  </a:srgbClr>
                </a:solidFill>
                <a:latin typeface="Corbel"/>
              </a:rPr>
              <a:t>Cargabilidad</a:t>
            </a:r>
            <a:r>
              <a:rPr lang="es-ES" sz="2400" dirty="0" smtClean="0">
                <a:solidFill>
                  <a:srgbClr val="E7E6E6">
                    <a:lumMod val="25000"/>
                  </a:srgbClr>
                </a:solidFill>
                <a:latin typeface="Corbel"/>
              </a:rPr>
              <a:t> de analistas</a:t>
            </a:r>
          </a:p>
          <a:p>
            <a:pPr defTabSz="914400">
              <a:spcBef>
                <a:spcPts val="1800"/>
              </a:spcBef>
              <a:buClr>
                <a:srgbClr val="70AD47">
                  <a:lumMod val="75000"/>
                </a:srgbClr>
              </a:buClr>
              <a:buSzPct val="100000"/>
              <a:buFont typeface="Wingdings" panose="05000000000000000000" pitchFamily="2" charset="2"/>
              <a:buChar char="§"/>
            </a:pPr>
            <a:r>
              <a:rPr lang="es-ES" sz="2400" dirty="0" smtClean="0">
                <a:solidFill>
                  <a:srgbClr val="E7E6E6">
                    <a:lumMod val="25000"/>
                  </a:srgbClr>
                </a:solidFill>
                <a:latin typeface="Corbel"/>
              </a:rPr>
              <a:t>Temas varios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2461" y="5542670"/>
            <a:ext cx="1129763" cy="1044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543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0000">
              <a:schemeClr val="bg1"/>
            </a:gs>
            <a:gs pos="9000">
              <a:schemeClr val="accent6">
                <a:lumMod val="50000"/>
              </a:scheme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89484"/>
            <a:ext cx="11853552" cy="719892"/>
          </a:xfrm>
          <a:prstGeom prst="rect">
            <a:avLst/>
          </a:prstGeom>
          <a:solidFill>
            <a:srgbClr val="70AD47">
              <a:lumMod val="75000"/>
            </a:srgbClr>
          </a:solidFill>
          <a:ln w="9525" cap="flat" cmpd="sng" algn="ctr">
            <a:solidFill>
              <a:srgbClr val="70AD47">
                <a:lumMod val="7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PE" sz="3199" b="1" kern="0" dirty="0" smtClean="0">
                <a:solidFill>
                  <a:srgbClr val="91F9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Requerimientos</a:t>
            </a:r>
            <a:endParaRPr kumimoji="0" lang="en-US" sz="3199" b="1" i="0" u="none" strike="noStrike" kern="0" cap="none" spc="0" normalizeH="0" baseline="0" noProof="0" dirty="0">
              <a:ln>
                <a:noFill/>
              </a:ln>
              <a:solidFill>
                <a:srgbClr val="91F96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2461" y="5542670"/>
            <a:ext cx="1129763" cy="1044079"/>
          </a:xfrm>
          <a:prstGeom prst="rect">
            <a:avLst/>
          </a:prstGeom>
        </p:spPr>
      </p:pic>
      <p:graphicFrame>
        <p:nvGraphicFramePr>
          <p:cNvPr id="10" name="Gráfico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68386748"/>
              </p:ext>
            </p:extLst>
          </p:nvPr>
        </p:nvGraphicFramePr>
        <p:xfrm>
          <a:off x="6513342" y="1278547"/>
          <a:ext cx="5022166" cy="53082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" name="Gráfico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8912728"/>
              </p:ext>
            </p:extLst>
          </p:nvPr>
        </p:nvGraphicFramePr>
        <p:xfrm>
          <a:off x="671072" y="1426039"/>
          <a:ext cx="5392103" cy="51607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862972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9000">
              <a:schemeClr val="accent6">
                <a:lumMod val="50000"/>
              </a:schemeClr>
            </a:gs>
            <a:gs pos="20000">
              <a:schemeClr val="bg1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89484"/>
            <a:ext cx="11853552" cy="719892"/>
          </a:xfrm>
          <a:prstGeom prst="rect">
            <a:avLst/>
          </a:prstGeom>
          <a:solidFill>
            <a:srgbClr val="70AD47">
              <a:lumMod val="75000"/>
            </a:srgbClr>
          </a:solidFill>
          <a:ln w="9525" cap="flat" cmpd="sng" algn="ctr">
            <a:solidFill>
              <a:srgbClr val="70AD47">
                <a:lumMod val="7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3199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91F9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Cargabilidad</a:t>
            </a:r>
            <a:r>
              <a:rPr kumimoji="0" lang="es-PE" sz="3199" b="1" i="0" u="none" strike="noStrike" kern="0" cap="none" spc="0" normalizeH="0" baseline="0" noProof="0" dirty="0" smtClean="0">
                <a:ln>
                  <a:noFill/>
                </a:ln>
                <a:solidFill>
                  <a:srgbClr val="91F9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s-PE" sz="3199" b="1" i="0" u="none" strike="noStrike" kern="0" cap="none" spc="0" normalizeH="0" baseline="0" noProof="0" smtClean="0">
                <a:ln>
                  <a:noFill/>
                </a:ln>
                <a:solidFill>
                  <a:srgbClr val="91F9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de Programadores</a:t>
            </a:r>
            <a:endParaRPr kumimoji="0" lang="en-US" sz="3199" b="1" i="0" u="none" strike="noStrike" kern="0" cap="none" spc="0" normalizeH="0" baseline="0" noProof="0" dirty="0">
              <a:ln>
                <a:noFill/>
              </a:ln>
              <a:solidFill>
                <a:srgbClr val="91F96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2461" y="5542670"/>
            <a:ext cx="1129763" cy="1044079"/>
          </a:xfrm>
          <a:prstGeom prst="rect">
            <a:avLst/>
          </a:prstGeom>
        </p:spPr>
      </p:pic>
      <p:graphicFrame>
        <p:nvGraphicFramePr>
          <p:cNvPr id="7" name="Gráfico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71479589"/>
              </p:ext>
            </p:extLst>
          </p:nvPr>
        </p:nvGraphicFramePr>
        <p:xfrm>
          <a:off x="478302" y="1125415"/>
          <a:ext cx="11375250" cy="53457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43814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9000">
              <a:schemeClr val="accent6">
                <a:lumMod val="50000"/>
              </a:schemeClr>
            </a:gs>
            <a:gs pos="20000">
              <a:schemeClr val="bg1"/>
            </a:gs>
          </a:gsLst>
          <a:lin ang="135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89484"/>
            <a:ext cx="11853552" cy="719892"/>
          </a:xfrm>
          <a:prstGeom prst="rect">
            <a:avLst/>
          </a:prstGeom>
          <a:solidFill>
            <a:srgbClr val="70AD47">
              <a:lumMod val="75000"/>
            </a:srgbClr>
          </a:solidFill>
          <a:ln w="9525" cap="flat" cmpd="sng" algn="ctr">
            <a:solidFill>
              <a:srgbClr val="70AD47">
                <a:lumMod val="7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3199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91F9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Cargabilidad</a:t>
            </a:r>
            <a:r>
              <a:rPr kumimoji="0" lang="es-PE" sz="3199" b="1" i="0" u="none" strike="noStrike" kern="0" cap="none" spc="0" normalizeH="0" baseline="0" noProof="0" dirty="0" smtClean="0">
                <a:ln>
                  <a:noFill/>
                </a:ln>
                <a:solidFill>
                  <a:srgbClr val="91F9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 de Analista</a:t>
            </a:r>
            <a:endParaRPr kumimoji="0" lang="en-US" sz="3199" b="1" i="0" u="none" strike="noStrike" kern="0" cap="none" spc="0" normalizeH="0" baseline="0" noProof="0" dirty="0">
              <a:ln>
                <a:noFill/>
              </a:ln>
              <a:solidFill>
                <a:srgbClr val="91F96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2461" y="5542670"/>
            <a:ext cx="1129763" cy="1044079"/>
          </a:xfrm>
          <a:prstGeom prst="rect">
            <a:avLst/>
          </a:prstGeom>
        </p:spPr>
      </p:pic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4458613"/>
              </p:ext>
            </p:extLst>
          </p:nvPr>
        </p:nvGraphicFramePr>
        <p:xfrm>
          <a:off x="2279176" y="1972469"/>
          <a:ext cx="6890224" cy="4197467"/>
        </p:xfrm>
        <a:graphic>
          <a:graphicData uri="http://schemas.openxmlformats.org/drawingml/2006/table">
            <a:tbl>
              <a:tblPr/>
              <a:tblGrid>
                <a:gridCol w="4028788"/>
                <a:gridCol w="953812"/>
                <a:gridCol w="953812"/>
                <a:gridCol w="953812"/>
              </a:tblGrid>
              <a:tr h="465407">
                <a:tc>
                  <a:txBody>
                    <a:bodyPr/>
                    <a:lstStyle/>
                    <a:p>
                      <a:pPr algn="l" fontAlgn="ctr"/>
                      <a:r>
                        <a:rPr lang="es-PE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Actividad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Sergio Buchelli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José Cairampoma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Rodolfo Querevalú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</a:tr>
              <a:tr h="275445">
                <a:tc>
                  <a:txBody>
                    <a:bodyPr/>
                    <a:lstStyle/>
                    <a:p>
                      <a:pPr algn="l" fontAlgn="ctr"/>
                      <a:r>
                        <a:rPr lang="es-P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Despliegues a entorno QAS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400" b="0" i="0" u="none" strike="noStrike" dirty="0" smtClean="0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s-PE" sz="1400" b="0" i="0" u="none" strike="noStrike" dirty="0">
                        <a:solidFill>
                          <a:srgbClr val="37562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400" b="0" i="0" u="none" strike="noStrike" dirty="0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400" b="0" i="0" u="none" strike="noStrike" dirty="0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5445">
                <a:tc>
                  <a:txBody>
                    <a:bodyPr/>
                    <a:lstStyle/>
                    <a:p>
                      <a:pPr algn="l" fontAlgn="ctr"/>
                      <a:r>
                        <a:rPr lang="es-P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Despliegues a entorno PRD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PE" sz="1400" b="0" i="0" u="none" strike="noStrike" dirty="0">
                        <a:solidFill>
                          <a:srgbClr val="37562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400" b="0" i="0" u="none" strike="noStrike" dirty="0" smtClean="0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es-PE" sz="1400" b="0" i="0" u="none" strike="noStrike" dirty="0">
                        <a:solidFill>
                          <a:srgbClr val="37562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400" b="0" i="0" u="none" strike="noStrike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5445">
                <a:tc>
                  <a:txBody>
                    <a:bodyPr/>
                    <a:lstStyle/>
                    <a:p>
                      <a:pPr algn="l" fontAlgn="ctr"/>
                      <a:r>
                        <a:rPr lang="es-P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Despliegues a entorno PDP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PE" sz="1400" b="0" i="0" u="none" strike="noStrike" dirty="0">
                        <a:solidFill>
                          <a:srgbClr val="37562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400" b="0" i="0" u="none" strike="noStrike" dirty="0" smtClean="0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s-PE" sz="1400" b="0" i="0" u="none" strike="noStrike" dirty="0">
                        <a:solidFill>
                          <a:srgbClr val="37562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400" b="0" i="0" u="none" strike="noStrike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5445">
                <a:tc>
                  <a:txBody>
                    <a:bodyPr/>
                    <a:lstStyle/>
                    <a:p>
                      <a:pPr algn="l" fontAlgn="ctr"/>
                      <a:r>
                        <a:rPr lang="es-P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Análisis de iniciativas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400" b="0" i="0" u="none" strike="noStrike" dirty="0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es-PE" sz="1400" b="0" i="0" u="none" strike="noStrike" dirty="0" smtClean="0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endParaRPr lang="es-PE" sz="1400" b="0" i="0" u="none" strike="noStrike" dirty="0">
                        <a:solidFill>
                          <a:srgbClr val="37562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400" b="0" i="0" u="none" strike="noStrike" dirty="0" smtClean="0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  <a:r>
                        <a:rPr lang="es-PE" sz="1400" b="0" i="0" u="none" strike="noStrike" dirty="0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400" b="0" i="0" u="none" strike="noStrike" dirty="0" smtClean="0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es-PE" sz="1400" b="0" i="0" u="none" strike="noStrike" dirty="0">
                        <a:solidFill>
                          <a:srgbClr val="37562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5445">
                <a:tc>
                  <a:txBody>
                    <a:bodyPr/>
                    <a:lstStyle/>
                    <a:p>
                      <a:pPr algn="l" fontAlgn="ctr"/>
                      <a:r>
                        <a:rPr lang="es-P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Estimación requerimientos </a:t>
                      </a:r>
                      <a:r>
                        <a:rPr lang="es-PE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SiCC</a:t>
                      </a:r>
                      <a:endParaRPr lang="es-P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400" b="0" i="0" u="none" strike="noStrike" dirty="0" smtClean="0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s-PE" sz="1400" b="0" i="0" u="none" strike="noStrike" dirty="0">
                        <a:solidFill>
                          <a:srgbClr val="37562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400" b="0" i="0" u="none" strike="noStrike" dirty="0" smtClean="0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es-PE" sz="1400" b="0" i="0" u="none" strike="noStrike" dirty="0">
                        <a:solidFill>
                          <a:srgbClr val="37562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400" b="0" i="0" u="none" strike="noStrike" dirty="0" smtClean="0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s-PE" sz="1400" b="0" i="0" u="none" strike="noStrike" dirty="0">
                        <a:solidFill>
                          <a:srgbClr val="37562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5445">
                <a:tc>
                  <a:txBody>
                    <a:bodyPr/>
                    <a:lstStyle/>
                    <a:p>
                      <a:pPr algn="l" fontAlgn="ctr"/>
                      <a:r>
                        <a:rPr lang="es-P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Estimación requerimientos RV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400" b="0" i="0" u="none" strike="noStrike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400" b="0" i="0" u="none" strike="noStrike" dirty="0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400" b="0" i="0" u="none" strike="noStrike" dirty="0" smtClean="0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es-PE" sz="1400" b="0" i="0" u="none" strike="noStrike" dirty="0">
                        <a:solidFill>
                          <a:srgbClr val="37562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5445">
                <a:tc>
                  <a:txBody>
                    <a:bodyPr/>
                    <a:lstStyle/>
                    <a:p>
                      <a:pPr algn="l" fontAlgn="ctr"/>
                      <a:r>
                        <a:rPr lang="es-P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Capacitación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400" b="0" i="0" u="none" strike="noStrike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400" b="0" i="0" u="none" strike="noStrike" dirty="0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400" b="0" i="0" u="none" strike="noStrike" dirty="0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5445">
                <a:tc>
                  <a:txBody>
                    <a:bodyPr/>
                    <a:lstStyle/>
                    <a:p>
                      <a:pPr algn="l" fontAlgn="ctr"/>
                      <a:r>
                        <a:rPr lang="es-P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Festivos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400" b="0" i="0" u="none" strike="noStrike" dirty="0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es-PE" sz="1400" b="0" i="0" u="none" strike="noStrike" dirty="0" smtClean="0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  <a:endParaRPr lang="es-PE" sz="1400" b="0" i="0" u="none" strike="noStrike" dirty="0">
                        <a:solidFill>
                          <a:srgbClr val="37562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400" b="0" i="0" u="none" strike="noStrike" dirty="0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es-PE" sz="1400" b="0" i="0" u="none" strike="noStrike" dirty="0" smtClean="0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  <a:endParaRPr lang="es-PE" sz="1400" b="0" i="0" u="none" strike="noStrike" dirty="0">
                        <a:solidFill>
                          <a:srgbClr val="37562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400" b="0" i="0" u="none" strike="noStrike" dirty="0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es-PE" sz="1400" b="0" i="0" u="none" strike="noStrike" dirty="0" smtClean="0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  <a:endParaRPr lang="es-PE" sz="1400" b="0" i="0" u="none" strike="noStrike" dirty="0">
                        <a:solidFill>
                          <a:srgbClr val="37562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5445">
                <a:tc>
                  <a:txBody>
                    <a:bodyPr/>
                    <a:lstStyle/>
                    <a:p>
                      <a:pPr algn="l" fontAlgn="ctr"/>
                      <a:r>
                        <a:rPr lang="es-P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Gestión </a:t>
                      </a:r>
                      <a:r>
                        <a:rPr lang="es-P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Administrativa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400" b="0" i="0" u="none" strike="noStrike" smtClean="0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s-PE" sz="1400" b="0" i="0" u="none" strike="noStrike" dirty="0">
                        <a:solidFill>
                          <a:srgbClr val="37562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400" b="0" i="0" u="none" strike="noStrike" dirty="0" smtClean="0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s-PE" sz="1400" b="0" i="0" u="none" strike="noStrike" dirty="0">
                        <a:solidFill>
                          <a:srgbClr val="37562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400" b="0" i="0" u="none" strike="noStrike" dirty="0" smtClean="0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es-PE" sz="1400" b="0" i="0" u="none" strike="noStrike" dirty="0">
                        <a:solidFill>
                          <a:srgbClr val="37562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5445">
                <a:tc>
                  <a:txBody>
                    <a:bodyPr/>
                    <a:lstStyle/>
                    <a:p>
                      <a:pPr algn="l" fontAlgn="ctr"/>
                      <a:r>
                        <a:rPr lang="es-P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Mejora continua y optimización de procesos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400" b="0" i="0" u="none" strike="noStrike" dirty="0" smtClean="0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s-PE" sz="1400" b="0" i="0" u="none" strike="noStrike" dirty="0">
                        <a:solidFill>
                          <a:srgbClr val="37562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PE" sz="1400" b="0" i="0" u="none" strike="noStrike" dirty="0">
                        <a:solidFill>
                          <a:srgbClr val="37562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PE" sz="1400" b="0" i="0" u="none" strike="noStrike" dirty="0">
                        <a:solidFill>
                          <a:srgbClr val="37562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5445">
                <a:tc>
                  <a:txBody>
                    <a:bodyPr/>
                    <a:lstStyle/>
                    <a:p>
                      <a:pPr algn="l" fontAlgn="ctr"/>
                      <a:r>
                        <a:rPr lang="es-P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Soporte y mantenimiento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400" b="0" i="0" u="none" strike="noStrike" dirty="0" smtClean="0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  <a:endParaRPr lang="es-PE" sz="1400" b="0" i="0" u="none" strike="noStrike" dirty="0">
                        <a:solidFill>
                          <a:srgbClr val="37562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PE" sz="1400" b="0" i="0" u="none" strike="noStrike" dirty="0">
                        <a:solidFill>
                          <a:srgbClr val="37562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400" b="0" i="0" u="none" strike="noStrike" dirty="0" smtClean="0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es-PE" sz="1400" b="0" i="0" u="none" strike="noStrike" dirty="0">
                        <a:solidFill>
                          <a:srgbClr val="37562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5445">
                <a:tc>
                  <a:txBody>
                    <a:bodyPr/>
                    <a:lstStyle/>
                    <a:p>
                      <a:pPr algn="l" fontAlgn="ctr"/>
                      <a:r>
                        <a:rPr lang="es-P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Vacaciones &amp; Permisos – Urgencias &amp; Eventos Corporativos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PE" sz="1400" b="0" i="0" u="none" strike="noStrike" dirty="0">
                        <a:solidFill>
                          <a:srgbClr val="37562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PE" sz="1400" b="0" i="0" u="none" strike="noStrike" dirty="0">
                        <a:solidFill>
                          <a:srgbClr val="37562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PE" sz="1400" b="0" i="0" u="none" strike="noStrike" dirty="0">
                        <a:solidFill>
                          <a:srgbClr val="37562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5445">
                <a:tc>
                  <a:txBody>
                    <a:bodyPr/>
                    <a:lstStyle/>
                    <a:p>
                      <a:pPr algn="l" fontAlgn="ctr"/>
                      <a:r>
                        <a:rPr lang="es-P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Proyectos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400" b="0" i="0" u="none" strike="noStrike" dirty="0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es-PE" sz="1400" b="0" i="0" u="none" strike="noStrike" dirty="0" smtClean="0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s-PE" sz="1400" b="0" i="0" u="none" strike="noStrike" dirty="0">
                        <a:solidFill>
                          <a:srgbClr val="37562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400" b="0" i="0" u="none" strike="noStrike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400" b="0" i="0" u="none" strike="noStrike" dirty="0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1561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40000"/>
                <a:lumOff val="60000"/>
              </a:schemeClr>
            </a:gs>
            <a:gs pos="93805">
              <a:schemeClr val="accent6">
                <a:lumMod val="75000"/>
              </a:schemeClr>
            </a:gs>
            <a:gs pos="51000">
              <a:srgbClr val="00B050"/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2"/>
          <p:cNvSpPr txBox="1">
            <a:spLocks/>
          </p:cNvSpPr>
          <p:nvPr/>
        </p:nvSpPr>
        <p:spPr>
          <a:xfrm>
            <a:off x="1065214" y="1828800"/>
            <a:ext cx="9061646" cy="34724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6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s-ES" sz="6000" b="1" dirty="0" smtClean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Seguimiento Semanal</a:t>
            </a:r>
            <a:r>
              <a:rPr lang="es-ES" dirty="0" smtClean="0">
                <a:latin typeface="Corbel"/>
              </a:rPr>
              <a:t/>
            </a:r>
            <a:br>
              <a:rPr lang="es-ES" dirty="0" smtClean="0">
                <a:latin typeface="Corbel"/>
              </a:rPr>
            </a:br>
            <a:endParaRPr lang="es-ES" sz="2400" dirty="0">
              <a:latin typeface="Corbel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7868" y="1557634"/>
            <a:ext cx="2174651" cy="200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3997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3746</TotalTime>
  <Words>91</Words>
  <Application>Microsoft Office PowerPoint</Application>
  <PresentationFormat>Panorámica</PresentationFormat>
  <Paragraphs>62</Paragraphs>
  <Slides>6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3" baseType="lpstr">
      <vt:lpstr>MS PGothic</vt:lpstr>
      <vt:lpstr>Arial</vt:lpstr>
      <vt:lpstr>Calibri</vt:lpstr>
      <vt:lpstr>Calibri Light</vt:lpstr>
      <vt:lpstr>Corbel</vt:lpstr>
      <vt:lpstr>Wingdings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dsgsadgdsf</dc:title>
  <dc:creator>Lazaro Vargas</dc:creator>
  <cp:lastModifiedBy>Jose Antonio Cairampoma Granados</cp:lastModifiedBy>
  <cp:revision>106</cp:revision>
  <dcterms:created xsi:type="dcterms:W3CDTF">2015-08-25T14:39:55Z</dcterms:created>
  <dcterms:modified xsi:type="dcterms:W3CDTF">2015-11-16T16:51:06Z</dcterms:modified>
</cp:coreProperties>
</file>