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strRef>
              <c:f>'POR MODULO'!$A$5:$A$18</c:f>
              <c:strCache>
                <c:ptCount val="13"/>
                <c:pt idx="0">
                  <c:v>CCC</c:v>
                </c:pt>
                <c:pt idx="1">
                  <c:v>COB</c:v>
                </c:pt>
                <c:pt idx="2">
                  <c:v>FAC</c:v>
                </c:pt>
                <c:pt idx="3">
                  <c:v>HIP</c:v>
                </c:pt>
                <c:pt idx="4">
                  <c:v>INC</c:v>
                </c:pt>
                <c:pt idx="5">
                  <c:v>LAR</c:v>
                </c:pt>
                <c:pt idx="6">
                  <c:v>LET</c:v>
                </c:pt>
                <c:pt idx="7">
                  <c:v>MAE</c:v>
                </c:pt>
                <c:pt idx="8">
                  <c:v>MAT</c:v>
                </c:pt>
                <c:pt idx="9">
                  <c:v>MAV</c:v>
                </c:pt>
                <c:pt idx="10">
                  <c:v>MYE</c:v>
                </c:pt>
                <c:pt idx="11">
                  <c:v>PED</c:v>
                </c:pt>
                <c:pt idx="12">
                  <c:v>RUV</c:v>
                </c:pt>
              </c:strCache>
            </c:strRef>
          </c:cat>
          <c:val>
            <c:numRef>
              <c:f>'POR MODULO'!$B$5:$B$18</c:f>
              <c:numCache>
                <c:formatCode>General</c:formatCode>
                <c:ptCount val="13"/>
                <c:pt idx="0">
                  <c:v>4</c:v>
                </c:pt>
                <c:pt idx="1">
                  <c:v>11.5</c:v>
                </c:pt>
                <c:pt idx="2">
                  <c:v>10</c:v>
                </c:pt>
                <c:pt idx="3">
                  <c:v>2</c:v>
                </c:pt>
                <c:pt idx="4">
                  <c:v>2.5</c:v>
                </c:pt>
                <c:pt idx="5">
                  <c:v>9</c:v>
                </c:pt>
                <c:pt idx="6">
                  <c:v>16</c:v>
                </c:pt>
                <c:pt idx="7">
                  <c:v>15</c:v>
                </c:pt>
                <c:pt idx="8">
                  <c:v>5.5</c:v>
                </c:pt>
                <c:pt idx="9">
                  <c:v>16</c:v>
                </c:pt>
                <c:pt idx="10">
                  <c:v>11</c:v>
                </c:pt>
                <c:pt idx="11">
                  <c:v>16.5</c:v>
                </c:pt>
                <c:pt idx="12">
                  <c:v>22.5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23518752"/>
        <c:axId val="523509344"/>
      </c:barChart>
      <c:catAx>
        <c:axId val="52351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3509344"/>
        <c:crosses val="autoZero"/>
        <c:auto val="1"/>
        <c:lblAlgn val="ctr"/>
        <c:lblOffset val="100"/>
        <c:noMultiLvlLbl val="0"/>
      </c:catAx>
      <c:valAx>
        <c:axId val="52350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35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ANALISTA'!$A$4:$A$14</c:f>
              <c:strCache>
                <c:ptCount val="10"/>
                <c:pt idx="0">
                  <c:v>Carlos Mori</c:v>
                </c:pt>
                <c:pt idx="1">
                  <c:v>Doris Martinich</c:v>
                </c:pt>
                <c:pt idx="2">
                  <c:v>Hernan Ramos</c:v>
                </c:pt>
                <c:pt idx="3">
                  <c:v>Jorge Yépez</c:v>
                </c:pt>
                <c:pt idx="4">
                  <c:v>Juan Carlos Gutierrez</c:v>
                </c:pt>
                <c:pt idx="5">
                  <c:v>Melissa Espinoza</c:v>
                </c:pt>
                <c:pt idx="6">
                  <c:v>Monica Chacon</c:v>
                </c:pt>
                <c:pt idx="7">
                  <c:v>Rosa Barreda</c:v>
                </c:pt>
                <c:pt idx="8">
                  <c:v>Sandro Quintana</c:v>
                </c:pt>
                <c:pt idx="9">
                  <c:v>Rosalvina Ramírez</c:v>
                </c:pt>
              </c:strCache>
            </c:strRef>
          </c:cat>
          <c:val>
            <c:numRef>
              <c:f>'POR ANALISTA'!$B$4:$B$14</c:f>
              <c:numCache>
                <c:formatCode>General</c:formatCode>
                <c:ptCount val="10"/>
                <c:pt idx="0">
                  <c:v>11</c:v>
                </c:pt>
                <c:pt idx="1">
                  <c:v>16</c:v>
                </c:pt>
                <c:pt idx="2">
                  <c:v>2.5</c:v>
                </c:pt>
                <c:pt idx="3">
                  <c:v>4</c:v>
                </c:pt>
                <c:pt idx="4">
                  <c:v>17</c:v>
                </c:pt>
                <c:pt idx="5">
                  <c:v>16</c:v>
                </c:pt>
                <c:pt idx="6">
                  <c:v>22</c:v>
                </c:pt>
                <c:pt idx="7">
                  <c:v>40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523514832"/>
        <c:axId val="523510912"/>
      </c:barChart>
      <c:catAx>
        <c:axId val="523514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3510912"/>
        <c:crosses val="autoZero"/>
        <c:auto val="1"/>
        <c:lblAlgn val="ctr"/>
        <c:lblOffset val="100"/>
        <c:noMultiLvlLbl val="0"/>
      </c:catAx>
      <c:valAx>
        <c:axId val="5235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351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9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/>
              <a:t>Por Programador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</c:pivotFmt>
      <c:pivotFmt>
        <c:idx val="5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</c:pivotFmt>
      <c:pivotFmt>
        <c:idx val="97"/>
      </c:pivotFmt>
      <c:pivotFmt>
        <c:idx val="98"/>
      </c:pivotFmt>
      <c:pivotFmt>
        <c:idx val="99"/>
      </c:pivotFmt>
      <c:pivotFmt>
        <c:idx val="100"/>
      </c:pivotFmt>
      <c:pivotFmt>
        <c:idx val="101"/>
      </c:pivotFmt>
      <c:pivotFmt>
        <c:idx val="102"/>
      </c:pivotFmt>
      <c:pivotFmt>
        <c:idx val="103"/>
      </c:pivotFmt>
      <c:pivotFmt>
        <c:idx val="104"/>
      </c:pivotFmt>
      <c:pivotFmt>
        <c:idx val="105"/>
      </c:pivotFmt>
      <c:pivotFmt>
        <c:idx val="106"/>
      </c:pivotFmt>
      <c:pivotFmt>
        <c:idx val="107"/>
      </c:pivotFmt>
      <c:pivotFmt>
        <c:idx val="108"/>
      </c:pivotFmt>
      <c:pivotFmt>
        <c:idx val="109"/>
      </c:pivotFmt>
      <c:pivotFmt>
        <c:idx val="110"/>
      </c:pivotFmt>
      <c:pivotFmt>
        <c:idx val="111"/>
      </c:pivotFmt>
      <c:pivotFmt>
        <c:idx val="112"/>
      </c:pivotFmt>
      <c:pivotFmt>
        <c:idx val="113"/>
      </c:pivotFmt>
      <c:pivotFmt>
        <c:idx val="114"/>
      </c:pivotFmt>
      <c:pivotFmt>
        <c:idx val="115"/>
      </c:pivotFmt>
      <c:pivotFmt>
        <c:idx val="116"/>
      </c:pivotFmt>
      <c:pivotFmt>
        <c:idx val="117"/>
      </c:pivotFmt>
      <c:pivotFmt>
        <c:idx val="118"/>
      </c:pivotFmt>
      <c:pivotFmt>
        <c:idx val="119"/>
      </c:pivotFmt>
      <c:pivotFmt>
        <c:idx val="120"/>
      </c:pivotFmt>
      <c:pivotFmt>
        <c:idx val="121"/>
      </c:pivotFmt>
      <c:pivotFmt>
        <c:idx val="122"/>
      </c:pivotFmt>
      <c:pivotFmt>
        <c:idx val="123"/>
      </c:pivotFmt>
      <c:pivotFmt>
        <c:idx val="124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9"/>
      </c:pivotFmt>
      <c:pivotFmt>
        <c:idx val="130"/>
      </c:pivotFmt>
      <c:pivotFmt>
        <c:idx val="131"/>
      </c:pivotFmt>
      <c:pivotFmt>
        <c:idx val="132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7"/>
      </c:pivotFmt>
      <c:pivotFmt>
        <c:idx val="138"/>
      </c:pivotFmt>
      <c:pivotFmt>
        <c:idx val="139"/>
      </c:pivotFmt>
      <c:pivotFmt>
        <c:idx val="140"/>
      </c:pivotFmt>
      <c:pivotFmt>
        <c:idx val="141"/>
      </c:pivotFmt>
      <c:pivotFmt>
        <c:idx val="142"/>
      </c:pivotFmt>
      <c:pivotFmt>
        <c:idx val="143"/>
      </c:pivotFmt>
      <c:pivotFmt>
        <c:idx val="144"/>
      </c:pivotFmt>
      <c:pivotFmt>
        <c:idx val="145"/>
      </c:pivotFmt>
      <c:pivotFmt>
        <c:idx val="146"/>
      </c:pivotFmt>
      <c:pivotFmt>
        <c:idx val="147"/>
      </c:pivotFmt>
      <c:pivotFmt>
        <c:idx val="148"/>
      </c:pivotFmt>
      <c:pivotFmt>
        <c:idx val="149"/>
      </c:pivotFmt>
      <c:pivotFmt>
        <c:idx val="150"/>
      </c:pivotFmt>
      <c:pivotFmt>
        <c:idx val="151"/>
      </c:pivotFmt>
      <c:pivotFmt>
        <c:idx val="152"/>
      </c:pivotFmt>
      <c:pivotFmt>
        <c:idx val="153"/>
      </c:pivotFmt>
      <c:pivotFmt>
        <c:idx val="154"/>
      </c:pivotFmt>
      <c:pivotFmt>
        <c:idx val="155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</c:pivotFmt>
      <c:pivotFmt>
        <c:idx val="176"/>
      </c:pivotFmt>
      <c:pivotFmt>
        <c:idx val="177"/>
      </c:pivotFmt>
      <c:pivotFmt>
        <c:idx val="178"/>
      </c:pivotFmt>
      <c:pivotFmt>
        <c:idx val="179"/>
      </c:pivotFmt>
      <c:pivotFmt>
        <c:idx val="180"/>
      </c:pivotFmt>
      <c:pivotFmt>
        <c:idx val="181"/>
      </c:pivotFmt>
      <c:pivotFmt>
        <c:idx val="182"/>
      </c:pivotFmt>
      <c:pivotFmt>
        <c:idx val="183"/>
      </c:pivotFmt>
      <c:pivotFmt>
        <c:idx val="184"/>
      </c:pivotFmt>
      <c:pivotFmt>
        <c:idx val="185"/>
      </c:pivotFmt>
      <c:pivotFmt>
        <c:idx val="186"/>
      </c:pivotFmt>
      <c:pivotFmt>
        <c:idx val="187"/>
      </c:pivotFmt>
      <c:pivotFmt>
        <c:idx val="188"/>
      </c:pivotFmt>
      <c:pivotFmt>
        <c:idx val="189"/>
      </c:pivotFmt>
      <c:pivotFmt>
        <c:idx val="190"/>
      </c:pivotFmt>
      <c:pivotFmt>
        <c:idx val="191"/>
      </c:pivotFmt>
      <c:pivotFmt>
        <c:idx val="192"/>
      </c:pivotFmt>
      <c:pivotFmt>
        <c:idx val="193"/>
      </c:pivotFmt>
      <c:pivotFmt>
        <c:idx val="194"/>
      </c:pivotFmt>
      <c:pivotFmt>
        <c:idx val="195"/>
      </c:pivotFmt>
      <c:pivotFmt>
        <c:idx val="196"/>
      </c:pivotFmt>
      <c:pivotFmt>
        <c:idx val="197"/>
      </c:pivotFmt>
      <c:pivotFmt>
        <c:idx val="198"/>
      </c:pivotFmt>
      <c:pivotFmt>
        <c:idx val="199"/>
      </c:pivotFmt>
      <c:pivotFmt>
        <c:idx val="200"/>
      </c:pivotFmt>
      <c:pivotFmt>
        <c:idx val="20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</c:pivotFmt>
      <c:pivotFmt>
        <c:idx val="2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</c:pivotFmt>
      <c:pivotFmt>
        <c:idx val="222"/>
      </c:pivotFmt>
      <c:pivotFmt>
        <c:idx val="223"/>
      </c:pivotFmt>
      <c:pivotFmt>
        <c:idx val="224"/>
      </c:pivotFmt>
      <c:pivotFmt>
        <c:idx val="225"/>
      </c:pivotFmt>
      <c:pivotFmt>
        <c:idx val="226"/>
      </c:pivotFmt>
      <c:pivotFmt>
        <c:idx val="227"/>
      </c:pivotFmt>
      <c:pivotFmt>
        <c:idx val="228"/>
      </c:pivotFmt>
      <c:pivotFmt>
        <c:idx val="229"/>
      </c:pivotFmt>
      <c:pivotFmt>
        <c:idx val="230"/>
      </c:pivotFmt>
      <c:pivotFmt>
        <c:idx val="231"/>
      </c:pivotFmt>
      <c:pivotFmt>
        <c:idx val="232"/>
      </c:pivotFmt>
      <c:pivotFmt>
        <c:idx val="23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dot"/>
          <c:size val="6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dash"/>
          <c:size val="6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4">
                  <c:v>2.5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PER-SiCC-2015-0606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1">
                  <c:v>5.5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MEX-SiCC-2015-0092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2">
                  <c:v>16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PER-SiCC-2015-0685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2">
                  <c:v>6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PER-SiCC-2015-0726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0">
                  <c:v>16.5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PER-SiCC-2015-0719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0">
                  <c:v>8.5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PER-SiCC-2015-0734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1">
                  <c:v>7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PER-SiCC-2015-0716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COL-SiCC-2015-0243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3">
                  <c:v>2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ECU-SiCC-2015-0058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PER-SiCC-2015-0737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4">
                  <c:v>15.5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PER-SiCC-2015-0672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3">
                  <c:v>11.5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PER-SiCC-2015-0752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0">
                  <c:v>10</c:v>
                </c:pt>
                <c:pt idx="2">
                  <c:v>1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PER-SiCC-2015-0739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1">
                  <c:v>9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PER-SiCC-2015-0653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1">
                  <c:v>16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ECU-SiCC-2015-0053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3">
                  <c:v>6.5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0477360"/>
        <c:axId val="520487552"/>
      </c:barChart>
      <c:catAx>
        <c:axId val="52047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0487552"/>
        <c:crosses val="autoZero"/>
        <c:auto val="1"/>
        <c:lblAlgn val="ctr"/>
        <c:lblOffset val="100"/>
        <c:noMultiLvlLbl val="0"/>
      </c:catAx>
      <c:valAx>
        <c:axId val="520487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047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2780524909173131"/>
          <c:h val="0.7934564350740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16/11/2015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09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Noviembre </a:t>
            </a:r>
            <a:r>
              <a:rPr lang="es-ES" sz="2400" dirty="0">
                <a:latin typeface="Corbel"/>
              </a:rPr>
              <a:t>2015 </a:t>
            </a:r>
            <a:r>
              <a:rPr lang="es-ES" sz="2400">
                <a:latin typeface="Corbel"/>
              </a:rPr>
              <a:t>– </a:t>
            </a:r>
            <a:r>
              <a:rPr lang="es-ES" sz="2400" smtClean="0">
                <a:latin typeface="Corbel"/>
              </a:rPr>
              <a:t>13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Noviembre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598220"/>
              </p:ext>
            </p:extLst>
          </p:nvPr>
        </p:nvGraphicFramePr>
        <p:xfrm>
          <a:off x="431920" y="1271294"/>
          <a:ext cx="4787193" cy="497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67000"/>
              </p:ext>
            </p:extLst>
          </p:nvPr>
        </p:nvGraphicFramePr>
        <p:xfrm>
          <a:off x="5872894" y="1292617"/>
          <a:ext cx="5310921" cy="492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935573"/>
              </p:ext>
            </p:extLst>
          </p:nvPr>
        </p:nvGraphicFramePr>
        <p:xfrm>
          <a:off x="407963" y="1496084"/>
          <a:ext cx="11268222" cy="5090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4160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Temas Varios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Framework Parte 2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Iniciativa SMS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Homologación de Servidores de Aplicaciones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Proceso de Atención de 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Formatos Atención de 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endParaRPr lang="es-ES" sz="2400" dirty="0">
              <a:solidFill>
                <a:srgbClr val="E7E6E6">
                  <a:lumMod val="25000"/>
                </a:srgbClr>
              </a:solidFill>
              <a:latin typeface="Corbel"/>
            </a:endParaRP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rgbClr val="E7E6E6">
                  <a:lumMod val="25000"/>
                </a:srgbClr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110</Words>
  <Application>Microsoft Office PowerPoint</Application>
  <PresentationFormat>Panorámica</PresentationFormat>
  <Paragraphs>57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116</cp:revision>
  <dcterms:created xsi:type="dcterms:W3CDTF">2015-08-25T14:39:55Z</dcterms:created>
  <dcterms:modified xsi:type="dcterms:W3CDTF">2015-11-16T16:10:17Z</dcterms:modified>
</cp:coreProperties>
</file>