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434" autoAdjust="0"/>
  </p:normalViewPr>
  <p:slideViewPr>
    <p:cSldViewPr snapToGrid="0">
      <p:cViewPr varScale="1">
        <p:scale>
          <a:sx n="50" d="100"/>
          <a:sy n="50" d="100"/>
        </p:scale>
        <p:origin x="48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acion\requerimientos\Atencion%20de%20RCR%20-%20CSV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ANALISTA!Tabla dinámica1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Analista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ANALISTA'!$B$3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ANALISTA'!$A$4:$A$12</c:f>
              <c:strCache>
                <c:ptCount val="8"/>
                <c:pt idx="0">
                  <c:v>Freddy Ramirez</c:v>
                </c:pt>
                <c:pt idx="1">
                  <c:v>Hernan Ramos</c:v>
                </c:pt>
                <c:pt idx="2">
                  <c:v>Juan Carlos Gutierrez</c:v>
                </c:pt>
                <c:pt idx="3">
                  <c:v>Melissa Espinoza</c:v>
                </c:pt>
                <c:pt idx="4">
                  <c:v>Rosa Barreda</c:v>
                </c:pt>
                <c:pt idx="5">
                  <c:v>Rosalvina Ramirez</c:v>
                </c:pt>
                <c:pt idx="6">
                  <c:v>Sandro Quintana</c:v>
                </c:pt>
                <c:pt idx="7">
                  <c:v>Rosalvina Ramírez</c:v>
                </c:pt>
              </c:strCache>
            </c:strRef>
          </c:cat>
          <c:val>
            <c:numRef>
              <c:f>'POR ANALISTA'!$B$4:$B$12</c:f>
              <c:numCache>
                <c:formatCode>General</c:formatCode>
                <c:ptCount val="8"/>
                <c:pt idx="0">
                  <c:v>6.5</c:v>
                </c:pt>
                <c:pt idx="1">
                  <c:v>38.75</c:v>
                </c:pt>
                <c:pt idx="2">
                  <c:v>9.5</c:v>
                </c:pt>
                <c:pt idx="3">
                  <c:v>53</c:v>
                </c:pt>
                <c:pt idx="4">
                  <c:v>43.75</c:v>
                </c:pt>
                <c:pt idx="5">
                  <c:v>0.25</c:v>
                </c:pt>
                <c:pt idx="6">
                  <c:v>2.5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268655664"/>
        <c:axId val="268656840"/>
      </c:barChart>
      <c:catAx>
        <c:axId val="268655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68656840"/>
        <c:crosses val="autoZero"/>
        <c:auto val="1"/>
        <c:lblAlgn val="ctr"/>
        <c:lblOffset val="100"/>
        <c:noMultiLvlLbl val="0"/>
      </c:catAx>
      <c:valAx>
        <c:axId val="26865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6865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MODULO!Tabla dinámica6</c:name>
    <c:fmtId val="10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Por Modulo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ivotFmts>
      <c:pivotFmt>
        <c:idx val="0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narVert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 MODULO'!$B$3:$B$4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Vert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'POR MODULO'!$A$5:$A$13</c:f>
              <c:strCache>
                <c:ptCount val="8"/>
                <c:pt idx="0">
                  <c:v>FAC</c:v>
                </c:pt>
                <c:pt idx="1">
                  <c:v>FLX</c:v>
                </c:pt>
                <c:pt idx="2">
                  <c:v>INC</c:v>
                </c:pt>
                <c:pt idx="3">
                  <c:v>MAE</c:v>
                </c:pt>
                <c:pt idx="4">
                  <c:v>MAV</c:v>
                </c:pt>
                <c:pt idx="5">
                  <c:v>PED</c:v>
                </c:pt>
                <c:pt idx="6">
                  <c:v>REC</c:v>
                </c:pt>
                <c:pt idx="7">
                  <c:v>RET</c:v>
                </c:pt>
              </c:strCache>
            </c:strRef>
          </c:cat>
          <c:val>
            <c:numRef>
              <c:f>'POR MODULO'!$B$5:$B$13</c:f>
              <c:numCache>
                <c:formatCode>General</c:formatCode>
                <c:ptCount val="8"/>
                <c:pt idx="0">
                  <c:v>24.75</c:v>
                </c:pt>
                <c:pt idx="1">
                  <c:v>0.25</c:v>
                </c:pt>
                <c:pt idx="2">
                  <c:v>55.25</c:v>
                </c:pt>
                <c:pt idx="3">
                  <c:v>35</c:v>
                </c:pt>
                <c:pt idx="4">
                  <c:v>6.5</c:v>
                </c:pt>
                <c:pt idx="5">
                  <c:v>21</c:v>
                </c:pt>
                <c:pt idx="6">
                  <c:v>2.5</c:v>
                </c:pt>
                <c:pt idx="7">
                  <c:v>1.5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34401384"/>
        <c:axId val="434403344"/>
      </c:barChart>
      <c:catAx>
        <c:axId val="434401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34403344"/>
        <c:crosses val="autoZero"/>
        <c:auto val="1"/>
        <c:lblAlgn val="ctr"/>
        <c:lblOffset val="100"/>
        <c:noMultiLvlLbl val="0"/>
      </c:catAx>
      <c:valAx>
        <c:axId val="43440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3440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[Atencion de RCR - CSVD.xlsx]POR PROGRAMADOR!Tabla dinámica18</c:name>
    <c:fmtId val="8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PE"/>
              <a:t>Por Programador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ivotFmts>
      <c:pivotFmt>
        <c:idx val="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</c:pivotFmt>
      <c:pivotFmt>
        <c:idx val="22"/>
      </c:pivotFmt>
      <c:pivotFmt>
        <c:idx val="23"/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</c:pivotFmt>
      <c:pivotFmt>
        <c:idx val="4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</c:pivotFmt>
      <c:pivotFmt>
        <c:idx val="5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3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4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5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6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45048008239476"/>
          <c:y val="0.1330976430976431"/>
          <c:w val="0.51987135785242033"/>
          <c:h val="0.788793711392136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'POR PROGRAMADOR'!$B$4:$B$5</c:f>
              <c:strCache>
                <c:ptCount val="1"/>
                <c:pt idx="0">
                  <c:v>PER-SiCC-2015-0500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PROGRAMADOR'!$B$6:$B$10</c:f>
              <c:numCache>
                <c:formatCode>General</c:formatCode>
                <c:ptCount val="5"/>
                <c:pt idx="4">
                  <c:v>8</c:v>
                </c:pt>
              </c:numCache>
            </c:numRef>
          </c:val>
        </c:ser>
        <c:ser>
          <c:idx val="1"/>
          <c:order val="1"/>
          <c:tx>
            <c:strRef>
              <c:f>'POR PROGRAMADOR'!$C$4:$C$5</c:f>
              <c:strCache>
                <c:ptCount val="1"/>
                <c:pt idx="0">
                  <c:v>PER-SiCC-2015-0545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PROGRAMADOR'!$C$6:$C$10</c:f>
              <c:numCache>
                <c:formatCode>General</c:formatCode>
                <c:ptCount val="5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'POR PROGRAMADOR'!$D$4:$D$5</c:f>
              <c:strCache>
                <c:ptCount val="1"/>
                <c:pt idx="0">
                  <c:v>PER-SiCC-2015-0607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PROGRAMADOR'!$D$6:$D$10</c:f>
              <c:numCache>
                <c:formatCode>General</c:formatCode>
                <c:ptCount val="5"/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'POR PROGRAMADOR'!$E$4:$E$5</c:f>
              <c:strCache>
                <c:ptCount val="1"/>
                <c:pt idx="0">
                  <c:v>PER-SiCC-2015-0573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PROGRAMADOR'!$E$6:$E$10</c:f>
              <c:numCache>
                <c:formatCode>General</c:formatCode>
                <c:ptCount val="5"/>
                <c:pt idx="2">
                  <c:v>11.5</c:v>
                </c:pt>
              </c:numCache>
            </c:numRef>
          </c:val>
        </c:ser>
        <c:ser>
          <c:idx val="4"/>
          <c:order val="4"/>
          <c:tx>
            <c:strRef>
              <c:f>'POR PROGRAMADOR'!$F$4:$F$5</c:f>
              <c:strCache>
                <c:ptCount val="1"/>
                <c:pt idx="0">
                  <c:v>PER-IMP-2015-0041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PROGRAMADOR'!$F$6:$F$10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'POR PROGRAMADOR'!$G$4:$G$5</c:f>
              <c:strCache>
                <c:ptCount val="1"/>
                <c:pt idx="0">
                  <c:v>PER-SiCC-2015-0595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PROGRAMADOR'!$G$6:$G$10</c:f>
              <c:numCache>
                <c:formatCode>General</c:formatCode>
                <c:ptCount val="5"/>
                <c:pt idx="0">
                  <c:v>3</c:v>
                </c:pt>
              </c:numCache>
            </c:numRef>
          </c:val>
        </c:ser>
        <c:ser>
          <c:idx val="6"/>
          <c:order val="6"/>
          <c:tx>
            <c:strRef>
              <c:f>'POR PROGRAMADOR'!$H$4:$H$5</c:f>
              <c:strCache>
                <c:ptCount val="1"/>
                <c:pt idx="0">
                  <c:v>PER-SiCC-2015-0602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PROGRAMADOR'!$H$6:$H$10</c:f>
              <c:numCache>
                <c:formatCode>General</c:formatCode>
                <c:ptCount val="5"/>
                <c:pt idx="2">
                  <c:v>2</c:v>
                </c:pt>
              </c:numCache>
            </c:numRef>
          </c:val>
        </c:ser>
        <c:ser>
          <c:idx val="7"/>
          <c:order val="7"/>
          <c:tx>
            <c:strRef>
              <c:f>'POR PROGRAMADOR'!$I$4:$I$5</c:f>
              <c:strCache>
                <c:ptCount val="1"/>
                <c:pt idx="0">
                  <c:v>PER-SiCC-2015-0604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PROGRAMADOR'!$I$6:$I$10</c:f>
              <c:numCache>
                <c:formatCode>General</c:formatCode>
                <c:ptCount val="5"/>
                <c:pt idx="2">
                  <c:v>10</c:v>
                </c:pt>
              </c:numCache>
            </c:numRef>
          </c:val>
        </c:ser>
        <c:ser>
          <c:idx val="8"/>
          <c:order val="8"/>
          <c:tx>
            <c:strRef>
              <c:f>'POR PROGRAMADOR'!$J$4:$J$5</c:f>
              <c:strCache>
                <c:ptCount val="1"/>
                <c:pt idx="0">
                  <c:v>PER-SiCC-2015-0628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PROGRAMADOR'!$J$6:$J$10</c:f>
              <c:numCache>
                <c:formatCode>General</c:formatCode>
                <c:ptCount val="5"/>
                <c:pt idx="3">
                  <c:v>0.25</c:v>
                </c:pt>
              </c:numCache>
            </c:numRef>
          </c:val>
        </c:ser>
        <c:ser>
          <c:idx val="9"/>
          <c:order val="9"/>
          <c:tx>
            <c:strRef>
              <c:f>'POR PROGRAMADOR'!$K$4:$K$5</c:f>
              <c:strCache>
                <c:ptCount val="1"/>
                <c:pt idx="0">
                  <c:v>PER-SiCC-2015-0608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PROGRAMADOR'!$K$6:$K$10</c:f>
              <c:numCache>
                <c:formatCode>General</c:formatCode>
                <c:ptCount val="5"/>
                <c:pt idx="3">
                  <c:v>2.5</c:v>
                </c:pt>
              </c:numCache>
            </c:numRef>
          </c:val>
        </c:ser>
        <c:ser>
          <c:idx val="10"/>
          <c:order val="10"/>
          <c:tx>
            <c:strRef>
              <c:f>'POR PROGRAMADOR'!$L$4:$L$5</c:f>
              <c:strCache>
                <c:ptCount val="1"/>
                <c:pt idx="0">
                  <c:v>PER-SiCC-2015-0600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PROGRAMADOR'!$L$6:$L$10</c:f>
              <c:numCache>
                <c:formatCode>General</c:formatCode>
                <c:ptCount val="5"/>
                <c:pt idx="1">
                  <c:v>10</c:v>
                </c:pt>
              </c:numCache>
            </c:numRef>
          </c:val>
        </c:ser>
        <c:ser>
          <c:idx val="11"/>
          <c:order val="11"/>
          <c:tx>
            <c:strRef>
              <c:f>'POR PROGRAMADOR'!$M$4:$M$5</c:f>
              <c:strCache>
                <c:ptCount val="1"/>
                <c:pt idx="0">
                  <c:v>PER-SiCC-2015-0633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PROGRAMADOR'!$M$6:$M$10</c:f>
              <c:numCache>
                <c:formatCode>General</c:formatCode>
                <c:ptCount val="5"/>
                <c:pt idx="1">
                  <c:v>1.5</c:v>
                </c:pt>
              </c:numCache>
            </c:numRef>
          </c:val>
        </c:ser>
        <c:ser>
          <c:idx val="12"/>
          <c:order val="12"/>
          <c:tx>
            <c:strRef>
              <c:f>'POR PROGRAMADOR'!$N$4:$N$5</c:f>
              <c:strCache>
                <c:ptCount val="1"/>
                <c:pt idx="0">
                  <c:v>PER-SiCC-2015-0644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PROGRAMADOR'!$N$6:$N$10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</c:ser>
        <c:ser>
          <c:idx val="13"/>
          <c:order val="13"/>
          <c:tx>
            <c:strRef>
              <c:f>'POR PROGRAMADOR'!$O$4:$O$5</c:f>
              <c:strCache>
                <c:ptCount val="1"/>
                <c:pt idx="0">
                  <c:v>PER-SiCC-2015-0627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PROGRAMADOR'!$O$6:$O$10</c:f>
              <c:numCache>
                <c:formatCode>General</c:formatCode>
                <c:ptCount val="5"/>
                <c:pt idx="0">
                  <c:v>26.5</c:v>
                </c:pt>
              </c:numCache>
            </c:numRef>
          </c:val>
        </c:ser>
        <c:ser>
          <c:idx val="14"/>
          <c:order val="14"/>
          <c:tx>
            <c:strRef>
              <c:f>'POR PROGRAMADOR'!$P$4:$P$5</c:f>
              <c:strCache>
                <c:ptCount val="1"/>
                <c:pt idx="0">
                  <c:v>PER-SiCC-2015-0609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PROGRAMADOR'!$P$6:$P$10</c:f>
              <c:numCache>
                <c:formatCode>General</c:formatCode>
                <c:ptCount val="5"/>
                <c:pt idx="3">
                  <c:v>11</c:v>
                </c:pt>
              </c:numCache>
            </c:numRef>
          </c:val>
        </c:ser>
        <c:ser>
          <c:idx val="15"/>
          <c:order val="15"/>
          <c:tx>
            <c:strRef>
              <c:f>'POR PROGRAMADOR'!$Q$4:$Q$5</c:f>
              <c:strCache>
                <c:ptCount val="1"/>
                <c:pt idx="0">
                  <c:v>PER-SiCC-2015-0614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PROGRAMADOR'!$Q$6:$Q$10</c:f>
              <c:numCache>
                <c:formatCode>General</c:formatCode>
                <c:ptCount val="5"/>
                <c:pt idx="2">
                  <c:v>3</c:v>
                </c:pt>
              </c:numCache>
            </c:numRef>
          </c:val>
        </c:ser>
        <c:ser>
          <c:idx val="16"/>
          <c:order val="16"/>
          <c:tx>
            <c:strRef>
              <c:f>'POR PROGRAMADOR'!$R$4:$R$5</c:f>
              <c:strCache>
                <c:ptCount val="1"/>
                <c:pt idx="0">
                  <c:v>PER-SiCC-2015-0613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PROGRAMADOR'!$R$6:$R$10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</c:ser>
        <c:ser>
          <c:idx val="17"/>
          <c:order val="17"/>
          <c:tx>
            <c:strRef>
              <c:f>'POR PROGRAMADOR'!$S$4:$S$5</c:f>
              <c:strCache>
                <c:ptCount val="1"/>
                <c:pt idx="0">
                  <c:v>PER-SiCC-2015-0569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PROGRAMADOR'!$S$6:$S$10</c:f>
              <c:numCache>
                <c:formatCode>General</c:formatCode>
                <c:ptCount val="5"/>
                <c:pt idx="3">
                  <c:v>8.25</c:v>
                </c:pt>
              </c:numCache>
            </c:numRef>
          </c:val>
        </c:ser>
        <c:ser>
          <c:idx val="18"/>
          <c:order val="18"/>
          <c:tx>
            <c:strRef>
              <c:f>'POR PROGRAMADOR'!$T$4:$T$5</c:f>
              <c:strCache>
                <c:ptCount val="1"/>
                <c:pt idx="0">
                  <c:v>REP-SiCC-2015-0032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PROGRAMADOR'!$T$6:$T$10</c:f>
              <c:numCache>
                <c:formatCode>General</c:formatCode>
                <c:ptCount val="5"/>
                <c:pt idx="2">
                  <c:v>10.5</c:v>
                </c:pt>
              </c:numCache>
            </c:numRef>
          </c:val>
        </c:ser>
        <c:ser>
          <c:idx val="19"/>
          <c:order val="19"/>
          <c:tx>
            <c:strRef>
              <c:f>'POR PROGRAMADOR'!$U$4:$U$5</c:f>
              <c:strCache>
                <c:ptCount val="1"/>
                <c:pt idx="0">
                  <c:v>PER-SiCC-2015-0539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 PROGRAMADOR'!$A$6:$A$10</c:f>
              <c:strCache>
                <c:ptCount val="5"/>
                <c:pt idx="0">
                  <c:v>Aurelio Oviedo</c:v>
                </c:pt>
                <c:pt idx="1">
                  <c:v>Carlos Bazalar</c:v>
                </c:pt>
                <c:pt idx="2">
                  <c:v>Gonzalo Huertas</c:v>
                </c:pt>
                <c:pt idx="3">
                  <c:v>Karina Valencia</c:v>
                </c:pt>
                <c:pt idx="4">
                  <c:v>Sergio Apaza</c:v>
                </c:pt>
              </c:strCache>
            </c:strRef>
          </c:cat>
          <c:val>
            <c:numRef>
              <c:f>'POR PROGRAMADOR'!$U$6:$U$10</c:f>
              <c:numCache>
                <c:formatCode>General</c:formatCode>
                <c:ptCount val="5"/>
                <c:pt idx="3">
                  <c:v>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17014784"/>
        <c:axId val="517018704"/>
      </c:barChart>
      <c:catAx>
        <c:axId val="51701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17018704"/>
        <c:crosses val="autoZero"/>
        <c:auto val="1"/>
        <c:lblAlgn val="ctr"/>
        <c:lblOffset val="100"/>
        <c:noMultiLvlLbl val="0"/>
      </c:catAx>
      <c:valAx>
        <c:axId val="517018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5170147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5791751647384"/>
          <c:y val="0.14022465075996482"/>
          <c:w val="0.33570281140303454"/>
          <c:h val="0.79345643507407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D6A1F-E55D-4DE6-A2D7-6E4BDF630168}" type="datetimeFigureOut">
              <a:rPr lang="es-PE" smtClean="0"/>
              <a:t>19/10/2015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CC3C-37C1-427B-8B9C-0ED518057E8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270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CC3C-37C1-427B-8B9C-0ED518057E8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77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7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1294C-E944-4E89-92EF-318306AD47D5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BE25-48FF-40DF-9B98-54EAB8BE88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93805">
              <a:schemeClr val="accent6">
                <a:lumMod val="50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Centro de Soluciones Comerciales</a:t>
            </a:r>
            <a:br>
              <a:rPr lang="es-ES" sz="2400" dirty="0" smtClean="0">
                <a:latin typeface="Corbel"/>
              </a:rPr>
            </a:br>
            <a:r>
              <a:rPr lang="es-ES" sz="2400" dirty="0" smtClean="0">
                <a:latin typeface="Corbel"/>
              </a:rPr>
              <a:t>12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 – </a:t>
            </a:r>
            <a:r>
              <a:rPr lang="es-ES" sz="2400" dirty="0" smtClean="0">
                <a:latin typeface="Corbel"/>
              </a:rPr>
              <a:t>16 </a:t>
            </a:r>
            <a:r>
              <a:rPr lang="es-ES" sz="2400" dirty="0">
                <a:latin typeface="Corbel"/>
              </a:rPr>
              <a:t>de </a:t>
            </a:r>
            <a:r>
              <a:rPr lang="es-ES" sz="2400" dirty="0" smtClean="0">
                <a:latin typeface="Corbel"/>
              </a:rPr>
              <a:t>Octubre </a:t>
            </a:r>
            <a:r>
              <a:rPr lang="es-ES" sz="2400" dirty="0">
                <a:latin typeface="Corbel"/>
              </a:rPr>
              <a:t>2015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Agenda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Marcador de posición de contenido 13"/>
          <p:cNvSpPr txBox="1">
            <a:spLocks/>
          </p:cNvSpPr>
          <p:nvPr/>
        </p:nvSpPr>
        <p:spPr>
          <a:xfrm>
            <a:off x="598861" y="1509713"/>
            <a:ext cx="11071516" cy="4705350"/>
          </a:xfrm>
          <a:prstGeom prst="rect">
            <a:avLst/>
          </a:prstGeom>
        </p:spPr>
        <p:txBody>
          <a:bodyPr>
            <a:normAutofit/>
          </a:bodyPr>
          <a:lstStyle>
            <a:lvl1pPr marL="342797" indent="-342797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5126E"/>
              </a:buClr>
              <a:buFont typeface="Wingdings" charset="0"/>
              <a:buChar char="ü"/>
              <a:defRPr sz="16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727" indent="-285664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72633"/>
              </a:buClr>
              <a:buFont typeface="Wingdings" charset="0"/>
              <a:buChar char="§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2657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CBD2F"/>
              </a:buClr>
              <a:buFont typeface="Arial" charset="0"/>
              <a:buChar char="•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3pPr>
            <a:lvl4pPr marL="1599720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AAD24"/>
              </a:buClr>
              <a:buFont typeface="Arial" charset="0"/>
              <a:buChar char="–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6783" indent="-228531" algn="l" defTabSz="457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DDC"/>
              </a:buClr>
              <a:buFont typeface="Arial" charset="0"/>
              <a:buChar char="»"/>
              <a:defRPr sz="1400" kern="1200">
                <a:solidFill>
                  <a:srgbClr val="4B5C68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buFont typeface="Arial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Requerimientos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Proyectos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err="1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Cargabilidad</a:t>
            </a: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 de analistas</a:t>
            </a:r>
          </a:p>
          <a:p>
            <a:pPr defTabSz="914400">
              <a:spcBef>
                <a:spcPts val="1800"/>
              </a:spcBef>
              <a:buClr>
                <a:srgbClr val="70AD47">
                  <a:lumMod val="75000"/>
                </a:srgbClr>
              </a:buClr>
              <a:buSzPct val="100000"/>
              <a:buFont typeface="Wingdings" panose="05000000000000000000" pitchFamily="2" charset="2"/>
              <a:buChar char="§"/>
            </a:pPr>
            <a:r>
              <a:rPr lang="es-ES" sz="2400" dirty="0" smtClean="0">
                <a:solidFill>
                  <a:srgbClr val="E7E6E6">
                    <a:lumMod val="25000"/>
                  </a:srgbClr>
                </a:solidFill>
                <a:latin typeface="Corbel"/>
              </a:rPr>
              <a:t>Temas varios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1"/>
            </a:gs>
            <a:gs pos="9000">
              <a:schemeClr val="accent6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3199" b="1" kern="0" dirty="0" smtClean="0"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Requerimientos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775038"/>
              </p:ext>
            </p:extLst>
          </p:nvPr>
        </p:nvGraphicFramePr>
        <p:xfrm>
          <a:off x="6154248" y="1405158"/>
          <a:ext cx="5437530" cy="489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áfico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774279"/>
              </p:ext>
            </p:extLst>
          </p:nvPr>
        </p:nvGraphicFramePr>
        <p:xfrm>
          <a:off x="614800" y="1454174"/>
          <a:ext cx="4956005" cy="479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2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PE" sz="3199" b="1" i="0" u="none" strike="noStrike" kern="0" cap="none" spc="0" normalizeH="0" baseline="0" noProof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de Programadores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152496"/>
              </p:ext>
            </p:extLst>
          </p:nvPr>
        </p:nvGraphicFramePr>
        <p:xfrm>
          <a:off x="323557" y="1411677"/>
          <a:ext cx="11529995" cy="531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38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000">
              <a:schemeClr val="accent6">
                <a:lumMod val="50000"/>
              </a:schemeClr>
            </a:gs>
            <a:gs pos="2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9484"/>
            <a:ext cx="11853552" cy="719892"/>
          </a:xfrm>
          <a:prstGeom prst="rect">
            <a:avLst/>
          </a:prstGeom>
          <a:solidFill>
            <a:srgbClr val="70AD47">
              <a:lumMod val="75000"/>
            </a:srgbClr>
          </a:solidFill>
          <a:ln w="9525" cap="flat" cmpd="sng" algn="ctr">
            <a:solidFill>
              <a:srgbClr val="70AD47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199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Cargabilidad</a:t>
            </a:r>
            <a:r>
              <a:rPr kumimoji="0" lang="es-PE" sz="3199" b="1" i="0" u="none" strike="noStrike" kern="0" cap="none" spc="0" normalizeH="0" baseline="0" noProof="0" dirty="0" smtClean="0">
                <a:ln>
                  <a:noFill/>
                </a:ln>
                <a:solidFill>
                  <a:srgbClr val="91F9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de Analista</a:t>
            </a:r>
            <a:endParaRPr kumimoji="0" lang="en-US" sz="3199" b="1" i="0" u="none" strike="noStrike" kern="0" cap="none" spc="0" normalizeH="0" baseline="0" noProof="0" dirty="0">
              <a:ln>
                <a:noFill/>
              </a:ln>
              <a:solidFill>
                <a:srgbClr val="91F9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1" y="5542670"/>
            <a:ext cx="1129763" cy="104407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63809"/>
              </p:ext>
            </p:extLst>
          </p:nvPr>
        </p:nvGraphicFramePr>
        <p:xfrm>
          <a:off x="2279176" y="1972469"/>
          <a:ext cx="6890224" cy="4197467"/>
        </p:xfrm>
        <a:graphic>
          <a:graphicData uri="http://schemas.openxmlformats.org/drawingml/2006/table">
            <a:tbl>
              <a:tblPr/>
              <a:tblGrid>
                <a:gridCol w="4028788"/>
                <a:gridCol w="953812"/>
                <a:gridCol w="953812"/>
                <a:gridCol w="953812"/>
              </a:tblGrid>
              <a:tr h="465407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Sergio Buchelli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José Cairampoma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Rodolfo Querevalú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QAS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Despliegues a entorno PDP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Análisis de iniciativas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</a:t>
                      </a:r>
                      <a:r>
                        <a:rPr lang="es-P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SiCC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Estimación requerimientos RV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Capacitación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</a:t>
                      </a:r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Mejora continua y optimización de procesos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y mantenimiento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Vacaciones &amp; Permisos – Urgencias &amp; Eventos Corporativos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smtClean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s-PE" sz="1400" b="0" i="0" u="none" strike="noStrike" dirty="0">
                        <a:solidFill>
                          <a:srgbClr val="37562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445">
                <a:tc>
                  <a:txBody>
                    <a:bodyPr/>
                    <a:lstStyle/>
                    <a:p>
                      <a:pPr algn="l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375623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48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93805">
              <a:schemeClr val="accent6">
                <a:lumMod val="75000"/>
              </a:schemeClr>
            </a:gs>
            <a:gs pos="51000">
              <a:srgbClr val="00B050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/>
          <p:cNvSpPr txBox="1">
            <a:spLocks/>
          </p:cNvSpPr>
          <p:nvPr/>
        </p:nvSpPr>
        <p:spPr>
          <a:xfrm>
            <a:off x="1065214" y="1828800"/>
            <a:ext cx="9061646" cy="3472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Seguimiento Semanal</a:t>
            </a:r>
            <a:r>
              <a:rPr lang="es-ES" dirty="0" smtClean="0">
                <a:latin typeface="Corbel"/>
              </a:rPr>
              <a:t/>
            </a:r>
            <a:br>
              <a:rPr lang="es-ES" dirty="0" smtClean="0">
                <a:latin typeface="Corbel"/>
              </a:rPr>
            </a:br>
            <a:endParaRPr lang="es-ES" sz="2400" dirty="0">
              <a:latin typeface="Corbe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557634"/>
            <a:ext cx="2174651" cy="2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86</Words>
  <Application>Microsoft Office PowerPoint</Application>
  <PresentationFormat>Panorámica</PresentationFormat>
  <Paragraphs>55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Corbel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dsgsadgdsf</dc:title>
  <dc:creator>Lazaro Vargas</dc:creator>
  <cp:lastModifiedBy>Jose Antonio Cairampoma Granados</cp:lastModifiedBy>
  <cp:revision>101</cp:revision>
  <dcterms:created xsi:type="dcterms:W3CDTF">2015-08-25T14:39:55Z</dcterms:created>
  <dcterms:modified xsi:type="dcterms:W3CDTF">2015-10-19T16:00:04Z</dcterms:modified>
</cp:coreProperties>
</file>