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5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ANALISTA'!$A$4:$A$14</c:f>
              <c:strCache>
                <c:ptCount val="10"/>
                <c:pt idx="0">
                  <c:v>Carlos Mori</c:v>
                </c:pt>
                <c:pt idx="1">
                  <c:v>Doris Martinich</c:v>
                </c:pt>
                <c:pt idx="2">
                  <c:v>Hernan Ramos</c:v>
                </c:pt>
                <c:pt idx="3">
                  <c:v>Jorge Florencio</c:v>
                </c:pt>
                <c:pt idx="4">
                  <c:v>Jorge Yépez</c:v>
                </c:pt>
                <c:pt idx="5">
                  <c:v>Juan Carlos Gutierrez</c:v>
                </c:pt>
                <c:pt idx="6">
                  <c:v>Monica Chacon</c:v>
                </c:pt>
                <c:pt idx="7">
                  <c:v>Rosa Barreda</c:v>
                </c:pt>
                <c:pt idx="8">
                  <c:v>Sandro Quintana</c:v>
                </c:pt>
                <c:pt idx="9">
                  <c:v>Rosalvina Ramírez</c:v>
                </c:pt>
              </c:strCache>
            </c:strRef>
          </c:cat>
          <c:val>
            <c:numRef>
              <c:f>'POR ANALISTA'!$B$4:$B$14</c:f>
              <c:numCache>
                <c:formatCode>General</c:formatCode>
                <c:ptCount val="10"/>
                <c:pt idx="0">
                  <c:v>16.75</c:v>
                </c:pt>
                <c:pt idx="1">
                  <c:v>22</c:v>
                </c:pt>
                <c:pt idx="2">
                  <c:v>13</c:v>
                </c:pt>
                <c:pt idx="3">
                  <c:v>30</c:v>
                </c:pt>
                <c:pt idx="4">
                  <c:v>3</c:v>
                </c:pt>
                <c:pt idx="5">
                  <c:v>9</c:v>
                </c:pt>
                <c:pt idx="6">
                  <c:v>10.5</c:v>
                </c:pt>
                <c:pt idx="7">
                  <c:v>6</c:v>
                </c:pt>
                <c:pt idx="8">
                  <c:v>11</c:v>
                </c:pt>
                <c:pt idx="9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73414088"/>
        <c:axId val="173417224"/>
      </c:barChart>
      <c:catAx>
        <c:axId val="173414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3417224"/>
        <c:crosses val="autoZero"/>
        <c:auto val="1"/>
        <c:lblAlgn val="ctr"/>
        <c:lblOffset val="100"/>
        <c:noMultiLvlLbl val="0"/>
      </c:catAx>
      <c:valAx>
        <c:axId val="17341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3414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delete val="1"/>
          </c:dLbls>
          <c:cat>
            <c:strRef>
              <c:f>'POR MODULO'!$A$5:$A$13</c:f>
              <c:strCache>
                <c:ptCount val="8"/>
                <c:pt idx="0">
                  <c:v>APE</c:v>
                </c:pt>
                <c:pt idx="1">
                  <c:v>COB</c:v>
                </c:pt>
                <c:pt idx="2">
                  <c:v>INC</c:v>
                </c:pt>
                <c:pt idx="3">
                  <c:v>LET</c:v>
                </c:pt>
                <c:pt idx="4">
                  <c:v>MAE</c:v>
                </c:pt>
                <c:pt idx="5">
                  <c:v>PED</c:v>
                </c:pt>
                <c:pt idx="6">
                  <c:v>REC</c:v>
                </c:pt>
                <c:pt idx="7">
                  <c:v>STO</c:v>
                </c:pt>
              </c:strCache>
            </c:strRef>
          </c:cat>
          <c:val>
            <c:numRef>
              <c:f>'POR MODULO'!$B$5:$B$13</c:f>
              <c:numCache>
                <c:formatCode>General</c:formatCode>
                <c:ptCount val="8"/>
                <c:pt idx="0">
                  <c:v>2.5</c:v>
                </c:pt>
                <c:pt idx="1">
                  <c:v>34.5</c:v>
                </c:pt>
                <c:pt idx="2">
                  <c:v>13</c:v>
                </c:pt>
                <c:pt idx="3">
                  <c:v>11</c:v>
                </c:pt>
                <c:pt idx="4">
                  <c:v>9</c:v>
                </c:pt>
                <c:pt idx="5">
                  <c:v>21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93544176"/>
        <c:axId val="493533200"/>
      </c:barChart>
      <c:catAx>
        <c:axId val="49354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93533200"/>
        <c:crosses val="autoZero"/>
        <c:auto val="1"/>
        <c:lblAlgn val="ctr"/>
        <c:lblOffset val="100"/>
        <c:noMultiLvlLbl val="0"/>
      </c:catAx>
      <c:valAx>
        <c:axId val="4935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9354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8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/>
              <a:t>Por Programador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5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4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5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51987135785242033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PER-SiCC-2015-0495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3">
                  <c:v>10.5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4">
                  <c:v>13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PER-SiCC-2015-0156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0">
                  <c:v>6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COL-SiCC-2015-0188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2">
                  <c:v>2.5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PER-SiCC-2015-0545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PER-SiCC-2015-0444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1">
                  <c:v>7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PER-SiCC-2015-0569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3">
                  <c:v>3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REP-SiCC-2015-0032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2">
                  <c:v>5.5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PER-SiCC-2015-0539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3">
                  <c:v>12.5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ECU-SiCC-2015-0049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0">
                  <c:v>9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PER-SiCC-2015-0636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2">
                  <c:v>9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PER-SiCC-2015-0669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0">
                  <c:v>11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PER-SICC-2015-0673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2">
                  <c:v>11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PER-SiCC-2015-0655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1">
                  <c:v>5.5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PER-SiCC-2015-0555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2">
                  <c:v>12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COL-SiCC-2013-0029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4">
                  <c:v>16.75</c:v>
                </c:pt>
              </c:numCache>
            </c:numRef>
          </c:val>
        </c:ser>
        <c:ser>
          <c:idx val="16"/>
          <c:order val="16"/>
          <c:tx>
            <c:strRef>
              <c:f>'POR PROGRAMADOR'!$R$4:$R$5</c:f>
              <c:strCache>
                <c:ptCount val="1"/>
                <c:pt idx="0">
                  <c:v>PER-SiCC-2015-0444 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PROGRAMADOR'!$R$6:$R$10</c:f>
              <c:numCache>
                <c:formatCode>General</c:formatCode>
                <c:ptCount val="5"/>
                <c:pt idx="1">
                  <c:v>6.5</c:v>
                </c:pt>
              </c:numCache>
            </c:numRef>
          </c:val>
        </c:ser>
        <c:ser>
          <c:idx val="17"/>
          <c:order val="17"/>
          <c:tx>
            <c:strRef>
              <c:f>'POR PROGRAMADOR'!$S$4:$S$5</c:f>
              <c:strCache>
                <c:ptCount val="1"/>
                <c:pt idx="0">
                  <c:v>PER-SICC-2015-0869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PROGRAMADOR'!$S$6:$S$10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3544568"/>
        <c:axId val="493538688"/>
      </c:barChart>
      <c:catAx>
        <c:axId val="493544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93538688"/>
        <c:crosses val="autoZero"/>
        <c:auto val="1"/>
        <c:lblAlgn val="ctr"/>
        <c:lblOffset val="100"/>
        <c:noMultiLvlLbl val="0"/>
      </c:catAx>
      <c:valAx>
        <c:axId val="493538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935445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5791751647384"/>
          <c:y val="0.14022465075996482"/>
          <c:w val="0.3268697527384965"/>
          <c:h val="0.79345643507407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26/10/2015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19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 – </a:t>
            </a:r>
            <a:r>
              <a:rPr lang="es-ES" sz="2400" dirty="0" smtClean="0">
                <a:latin typeface="Corbel"/>
              </a:rPr>
              <a:t>23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65544"/>
              </p:ext>
            </p:extLst>
          </p:nvPr>
        </p:nvGraphicFramePr>
        <p:xfrm>
          <a:off x="6702889" y="1523121"/>
          <a:ext cx="5150663" cy="5063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56474"/>
              </p:ext>
            </p:extLst>
          </p:nvPr>
        </p:nvGraphicFramePr>
        <p:xfrm>
          <a:off x="853952" y="1624224"/>
          <a:ext cx="5138885" cy="496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471155"/>
              </p:ext>
            </p:extLst>
          </p:nvPr>
        </p:nvGraphicFramePr>
        <p:xfrm>
          <a:off x="379828" y="1538286"/>
          <a:ext cx="11473723" cy="487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51998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85</Words>
  <Application>Microsoft Office PowerPoint</Application>
  <PresentationFormat>Panorámica</PresentationFormat>
  <Paragraphs>53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103</cp:revision>
  <dcterms:created xsi:type="dcterms:W3CDTF">2015-08-25T14:39:55Z</dcterms:created>
  <dcterms:modified xsi:type="dcterms:W3CDTF">2015-10-26T15:48:20Z</dcterms:modified>
</cp:coreProperties>
</file>