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1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ANALISTA!Tabla dinámica1</c:name>
    <c:fmtId val="5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Analista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ANALISTA'!$B$3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ANALISTA'!$A$4:$A$14</c:f>
              <c:strCache>
                <c:ptCount val="10"/>
                <c:pt idx="0">
                  <c:v>Carlos Mori</c:v>
                </c:pt>
                <c:pt idx="1">
                  <c:v>Doris Martinich</c:v>
                </c:pt>
                <c:pt idx="2">
                  <c:v>Hernan Ramos</c:v>
                </c:pt>
                <c:pt idx="3">
                  <c:v>Jorge Florencio</c:v>
                </c:pt>
                <c:pt idx="4">
                  <c:v>Juan Carlos Gutierrez</c:v>
                </c:pt>
                <c:pt idx="5">
                  <c:v>Melissa Espinoza</c:v>
                </c:pt>
                <c:pt idx="6">
                  <c:v>Monica Chacon</c:v>
                </c:pt>
                <c:pt idx="7">
                  <c:v>Rosa Barreda</c:v>
                </c:pt>
                <c:pt idx="8">
                  <c:v>Rosalvina Ramirez</c:v>
                </c:pt>
                <c:pt idx="9">
                  <c:v>Sandro Quintana</c:v>
                </c:pt>
              </c:strCache>
            </c:strRef>
          </c:cat>
          <c:val>
            <c:numRef>
              <c:f>'POR ANALISTA'!$B$4:$B$14</c:f>
              <c:numCache>
                <c:formatCode>General</c:formatCode>
                <c:ptCount val="10"/>
                <c:pt idx="0">
                  <c:v>15.75</c:v>
                </c:pt>
                <c:pt idx="1">
                  <c:v>6.5</c:v>
                </c:pt>
                <c:pt idx="2">
                  <c:v>8.25</c:v>
                </c:pt>
                <c:pt idx="3">
                  <c:v>43.5</c:v>
                </c:pt>
                <c:pt idx="4">
                  <c:v>10</c:v>
                </c:pt>
                <c:pt idx="5">
                  <c:v>10.5</c:v>
                </c:pt>
                <c:pt idx="6">
                  <c:v>28</c:v>
                </c:pt>
                <c:pt idx="7">
                  <c:v>0.5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508196376"/>
        <c:axId val="508204216"/>
      </c:barChart>
      <c:catAx>
        <c:axId val="508196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8204216"/>
        <c:crosses val="autoZero"/>
        <c:auto val="1"/>
        <c:lblAlgn val="ctr"/>
        <c:lblOffset val="100"/>
        <c:noMultiLvlLbl val="0"/>
      </c:catAx>
      <c:valAx>
        <c:axId val="50820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819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MODULO!Tabla dinámica6</c:name>
    <c:fmtId val="1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Modulo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2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MODULO'!$B$3:$B$4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strRef>
              <c:f>'POR MODULO'!$A$5:$A$13</c:f>
              <c:strCache>
                <c:ptCount val="8"/>
                <c:pt idx="0">
                  <c:v>CCC</c:v>
                </c:pt>
                <c:pt idx="1">
                  <c:v>COB</c:v>
                </c:pt>
                <c:pt idx="2">
                  <c:v>FAC</c:v>
                </c:pt>
                <c:pt idx="3">
                  <c:v>INC</c:v>
                </c:pt>
                <c:pt idx="4">
                  <c:v>MAE</c:v>
                </c:pt>
                <c:pt idx="5">
                  <c:v>MAV</c:v>
                </c:pt>
                <c:pt idx="6">
                  <c:v>PED</c:v>
                </c:pt>
                <c:pt idx="7">
                  <c:v>REC</c:v>
                </c:pt>
              </c:strCache>
            </c:strRef>
          </c:cat>
          <c:val>
            <c:numRef>
              <c:f>'POR MODULO'!$B$5:$B$13</c:f>
              <c:numCache>
                <c:formatCode>General</c:formatCode>
                <c:ptCount val="8"/>
                <c:pt idx="0">
                  <c:v>24</c:v>
                </c:pt>
                <c:pt idx="1">
                  <c:v>2.5</c:v>
                </c:pt>
                <c:pt idx="2">
                  <c:v>4</c:v>
                </c:pt>
                <c:pt idx="3">
                  <c:v>8.25</c:v>
                </c:pt>
                <c:pt idx="4">
                  <c:v>10.5</c:v>
                </c:pt>
                <c:pt idx="5">
                  <c:v>9</c:v>
                </c:pt>
                <c:pt idx="6">
                  <c:v>25</c:v>
                </c:pt>
                <c:pt idx="7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17309352"/>
        <c:axId val="417310136"/>
      </c:barChart>
      <c:catAx>
        <c:axId val="417309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17310136"/>
        <c:crosses val="autoZero"/>
        <c:auto val="1"/>
        <c:lblAlgn val="ctr"/>
        <c:lblOffset val="100"/>
        <c:noMultiLvlLbl val="0"/>
      </c:catAx>
      <c:valAx>
        <c:axId val="417310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17309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PROGRAMADOR!Tabla dinámica18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PE"/>
              <a:t>Por Programador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</c:pivotFmt>
      <c:pivotFmt>
        <c:idx val="2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5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4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5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45048008239476"/>
          <c:y val="0.1330976430976431"/>
          <c:w val="0.51987135785242033"/>
          <c:h val="0.788793711392136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'POR PROGRAMADOR'!$B$4:$B$5</c:f>
              <c:strCache>
                <c:ptCount val="1"/>
                <c:pt idx="0">
                  <c:v>PER-SiCC-2015-0495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PROGRAMADOR'!$B$6:$B$10</c:f>
              <c:numCache>
                <c:formatCode>General</c:formatCode>
                <c:ptCount val="5"/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'POR PROGRAMADOR'!$C$4:$C$5</c:f>
              <c:strCache>
                <c:ptCount val="1"/>
                <c:pt idx="0">
                  <c:v>PER-SiCC-2015-0500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PROGRAMADOR'!$C$6:$C$10</c:f>
              <c:numCache>
                <c:formatCode>General</c:formatCode>
                <c:ptCount val="5"/>
                <c:pt idx="4">
                  <c:v>8.25</c:v>
                </c:pt>
              </c:numCache>
            </c:numRef>
          </c:val>
        </c:ser>
        <c:ser>
          <c:idx val="2"/>
          <c:order val="2"/>
          <c:tx>
            <c:strRef>
              <c:f>'POR PROGRAMADOR'!$D$4:$D$5</c:f>
              <c:strCache>
                <c:ptCount val="1"/>
                <c:pt idx="0">
                  <c:v>PER-SiCC-2015-0636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PROGRAMADOR'!$D$6:$D$10</c:f>
              <c:numCache>
                <c:formatCode>General</c:formatCode>
                <c:ptCount val="5"/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'POR PROGRAMADOR'!$E$4:$E$5</c:f>
              <c:strCache>
                <c:ptCount val="1"/>
                <c:pt idx="0">
                  <c:v>PER-SiCC-2015-0669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PROGRAMADOR'!$E$6:$E$10</c:f>
              <c:numCache>
                <c:formatCode>General</c:formatCode>
                <c:ptCount val="5"/>
                <c:pt idx="0">
                  <c:v>1.5</c:v>
                </c:pt>
              </c:numCache>
            </c:numRef>
          </c:val>
        </c:ser>
        <c:ser>
          <c:idx val="4"/>
          <c:order val="4"/>
          <c:tx>
            <c:strRef>
              <c:f>'POR PROGRAMADOR'!$F$4:$F$5</c:f>
              <c:strCache>
                <c:ptCount val="1"/>
                <c:pt idx="0">
                  <c:v>PER-SiCC-2015-0555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PROGRAMADOR'!$F$6:$F$10</c:f>
              <c:numCache>
                <c:formatCode>General</c:formatCode>
                <c:ptCount val="5"/>
                <c:pt idx="2">
                  <c:v>22</c:v>
                </c:pt>
              </c:numCache>
            </c:numRef>
          </c:val>
        </c:ser>
        <c:ser>
          <c:idx val="5"/>
          <c:order val="5"/>
          <c:tx>
            <c:strRef>
              <c:f>'POR PROGRAMADOR'!$G$4:$G$5</c:f>
              <c:strCache>
                <c:ptCount val="1"/>
                <c:pt idx="0">
                  <c:v>COL-SiCC-2013-0029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PROGRAMADOR'!$G$6:$G$10</c:f>
              <c:numCache>
                <c:formatCode>General</c:formatCode>
                <c:ptCount val="5"/>
                <c:pt idx="4">
                  <c:v>15.75</c:v>
                </c:pt>
              </c:numCache>
            </c:numRef>
          </c:val>
        </c:ser>
        <c:ser>
          <c:idx val="6"/>
          <c:order val="6"/>
          <c:tx>
            <c:strRef>
              <c:f>'POR PROGRAMADOR'!$H$4:$H$5</c:f>
              <c:strCache>
                <c:ptCount val="1"/>
                <c:pt idx="0">
                  <c:v>COL-SiCC-2015-0220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PROGRAMADOR'!$H$6:$H$10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</c:ser>
        <c:ser>
          <c:idx val="7"/>
          <c:order val="7"/>
          <c:tx>
            <c:strRef>
              <c:f>'POR PROGRAMADOR'!$I$4:$I$5</c:f>
              <c:strCache>
                <c:ptCount val="1"/>
                <c:pt idx="0">
                  <c:v>COL-SiCC-2015-0199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PROGRAMADOR'!$I$6:$I$10</c:f>
              <c:numCache>
                <c:formatCode>General</c:formatCode>
                <c:ptCount val="5"/>
                <c:pt idx="0">
                  <c:v>8</c:v>
                </c:pt>
              </c:numCache>
            </c:numRef>
          </c:val>
        </c:ser>
        <c:ser>
          <c:idx val="8"/>
          <c:order val="8"/>
          <c:tx>
            <c:strRef>
              <c:f>'POR PROGRAMADOR'!$J$4:$J$5</c:f>
              <c:strCache>
                <c:ptCount val="1"/>
                <c:pt idx="0">
                  <c:v>RCR SIN NUM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PROGRAMADOR'!$J$6:$J$10</c:f>
              <c:numCache>
                <c:formatCode>General</c:formatCode>
                <c:ptCount val="5"/>
                <c:pt idx="1">
                  <c:v>14</c:v>
                </c:pt>
              </c:numCache>
            </c:numRef>
          </c:val>
        </c:ser>
        <c:ser>
          <c:idx val="9"/>
          <c:order val="9"/>
          <c:tx>
            <c:strRef>
              <c:f>'POR PROGRAMADOR'!$K$4:$K$5</c:f>
              <c:strCache>
                <c:ptCount val="1"/>
                <c:pt idx="0">
                  <c:v>PER-SICC-2015-0676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PROGRAMADOR'!$K$6:$K$10</c:f>
              <c:numCache>
                <c:formatCode>General</c:formatCode>
                <c:ptCount val="5"/>
                <c:pt idx="3">
                  <c:v>5</c:v>
                </c:pt>
              </c:numCache>
            </c:numRef>
          </c:val>
        </c:ser>
        <c:ser>
          <c:idx val="10"/>
          <c:order val="10"/>
          <c:tx>
            <c:strRef>
              <c:f>'POR PROGRAMADOR'!$L$4:$L$5</c:f>
              <c:strCache>
                <c:ptCount val="1"/>
                <c:pt idx="0">
                  <c:v>BOL-SiCC-2015-0024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PROGRAMADOR'!$L$6:$L$10</c:f>
              <c:numCache>
                <c:formatCode>General</c:formatCode>
                <c:ptCount val="5"/>
                <c:pt idx="3">
                  <c:v>10.5</c:v>
                </c:pt>
              </c:numCache>
            </c:numRef>
          </c:val>
        </c:ser>
        <c:ser>
          <c:idx val="11"/>
          <c:order val="11"/>
          <c:tx>
            <c:strRef>
              <c:f>'POR PROGRAMADOR'!$M$4:$M$5</c:f>
              <c:strCache>
                <c:ptCount val="1"/>
                <c:pt idx="0">
                  <c:v>PER-SiCC-2015-0663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PROGRAMADOR'!$M$6:$M$10</c:f>
              <c:numCache>
                <c:formatCode>General</c:formatCode>
                <c:ptCount val="5"/>
                <c:pt idx="0">
                  <c:v>5.5</c:v>
                </c:pt>
              </c:numCache>
            </c:numRef>
          </c:val>
        </c:ser>
        <c:ser>
          <c:idx val="12"/>
          <c:order val="12"/>
          <c:tx>
            <c:strRef>
              <c:f>'POR PROGRAMADOR'!$N$4:$N$5</c:f>
              <c:strCache>
                <c:ptCount val="1"/>
                <c:pt idx="0">
                  <c:v>PER-SiCC-2015-0662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PROGRAMADOR'!$N$6:$N$10</c:f>
              <c:numCache>
                <c:formatCode>General</c:formatCode>
                <c:ptCount val="5"/>
                <c:pt idx="0">
                  <c:v>9</c:v>
                </c:pt>
              </c:numCache>
            </c:numRef>
          </c:val>
        </c:ser>
        <c:ser>
          <c:idx val="13"/>
          <c:order val="13"/>
          <c:tx>
            <c:strRef>
              <c:f>'POR PROGRAMADOR'!$O$4:$O$5</c:f>
              <c:strCache>
                <c:ptCount val="1"/>
                <c:pt idx="0">
                  <c:v>PER-SiCC-2015-0606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PROGRAMADOR'!$O$6:$O$10</c:f>
              <c:numCache>
                <c:formatCode>General</c:formatCode>
                <c:ptCount val="5"/>
                <c:pt idx="1">
                  <c:v>20</c:v>
                </c:pt>
              </c:numCache>
            </c:numRef>
          </c:val>
        </c:ser>
        <c:ser>
          <c:idx val="14"/>
          <c:order val="14"/>
          <c:tx>
            <c:strRef>
              <c:f>'POR PROGRAMADOR'!$P$4:$P$5</c:f>
              <c:strCache>
                <c:ptCount val="1"/>
                <c:pt idx="0">
                  <c:v>VEN-SiCC-2015-0038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PROGRAMADOR'!$P$6:$P$10</c:f>
              <c:numCache>
                <c:formatCode>General</c:formatCode>
                <c:ptCount val="5"/>
                <c:pt idx="3">
                  <c:v>4</c:v>
                </c:pt>
              </c:numCache>
            </c:numRef>
          </c:val>
        </c:ser>
        <c:ser>
          <c:idx val="15"/>
          <c:order val="15"/>
          <c:tx>
            <c:strRef>
              <c:f>'POR PROGRAMADOR'!$Q$4:$Q$5</c:f>
              <c:strCache>
                <c:ptCount val="1"/>
                <c:pt idx="0">
                  <c:v>PER-SiCC-2015-0714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PROGRAMADOR'!$Q$6:$Q$10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6"/>
          <c:order val="16"/>
          <c:tx>
            <c:strRef>
              <c:f>'POR PROGRAMADOR'!$R$4:$R$5</c:f>
              <c:strCache>
                <c:ptCount val="1"/>
                <c:pt idx="0">
                  <c:v>MEX-SiCC-2015-0092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PROGRAMADOR'!$R$6:$R$10</c:f>
              <c:numCache>
                <c:formatCode>General</c:formatCode>
                <c:ptCount val="5"/>
                <c:pt idx="2">
                  <c:v>9</c:v>
                </c:pt>
              </c:numCache>
            </c:numRef>
          </c:val>
        </c:ser>
        <c:ser>
          <c:idx val="17"/>
          <c:order val="17"/>
          <c:tx>
            <c:strRef>
              <c:f>'POR PROGRAMADOR'!$S$4:$S$5</c:f>
              <c:strCache>
                <c:ptCount val="1"/>
                <c:pt idx="0">
                  <c:v>PER-SiCC-2015-0707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PROGRAMADOR'!$S$6:$S$10</c:f>
              <c:numCache>
                <c:formatCode>General</c:formatCode>
                <c:ptCount val="5"/>
                <c:pt idx="3">
                  <c:v>4</c:v>
                </c:pt>
              </c:numCache>
            </c:numRef>
          </c:val>
        </c:ser>
        <c:ser>
          <c:idx val="18"/>
          <c:order val="18"/>
          <c:tx>
            <c:strRef>
              <c:f>'POR PROGRAMADOR'!$T$4:$T$5</c:f>
              <c:strCache>
                <c:ptCount val="1"/>
                <c:pt idx="0">
                  <c:v>PER-SiCC-2015-0705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PROGRAMADOR'!$T$6:$T$10</c:f>
              <c:numCache>
                <c:formatCode>General</c:formatCode>
                <c:ptCount val="5"/>
                <c:pt idx="3">
                  <c:v>1.5</c:v>
                </c:pt>
              </c:numCache>
            </c:numRef>
          </c:val>
        </c:ser>
        <c:ser>
          <c:idx val="19"/>
          <c:order val="19"/>
          <c:tx>
            <c:strRef>
              <c:f>'POR PROGRAMADOR'!$U$4:$U$5</c:f>
              <c:strCache>
                <c:ptCount val="1"/>
                <c:pt idx="0">
                  <c:v>COL-SiCC-2015-0231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PROGRAMADOR'!$U$6:$U$10</c:f>
              <c:numCache>
                <c:formatCode>General</c:formatCode>
                <c:ptCount val="5"/>
                <c:pt idx="3">
                  <c:v>0.5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08208920"/>
        <c:axId val="508210096"/>
      </c:barChart>
      <c:catAx>
        <c:axId val="50820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8210096"/>
        <c:crosses val="autoZero"/>
        <c:auto val="1"/>
        <c:lblAlgn val="ctr"/>
        <c:lblOffset val="100"/>
        <c:noMultiLvlLbl val="0"/>
      </c:catAx>
      <c:valAx>
        <c:axId val="50821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82089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5791751647384"/>
          <c:y val="0.14022465075996482"/>
          <c:w val="0.34460342587216125"/>
          <c:h val="0.79345643507407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6A1F-E55D-4DE6-A2D7-6E4BDF630168}" type="datetimeFigureOut">
              <a:rPr lang="es-PE" smtClean="0"/>
              <a:t>02/11/2015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CC3C-37C1-427B-8B9C-0ED518057E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CC3C-37C1-427B-8B9C-0ED518057E8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7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94C-E944-4E89-92EF-318306AD47D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93805">
              <a:schemeClr val="accent6">
                <a:lumMod val="50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Centro de Soluciones Comerciales</a:t>
            </a:r>
            <a:br>
              <a:rPr lang="es-ES" sz="2400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26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 – </a:t>
            </a:r>
            <a:r>
              <a:rPr lang="es-ES" sz="2400" dirty="0" smtClean="0">
                <a:latin typeface="Corbel"/>
              </a:rPr>
              <a:t>30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Agenda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Proyectos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Cargabilidad</a:t>
            </a: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 de analistas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Temas varios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9000">
              <a:schemeClr val="accent6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199" b="1" kern="0" dirty="0" smtClean="0"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Requerimientos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818319"/>
              </p:ext>
            </p:extLst>
          </p:nvPr>
        </p:nvGraphicFramePr>
        <p:xfrm>
          <a:off x="6527410" y="1419225"/>
          <a:ext cx="5120639" cy="516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943975"/>
              </p:ext>
            </p:extLst>
          </p:nvPr>
        </p:nvGraphicFramePr>
        <p:xfrm>
          <a:off x="431921" y="1440107"/>
          <a:ext cx="5912607" cy="514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PE" sz="3199" b="1" i="0" u="none" strike="noStrike" kern="0" cap="none" spc="0" normalizeH="0" baseline="0" noProof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de Programadores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674500"/>
              </p:ext>
            </p:extLst>
          </p:nvPr>
        </p:nvGraphicFramePr>
        <p:xfrm>
          <a:off x="379828" y="1538287"/>
          <a:ext cx="11473723" cy="4862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3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de Analista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73389"/>
              </p:ext>
            </p:extLst>
          </p:nvPr>
        </p:nvGraphicFramePr>
        <p:xfrm>
          <a:off x="2279176" y="1972469"/>
          <a:ext cx="6890224" cy="4197467"/>
        </p:xfrm>
        <a:graphic>
          <a:graphicData uri="http://schemas.openxmlformats.org/drawingml/2006/table">
            <a:tbl>
              <a:tblPr/>
              <a:tblGrid>
                <a:gridCol w="4028788"/>
                <a:gridCol w="953812"/>
                <a:gridCol w="953812"/>
                <a:gridCol w="953812"/>
              </a:tblGrid>
              <a:tr h="4654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Sergio Buchelli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José Cairampoma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Rodolfo Querevalú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QAS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 de iniciativas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</a:t>
                      </a:r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SiCC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RV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 continua y optimización de 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y mantenimiento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Vacaciones &amp; Permisos – Urgencias &amp; Eventos Corporativos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3805">
              <a:schemeClr val="accent6">
                <a:lumMod val="75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endParaRPr lang="es-ES" sz="2400" dirty="0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84</Words>
  <Application>Microsoft Office PowerPoint</Application>
  <PresentationFormat>Panorámica</PresentationFormat>
  <Paragraphs>51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Corbel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dsgsadgdsf</dc:title>
  <dc:creator>Lazaro Vargas</dc:creator>
  <cp:lastModifiedBy>Jose Antonio Cairampoma Granados</cp:lastModifiedBy>
  <cp:revision>106</cp:revision>
  <dcterms:created xsi:type="dcterms:W3CDTF">2015-08-25T14:39:55Z</dcterms:created>
  <dcterms:modified xsi:type="dcterms:W3CDTF">2015-11-02T16:15:49Z</dcterms:modified>
</cp:coreProperties>
</file>