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57" r:id="rId4"/>
    <p:sldId id="260" r:id="rId5"/>
    <p:sldId id="258" r:id="rId6"/>
    <p:sldId id="265" r:id="rId7"/>
    <p:sldId id="261" r:id="rId8"/>
    <p:sldId id="263" r:id="rId9"/>
    <p:sldId id="264" r:id="rId10"/>
    <p:sldId id="266" r:id="rId11"/>
    <p:sldId id="267" r:id="rId12"/>
    <p:sldId id="273" r:id="rId13"/>
    <p:sldId id="274" r:id="rId14"/>
    <p:sldId id="275" r:id="rId15"/>
    <p:sldId id="276" r:id="rId16"/>
    <p:sldId id="277" r:id="rId17"/>
    <p:sldId id="271" r:id="rId18"/>
    <p:sldId id="278" r:id="rId19"/>
    <p:sldId id="269" r:id="rId20"/>
    <p:sldId id="284" r:id="rId21"/>
    <p:sldId id="285" r:id="rId22"/>
    <p:sldId id="279" r:id="rId23"/>
    <p:sldId id="280" r:id="rId24"/>
    <p:sldId id="281" r:id="rId25"/>
    <p:sldId id="282" r:id="rId26"/>
    <p:sldId id="283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08/12/17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ive.apache.org" TargetMode="Externa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An overview of SQL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Dec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INSERT INTO </a:t>
            </a:r>
            <a:r>
              <a:rPr lang="en-US" dirty="0"/>
              <a:t>person </a:t>
            </a:r>
            <a:br>
              <a:rPr lang="en-US" dirty="0"/>
            </a:br>
            <a:r>
              <a:rPr lang="en-US" dirty="0" smtClean="0"/>
              <a:t>	(</a:t>
            </a:r>
            <a:r>
              <a:rPr lang="en-US" dirty="0"/>
              <a:t>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birthdate) </a:t>
            </a:r>
            <a:r>
              <a:rPr lang="en-US" dirty="0" smtClean="0"/>
              <a:t>	values </a:t>
            </a:r>
            <a:br>
              <a:rPr lang="en-US" dirty="0" smtClean="0"/>
            </a:br>
            <a:r>
              <a:rPr lang="en-US" dirty="0" smtClean="0"/>
              <a:t>	(564, "Henry"</a:t>
            </a:r>
            <a:r>
              <a:rPr lang="en-US" dirty="0"/>
              <a:t>, </a:t>
            </a:r>
            <a:r>
              <a:rPr lang="en-US" dirty="0" smtClean="0"/>
              <a:t>"Gleeson"</a:t>
            </a:r>
            <a:r>
              <a:rPr lang="en-US" dirty="0"/>
              <a:t>, "1968-12-5");</a:t>
            </a:r>
          </a:p>
          <a:p>
            <a:pPr marL="0" indent="0">
              <a:buNone/>
            </a:pPr>
            <a:r>
              <a:rPr lang="en-US" dirty="0"/>
              <a:t>INSERT INTO person </a:t>
            </a:r>
            <a:br>
              <a:rPr lang="en-US" dirty="0"/>
            </a:br>
            <a:r>
              <a:rPr lang="en-US" dirty="0"/>
              <a:t>	(id,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birthdate) 	values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(2343, "Eleanor"</a:t>
            </a:r>
            <a:r>
              <a:rPr lang="en-US" dirty="0"/>
              <a:t>, </a:t>
            </a:r>
            <a:r>
              <a:rPr lang="en-US" dirty="0" smtClean="0"/>
              <a:t>"Smith"</a:t>
            </a:r>
            <a:r>
              <a:rPr lang="en-US" dirty="0"/>
              <a:t>, "</a:t>
            </a:r>
            <a:r>
              <a:rPr lang="en-US" dirty="0" smtClean="0"/>
              <a:t>1995-1-9"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4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SELECT * FROM person;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Menlo Bold"/>
                <a:cs typeface="Menlo Bold"/>
              </a:rPr>
              <a:t>id          </a:t>
            </a:r>
            <a:r>
              <a:rPr lang="en-US" sz="2000" dirty="0" err="1" smtClean="0">
                <a:latin typeface="Menlo Bold"/>
                <a:cs typeface="Menlo Bold"/>
              </a:rPr>
              <a:t>firstname</a:t>
            </a:r>
            <a:r>
              <a:rPr lang="en-US" sz="2000" dirty="0" smtClean="0">
                <a:latin typeface="Menlo Bold"/>
                <a:cs typeface="Menlo Bold"/>
              </a:rPr>
              <a:t>   </a:t>
            </a:r>
            <a:r>
              <a:rPr lang="en-US" sz="2000" dirty="0" err="1" smtClean="0">
                <a:latin typeface="Menlo Bold"/>
                <a:cs typeface="Menlo Bold"/>
              </a:rPr>
              <a:t>lastname</a:t>
            </a:r>
            <a:r>
              <a:rPr lang="en-US" sz="2000" dirty="0" smtClean="0">
                <a:latin typeface="Menlo Bold"/>
                <a:cs typeface="Menlo Bold"/>
              </a:rPr>
              <a:t>    birthdate </a:t>
            </a:r>
          </a:p>
          <a:p>
            <a:pPr marL="0" indent="0">
              <a:buNone/>
            </a:pPr>
            <a:r>
              <a:rPr lang="en-US" sz="2000" dirty="0" smtClean="0">
                <a:latin typeface="Menlo Bold"/>
                <a:cs typeface="Menlo Bold"/>
              </a:rPr>
              <a:t>----------  ----------  ----------  ----------</a:t>
            </a:r>
          </a:p>
          <a:p>
            <a:pPr marL="0" indent="0">
              <a:buNone/>
            </a:pPr>
            <a:r>
              <a:rPr lang="mr-IN" sz="2000" dirty="0" smtClean="0">
                <a:latin typeface="Menlo Bold"/>
                <a:cs typeface="Menlo Bold"/>
              </a:rPr>
              <a:t>564         Henry       Gleeson     1968-12-5 </a:t>
            </a:r>
          </a:p>
          <a:p>
            <a:pPr marL="0" indent="0">
              <a:buNone/>
            </a:pPr>
            <a:r>
              <a:rPr lang="mr-IN" sz="2000" dirty="0" smtClean="0">
                <a:latin typeface="Menlo Bold"/>
                <a:cs typeface="Menlo Bold"/>
              </a:rPr>
              <a:t>2343        Eleanor     Smith       1995-1-9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36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* FROM person WHERE id = 564;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Menlo Bold"/>
                <a:cs typeface="Menlo Bold"/>
              </a:rPr>
              <a:t>id          </a:t>
            </a:r>
            <a:r>
              <a:rPr lang="en-US" sz="2000" dirty="0" err="1" smtClean="0">
                <a:latin typeface="Menlo Bold"/>
                <a:cs typeface="Menlo Bold"/>
              </a:rPr>
              <a:t>firstname</a:t>
            </a:r>
            <a:r>
              <a:rPr lang="en-US" sz="2000" dirty="0" smtClean="0">
                <a:latin typeface="Menlo Bold"/>
                <a:cs typeface="Menlo Bold"/>
              </a:rPr>
              <a:t>   </a:t>
            </a:r>
            <a:r>
              <a:rPr lang="en-US" sz="2000" dirty="0" err="1" smtClean="0">
                <a:latin typeface="Menlo Bold"/>
                <a:cs typeface="Menlo Bold"/>
              </a:rPr>
              <a:t>lastname</a:t>
            </a:r>
            <a:r>
              <a:rPr lang="en-US" sz="2000" dirty="0" smtClean="0">
                <a:latin typeface="Menlo Bold"/>
                <a:cs typeface="Menlo Bold"/>
              </a:rPr>
              <a:t>    birthdate </a:t>
            </a:r>
          </a:p>
          <a:p>
            <a:pPr marL="0" indent="0">
              <a:buNone/>
            </a:pPr>
            <a:r>
              <a:rPr lang="en-US" sz="2000" dirty="0" smtClean="0">
                <a:latin typeface="Menlo Bold"/>
                <a:cs typeface="Menlo Bold"/>
              </a:rPr>
              <a:t>----------  ----------  ----------  ----------</a:t>
            </a:r>
          </a:p>
          <a:p>
            <a:pPr marL="0" indent="0">
              <a:buNone/>
            </a:pPr>
            <a:r>
              <a:rPr lang="mr-IN" sz="2000" dirty="0" smtClean="0">
                <a:latin typeface="Menlo Bold"/>
                <a:cs typeface="Menlo Bold"/>
              </a:rPr>
              <a:t>564         Henry       Gleeson     1968-12-5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748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SELECT * FROM person WHERE </a:t>
            </a:r>
            <a:r>
              <a:rPr lang="en-US" dirty="0" err="1" smtClean="0"/>
              <a:t>firstname</a:t>
            </a:r>
            <a:r>
              <a:rPr lang="en-US" dirty="0"/>
              <a:t> </a:t>
            </a:r>
            <a:r>
              <a:rPr lang="en-US" dirty="0" smtClean="0"/>
              <a:t>= ”Eleanor";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Menlo Bold"/>
                <a:cs typeface="Menlo Bold"/>
              </a:rPr>
              <a:t>id          </a:t>
            </a:r>
            <a:r>
              <a:rPr lang="en-US" sz="2000" dirty="0" err="1" smtClean="0">
                <a:latin typeface="Menlo Bold"/>
                <a:cs typeface="Menlo Bold"/>
              </a:rPr>
              <a:t>firstname</a:t>
            </a:r>
            <a:r>
              <a:rPr lang="en-US" sz="2000" dirty="0" smtClean="0">
                <a:latin typeface="Menlo Bold"/>
                <a:cs typeface="Menlo Bold"/>
              </a:rPr>
              <a:t>   </a:t>
            </a:r>
            <a:r>
              <a:rPr lang="en-US" sz="2000" dirty="0" err="1" smtClean="0">
                <a:latin typeface="Menlo Bold"/>
                <a:cs typeface="Menlo Bold"/>
              </a:rPr>
              <a:t>lastname</a:t>
            </a:r>
            <a:r>
              <a:rPr lang="en-US" sz="2000" dirty="0" smtClean="0">
                <a:latin typeface="Menlo Bold"/>
                <a:cs typeface="Menlo Bold"/>
              </a:rPr>
              <a:t>    birthdate </a:t>
            </a:r>
          </a:p>
          <a:p>
            <a:pPr marL="0" indent="0">
              <a:buNone/>
            </a:pPr>
            <a:r>
              <a:rPr lang="en-US" sz="2000" dirty="0" smtClean="0">
                <a:latin typeface="Menlo Bold"/>
                <a:cs typeface="Menlo Bold"/>
              </a:rPr>
              <a:t>----------  ----------  ----------  ----------</a:t>
            </a:r>
          </a:p>
          <a:p>
            <a:pPr marL="0" indent="0">
              <a:buNone/>
            </a:pPr>
            <a:r>
              <a:rPr lang="mr-IN" sz="2000" dirty="0" smtClean="0">
                <a:latin typeface="Menlo Bold"/>
                <a:cs typeface="Menlo Bold"/>
              </a:rPr>
              <a:t>2343        Eleanor     Smith       1995-1-9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518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SELECT </a:t>
            </a:r>
            <a:r>
              <a:rPr lang="en-US" sz="2800" dirty="0" err="1" smtClean="0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 </a:t>
            </a:r>
            <a:r>
              <a:rPr lang="en-US" sz="2800" dirty="0" smtClean="0"/>
              <a:t>FROM person     </a:t>
            </a:r>
            <a:br>
              <a:rPr lang="en-US" sz="2800" dirty="0" smtClean="0"/>
            </a:br>
            <a:r>
              <a:rPr lang="en-US" sz="2800" dirty="0" smtClean="0"/>
              <a:t>     ORDER BY </a:t>
            </a:r>
            <a:r>
              <a:rPr lang="en-US" sz="2800" dirty="0" err="1" smtClean="0"/>
              <a:t>firstname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latin typeface="Menlo Bold"/>
                <a:cs typeface="Menlo Bold"/>
              </a:rPr>
              <a:t>firstname</a:t>
            </a:r>
            <a:r>
              <a:rPr lang="en-US" sz="2800" dirty="0" smtClean="0">
                <a:latin typeface="Menlo Bold"/>
                <a:cs typeface="Menlo Bold"/>
              </a:rPr>
              <a:t>   </a:t>
            </a:r>
            <a:r>
              <a:rPr lang="en-US" sz="2800" dirty="0" err="1">
                <a:latin typeface="Menlo Bold"/>
                <a:cs typeface="Menlo Bold"/>
              </a:rPr>
              <a:t>lastname</a:t>
            </a:r>
            <a:r>
              <a:rPr lang="en-US" sz="2800" dirty="0">
                <a:latin typeface="Menlo Bold"/>
                <a:cs typeface="Menlo Bold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  ----------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Eleanor     Smith   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Henry       Gleeson </a:t>
            </a:r>
          </a:p>
        </p:txBody>
      </p:sp>
    </p:spTree>
    <p:extLst>
      <p:ext uri="{BB962C8B-B14F-4D97-AF65-F5344CB8AC3E}">
        <p14:creationId xmlns:p14="http://schemas.microsoft.com/office/powerpoint/2010/main" val="26869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Menlo Bold"/>
                <a:cs typeface="Menlo Bold"/>
              </a:rPr>
              <a:t>SELECT </a:t>
            </a:r>
            <a:r>
              <a:rPr lang="en-US" sz="2400" dirty="0" err="1">
                <a:latin typeface="Menlo Bold"/>
                <a:cs typeface="Menlo Bold"/>
              </a:rPr>
              <a:t>firstname</a:t>
            </a:r>
            <a:r>
              <a:rPr lang="en-US" sz="2400" dirty="0">
                <a:latin typeface="Menlo Bold"/>
                <a:cs typeface="Menlo Bold"/>
              </a:rPr>
              <a:t>, </a:t>
            </a:r>
            <a:r>
              <a:rPr lang="en-US" sz="2400" dirty="0" err="1">
                <a:latin typeface="Menlo Bold"/>
                <a:cs typeface="Menlo Bold"/>
              </a:rPr>
              <a:t>lastname</a:t>
            </a:r>
            <a:r>
              <a:rPr lang="en-US" sz="2400" dirty="0">
                <a:latin typeface="Menlo Bold"/>
                <a:cs typeface="Menlo Bold"/>
              </a:rPr>
              <a:t> </a:t>
            </a:r>
            <a:r>
              <a:rPr lang="en-US" sz="2400" dirty="0" smtClean="0">
                <a:latin typeface="Menlo Bold"/>
                <a:cs typeface="Menlo Bold"/>
              </a:rPr>
              <a:t>FROM person </a:t>
            </a:r>
            <a:br>
              <a:rPr lang="en-US" sz="2400" dirty="0" smtClean="0">
                <a:latin typeface="Menlo Bold"/>
                <a:cs typeface="Menlo Bold"/>
              </a:rPr>
            </a:br>
            <a:r>
              <a:rPr lang="en-US" sz="2400" dirty="0" smtClean="0">
                <a:latin typeface="Menlo Bold"/>
                <a:cs typeface="Menlo Bold"/>
              </a:rPr>
              <a:t>	ORDER BY </a:t>
            </a:r>
            <a:r>
              <a:rPr lang="en-US" sz="2400" dirty="0" err="1">
                <a:latin typeface="Menlo Bold"/>
                <a:cs typeface="Menlo Bold"/>
              </a:rPr>
              <a:t>lastname</a:t>
            </a:r>
            <a:r>
              <a:rPr lang="en-US" sz="2400" dirty="0">
                <a:latin typeface="Menlo Bold"/>
                <a:cs typeface="Menlo Bold"/>
              </a:rPr>
              <a:t> </a:t>
            </a:r>
            <a:r>
              <a:rPr lang="en-US" sz="2400" dirty="0" smtClean="0">
                <a:latin typeface="Menlo Bold"/>
                <a:cs typeface="Menlo Bold"/>
              </a:rPr>
              <a:t>LIMIT </a:t>
            </a:r>
            <a:r>
              <a:rPr lang="en-US" sz="2400" dirty="0">
                <a:latin typeface="Menlo Bold"/>
                <a:cs typeface="Menlo Bold"/>
              </a:rPr>
              <a:t>1</a:t>
            </a:r>
            <a:r>
              <a:rPr lang="en-US" sz="2400" dirty="0" smtClean="0">
                <a:latin typeface="Menlo Bold"/>
                <a:cs typeface="Menlo Bold"/>
              </a:rPr>
              <a:t>;</a:t>
            </a:r>
          </a:p>
          <a:p>
            <a:pPr marL="0" indent="0">
              <a:buNone/>
            </a:pPr>
            <a:endParaRPr lang="en-US" sz="2800" dirty="0"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en-US" sz="2800" dirty="0" err="1">
                <a:latin typeface="Menlo Bold"/>
                <a:cs typeface="Menlo Bold"/>
              </a:rPr>
              <a:t>firstname</a:t>
            </a:r>
            <a:r>
              <a:rPr lang="en-US" sz="2800" dirty="0">
                <a:latin typeface="Menlo Bold"/>
                <a:cs typeface="Menlo Bold"/>
              </a:rPr>
              <a:t>   </a:t>
            </a:r>
            <a:r>
              <a:rPr lang="en-US" sz="2800" dirty="0" err="1">
                <a:latin typeface="Menlo Bold"/>
                <a:cs typeface="Menlo Bold"/>
              </a:rPr>
              <a:t>lastname</a:t>
            </a:r>
            <a:r>
              <a:rPr lang="en-US" sz="2800" dirty="0">
                <a:latin typeface="Menlo Bold"/>
                <a:cs typeface="Menlo Bold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  ----------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Henry       Gleeson   </a:t>
            </a:r>
          </a:p>
          <a:p>
            <a:pPr marL="0" indent="0">
              <a:buNone/>
            </a:pPr>
            <a:endParaRPr lang="en-US" sz="2800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168731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SELECT AVG(birthdate) FROM person;</a:t>
            </a:r>
          </a:p>
          <a:p>
            <a:pPr marL="0" indent="0">
              <a:buNone/>
            </a:pPr>
            <a:endParaRPr lang="en-US" dirty="0" smtClean="0"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en-US" sz="2800" dirty="0" smtClean="0">
                <a:latin typeface="Menlo Bold"/>
                <a:cs typeface="Menlo Bold"/>
              </a:rPr>
              <a:t>AVG</a:t>
            </a:r>
            <a:r>
              <a:rPr lang="en-US" sz="2800" dirty="0">
                <a:latin typeface="Menlo Bold"/>
                <a:cs typeface="Menlo Bold"/>
              </a:rPr>
              <a:t>(birthdate)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--------------</a:t>
            </a:r>
          </a:p>
          <a:p>
            <a:pPr marL="0" indent="0">
              <a:buNone/>
            </a:pPr>
            <a:r>
              <a:rPr lang="mr-IN" sz="2800" dirty="0">
                <a:latin typeface="Menlo Bold"/>
                <a:cs typeface="Menlo Bold"/>
              </a:rPr>
              <a:t>1981.5        </a:t>
            </a:r>
          </a:p>
          <a:p>
            <a:pPr marL="0" indent="0">
              <a:buNone/>
            </a:pPr>
            <a:endParaRPr lang="en-US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195574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</a:p>
          <a:p>
            <a:r>
              <a:rPr lang="en-US" dirty="0" smtClean="0"/>
              <a:t>MAX</a:t>
            </a:r>
          </a:p>
          <a:p>
            <a:r>
              <a:rPr lang="en-US" dirty="0" smtClean="0"/>
              <a:t>AVG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DELETE FROM person WHERE ID=564;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dirty="0" smtClean="0"/>
              <a:t>UPDATE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	UPDATE PERSON </a:t>
            </a:r>
          </a:p>
          <a:p>
            <a:pPr marL="0" indent="0">
              <a:buNone/>
            </a:pPr>
            <a:r>
              <a:rPr lang="en-US" sz="2400" dirty="0" smtClean="0"/>
              <a:t>		   SET 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 = Henrietta WHERE ID=564;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883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a very brief introduction!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learn more from the exercises</a:t>
            </a:r>
          </a:p>
          <a:p>
            <a:r>
              <a:rPr lang="en-US" dirty="0" smtClean="0"/>
              <a:t>There are lots of </a:t>
            </a:r>
            <a:br>
              <a:rPr lang="en-US" dirty="0" smtClean="0"/>
            </a:br>
            <a:r>
              <a:rPr lang="en-US" dirty="0" smtClean="0"/>
              <a:t>resources on the Web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89" y="2429346"/>
            <a:ext cx="3019446" cy="39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4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1" y="2008830"/>
            <a:ext cx="8696764" cy="28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4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Hive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http://hive.apache.org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SQL except it generates Map Reduce jobs</a:t>
            </a:r>
          </a:p>
          <a:p>
            <a:r>
              <a:rPr lang="en-US" dirty="0" smtClean="0"/>
              <a:t>Works on </a:t>
            </a:r>
            <a:r>
              <a:rPr lang="en-US" dirty="0" err="1" smtClean="0"/>
              <a:t>Hadoop</a:t>
            </a:r>
            <a:r>
              <a:rPr lang="en-US" dirty="0" smtClean="0"/>
              <a:t> and Spark</a:t>
            </a:r>
          </a:p>
          <a:p>
            <a:pPr lvl="1"/>
            <a:r>
              <a:rPr lang="en-US" dirty="0" smtClean="0"/>
              <a:t>Embedded into Spark as </a:t>
            </a:r>
            <a:r>
              <a:rPr lang="en-US" dirty="0" err="1" smtClean="0"/>
              <a:t>SparkSQL</a:t>
            </a:r>
            <a:endParaRPr lang="en-US" dirty="0" smtClean="0"/>
          </a:p>
          <a:p>
            <a:r>
              <a:rPr lang="en-US" dirty="0" smtClean="0"/>
              <a:t>Includes DDL (Data Definition Language) as well as SQL</a:t>
            </a:r>
          </a:p>
          <a:p>
            <a:r>
              <a:rPr lang="en-US" dirty="0" smtClean="0"/>
              <a:t>Makes many processing tasks very simple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749" y="84138"/>
            <a:ext cx="1447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1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CREATE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viewTime</a:t>
            </a:r>
            <a:r>
              <a:rPr lang="en-US" dirty="0">
                <a:latin typeface="Lucida Console"/>
                <a:cs typeface="Lucida Console"/>
              </a:rPr>
              <a:t> INT, </a:t>
            </a:r>
            <a:r>
              <a:rPr lang="en-US" dirty="0" err="1">
                <a:latin typeface="Lucida Console"/>
                <a:cs typeface="Lucida Console"/>
              </a:rPr>
              <a:t>userid</a:t>
            </a:r>
            <a:r>
              <a:rPr lang="en-US" dirty="0">
                <a:latin typeface="Lucida Console"/>
                <a:cs typeface="Lucida Console"/>
              </a:rPr>
              <a:t> BIGINT,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page_url</a:t>
            </a:r>
            <a:r>
              <a:rPr lang="en-US" dirty="0">
                <a:latin typeface="Lucida Console"/>
                <a:cs typeface="Lucida Console"/>
              </a:rPr>
              <a:t> STRING, </a:t>
            </a:r>
            <a:r>
              <a:rPr lang="en-US" dirty="0" err="1">
                <a:latin typeface="Lucida Console"/>
                <a:cs typeface="Lucida Console"/>
              </a:rPr>
              <a:t>referrer_url</a:t>
            </a:r>
            <a:r>
              <a:rPr lang="en-US" dirty="0">
                <a:latin typeface="Lucida Console"/>
                <a:cs typeface="Lucida Console"/>
              </a:rPr>
              <a:t> STRING,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ip</a:t>
            </a:r>
            <a:r>
              <a:rPr lang="en-US" dirty="0">
                <a:latin typeface="Lucida Console"/>
                <a:cs typeface="Lucida Console"/>
              </a:rPr>
              <a:t> STRING COMMENT 'IP Address of the User')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COMMENT 'This is the page view table'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PARTITIONED BY(</a:t>
            </a:r>
            <a:r>
              <a:rPr lang="en-US" dirty="0" err="1">
                <a:latin typeface="Lucida Console"/>
                <a:cs typeface="Lucida Console"/>
              </a:rPr>
              <a:t>dt</a:t>
            </a:r>
            <a:r>
              <a:rPr lang="en-US" dirty="0">
                <a:latin typeface="Lucida Console"/>
                <a:cs typeface="Lucida Console"/>
              </a:rPr>
              <a:t> STRING, country STRING)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STORED AS SEQUENCEFILE;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LOAD DATA LOCAL INPATH /</a:t>
            </a:r>
            <a:r>
              <a:rPr lang="en-US" dirty="0" err="1">
                <a:latin typeface="Lucida Console"/>
                <a:cs typeface="Lucida Console"/>
              </a:rPr>
              <a:t>tmp</a:t>
            </a:r>
            <a:r>
              <a:rPr lang="en-US" dirty="0">
                <a:latin typeface="Lucida Console"/>
                <a:cs typeface="Lucida Console"/>
              </a:rPr>
              <a:t>/pv_2008-06-08_us.txt INTO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 PARTITION(date='2008-06-08', country='US')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INSERT OVERWRITE TABLE </a:t>
            </a:r>
            <a:r>
              <a:rPr lang="en-US" dirty="0" err="1">
                <a:latin typeface="Lucida Console"/>
                <a:cs typeface="Lucida Console"/>
              </a:rPr>
              <a:t>xyz_com_page_views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SELECT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r>
              <a:rPr lang="en-US" dirty="0">
                <a:latin typeface="Lucida Console"/>
                <a:cs typeface="Lucida Console"/>
              </a:rPr>
              <a:t>.*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WHERE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&gt;= '2008-03-01' AND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&lt;= '2008-03-31' AND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</a:t>
            </a:r>
            <a:r>
              <a:rPr lang="en-US" dirty="0" err="1">
                <a:latin typeface="Lucida Console"/>
                <a:cs typeface="Lucida Console"/>
              </a:rPr>
              <a:t>page_views.referrer_url</a:t>
            </a:r>
            <a:r>
              <a:rPr lang="en-US" dirty="0">
                <a:latin typeface="Lucida Console"/>
                <a:cs typeface="Lucida Console"/>
              </a:rPr>
              <a:t> like '%</a:t>
            </a:r>
            <a:r>
              <a:rPr lang="en-US" dirty="0" err="1">
                <a:latin typeface="Lucida Console"/>
                <a:cs typeface="Lucida Console"/>
              </a:rPr>
              <a:t>xyz.com</a:t>
            </a:r>
            <a:r>
              <a:rPr lang="en-US" dirty="0">
                <a:latin typeface="Lucida Console"/>
                <a:cs typeface="Lucida Console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48977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Integrates into existing Spark programs</a:t>
            </a:r>
          </a:p>
          <a:p>
            <a:pPr lvl="1"/>
            <a:r>
              <a:rPr lang="en-US" dirty="0" smtClean="0"/>
              <a:t>Mixes SQL with Python, </a:t>
            </a:r>
            <a:r>
              <a:rPr lang="en-US" dirty="0" err="1" smtClean="0"/>
              <a:t>Scala</a:t>
            </a:r>
            <a:r>
              <a:rPr lang="en-US" dirty="0" smtClean="0"/>
              <a:t> or Java</a:t>
            </a:r>
          </a:p>
          <a:p>
            <a:r>
              <a:rPr lang="en-US" dirty="0" smtClean="0"/>
              <a:t>Integrates data from CSV, Avro, Parquet, JDBC, ODBC, JSON,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Including joins across them</a:t>
            </a:r>
          </a:p>
          <a:p>
            <a:r>
              <a:rPr lang="en-US" dirty="0" smtClean="0"/>
              <a:t>Fully supports Apache Hive</a:t>
            </a:r>
          </a:p>
          <a:p>
            <a:pPr lvl="1"/>
            <a:r>
              <a:rPr lang="en-US" i="1" dirty="0" smtClean="0"/>
              <a:t>If you build it with Hive support</a:t>
            </a:r>
          </a:p>
          <a:p>
            <a:r>
              <a:rPr lang="en-US" dirty="0" smtClean="0"/>
              <a:t>Fits into the resilient scalable model of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0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pyspark.sql</a:t>
            </a:r>
            <a:r>
              <a:rPr lang="en-US" dirty="0">
                <a:latin typeface="Lucida Console"/>
                <a:cs typeface="Lucida Console"/>
              </a:rPr>
              <a:t> import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, Row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sc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lines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("examples/</a:t>
            </a:r>
            <a:r>
              <a:rPr lang="en-US" dirty="0" err="1">
                <a:latin typeface="Lucida Console"/>
                <a:cs typeface="Lucida Console"/>
              </a:rPr>
              <a:t>src</a:t>
            </a:r>
            <a:r>
              <a:rPr lang="en-US" dirty="0">
                <a:latin typeface="Lucida Console"/>
                <a:cs typeface="Lucida Console"/>
              </a:rPr>
              <a:t>/main/resources/</a:t>
            </a:r>
            <a:r>
              <a:rPr lang="en-US" dirty="0" err="1">
                <a:latin typeface="Lucida Console"/>
                <a:cs typeface="Lucida Console"/>
              </a:rPr>
              <a:t>people.txt</a:t>
            </a:r>
            <a:r>
              <a:rPr lang="en-US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parts = </a:t>
            </a:r>
            <a:r>
              <a:rPr lang="en-US" dirty="0" err="1">
                <a:latin typeface="Lucida Console"/>
                <a:cs typeface="Lucida Console"/>
              </a:rPr>
              <a:t>lines.map</a:t>
            </a:r>
            <a:r>
              <a:rPr lang="en-US" dirty="0">
                <a:latin typeface="Lucida Console"/>
                <a:cs typeface="Lucida Console"/>
              </a:rPr>
              <a:t>(lambda l: </a:t>
            </a:r>
            <a:r>
              <a:rPr lang="en-US" dirty="0" err="1">
                <a:latin typeface="Lucida Console"/>
                <a:cs typeface="Lucida Console"/>
              </a:rPr>
              <a:t>l.split</a:t>
            </a:r>
            <a:r>
              <a:rPr lang="en-US" dirty="0">
                <a:latin typeface="Lucida Console"/>
                <a:cs typeface="Lucida Console"/>
              </a:rPr>
              <a:t>(","))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people = </a:t>
            </a:r>
            <a:r>
              <a:rPr lang="en-US" dirty="0" err="1">
                <a:latin typeface="Lucida Console"/>
                <a:cs typeface="Lucida Console"/>
              </a:rPr>
              <a:t>parts.map</a:t>
            </a:r>
            <a:r>
              <a:rPr lang="en-US" dirty="0">
                <a:latin typeface="Lucida Console"/>
                <a:cs typeface="Lucida Console"/>
              </a:rPr>
              <a:t>(lambda p: Row(name=p[0], age=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(p[1])))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sqlContext.createDataFrame</a:t>
            </a:r>
            <a:r>
              <a:rPr lang="en-US" dirty="0">
                <a:latin typeface="Lucida Console"/>
                <a:cs typeface="Lucida Console"/>
              </a:rPr>
              <a:t>(people)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schemaPeople.registerTempTable</a:t>
            </a:r>
            <a:r>
              <a:rPr lang="en-US" dirty="0">
                <a:latin typeface="Lucida Console"/>
                <a:cs typeface="Lucida Console"/>
              </a:rPr>
              <a:t>("people")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teenagers = </a:t>
            </a:r>
            <a:r>
              <a:rPr lang="en-US" dirty="0" err="1">
                <a:latin typeface="Lucida Console"/>
                <a:cs typeface="Lucida Console"/>
              </a:rPr>
              <a:t>sqlContext.sql</a:t>
            </a:r>
            <a:r>
              <a:rPr lang="en-US" dirty="0">
                <a:latin typeface="Lucida Console"/>
                <a:cs typeface="Lucida Console"/>
              </a:rPr>
              <a:t>("SELECT name FROM people WHERE age &gt;= 13 AND age &lt;= 19")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teenNames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teenagers.map</a:t>
            </a:r>
            <a:r>
              <a:rPr lang="en-US" dirty="0">
                <a:latin typeface="Lucida Console"/>
                <a:cs typeface="Lucida Console"/>
              </a:rPr>
              <a:t>(lambda p: "Name: " + </a:t>
            </a:r>
            <a:r>
              <a:rPr lang="en-US" dirty="0" err="1">
                <a:latin typeface="Lucida Console"/>
                <a:cs typeface="Lucida Console"/>
              </a:rPr>
              <a:t>p.name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for 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 in </a:t>
            </a:r>
            <a:r>
              <a:rPr lang="en-US" dirty="0" err="1">
                <a:latin typeface="Lucida Console"/>
                <a:cs typeface="Lucida Console"/>
              </a:rPr>
              <a:t>teenNames.collect</a:t>
            </a:r>
            <a:r>
              <a:rPr lang="en-US" dirty="0">
                <a:latin typeface="Lucida Console"/>
                <a:cs typeface="Lucida Console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print(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531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DataFrame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Based on Python and R </a:t>
            </a:r>
            <a:r>
              <a:rPr lang="en-US" sz="3100" dirty="0" err="1" smtClean="0"/>
              <a:t>dataframes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based object used by SQL</a:t>
            </a:r>
          </a:p>
          <a:p>
            <a:r>
              <a:rPr lang="en-US" dirty="0" smtClean="0"/>
              <a:t>Offers SQL like programming </a:t>
            </a:r>
          </a:p>
          <a:p>
            <a:r>
              <a:rPr lang="en-US" dirty="0" smtClean="0"/>
              <a:t>Supports algebraic </a:t>
            </a:r>
            <a:r>
              <a:rPr lang="en-US" dirty="0" err="1" smtClean="0"/>
              <a:t>optimisation</a:t>
            </a:r>
            <a:r>
              <a:rPr lang="en-US" dirty="0" smtClean="0"/>
              <a:t> and code gen</a:t>
            </a:r>
          </a:p>
          <a:p>
            <a:r>
              <a:rPr lang="en-US" dirty="0" smtClean="0"/>
              <a:t>E.g. 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19" y="4572608"/>
            <a:ext cx="7454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1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select('</a:t>
            </a:r>
            <a:r>
              <a:rPr lang="en-US" dirty="0" err="1" smtClean="0"/>
              <a:t>postcode’,’id</a:t>
            </a:r>
            <a:r>
              <a:rPr lang="en-US" dirty="0" smtClean="0"/>
              <a:t>').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withColumn</a:t>
            </a:r>
            <a:r>
              <a:rPr lang="en-US" dirty="0" smtClean="0"/>
              <a:t>('</a:t>
            </a:r>
            <a:r>
              <a:rPr lang="en-US" dirty="0" err="1" smtClean="0"/>
              <a:t>first_pc</a:t>
            </a:r>
            <a:r>
              <a:rPr lang="en-US" dirty="0" smtClean="0"/>
              <a:t>', </a:t>
            </a:r>
            <a:br>
              <a:rPr lang="en-US" dirty="0" smtClean="0"/>
            </a:br>
            <a:r>
              <a:rPr lang="en-US" dirty="0" smtClean="0"/>
              <a:t>    split(</a:t>
            </a:r>
            <a:r>
              <a:rPr lang="en-US" dirty="0" err="1" smtClean="0"/>
              <a:t>df.postcode</a:t>
            </a:r>
            <a:r>
              <a:rPr lang="en-US" dirty="0" smtClean="0"/>
              <a:t>, '\s’[0]).</a:t>
            </a:r>
            <a:br>
              <a:rPr lang="en-US" dirty="0" smtClean="0"/>
            </a:br>
            <a:r>
              <a:rPr lang="en-US" dirty="0" smtClean="0"/>
              <a:t>    where((col("</a:t>
            </a:r>
            <a:r>
              <a:rPr lang="en-US" dirty="0" err="1" smtClean="0"/>
              <a:t>first_pc</a:t>
            </a:r>
            <a:r>
              <a:rPr lang="en-US" dirty="0" smtClean="0"/>
              <a:t>") == 'SW11') or  </a:t>
            </a:r>
            <a:br>
              <a:rPr lang="en-US" dirty="0" smtClean="0"/>
            </a:br>
            <a:r>
              <a:rPr lang="en-US" dirty="0" smtClean="0"/>
              <a:t>                 (col("</a:t>
            </a:r>
            <a:r>
              <a:rPr lang="en-US" dirty="0" err="1" smtClean="0"/>
              <a:t>first_pc</a:t>
            </a:r>
            <a:r>
              <a:rPr lang="en-US" dirty="0" smtClean="0"/>
              <a:t>") == 'OX1')).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groupBy</a:t>
            </a:r>
            <a:r>
              <a:rPr lang="en-US" dirty="0" smtClean="0"/>
              <a:t>('</a:t>
            </a:r>
            <a:r>
              <a:rPr lang="en-US" dirty="0" err="1" smtClean="0"/>
              <a:t>first_pc</a:t>
            </a:r>
            <a:r>
              <a:rPr lang="en-US" dirty="0" smtClean="0"/>
              <a:t>').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agg</a:t>
            </a:r>
            <a:r>
              <a:rPr lang="en-US" dirty="0" smtClean="0"/>
              <a:t>({"id": "count"})</a:t>
            </a:r>
            <a:r>
              <a:rPr lang="en-US" smtClean="0"/>
              <a:t>.show(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5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SQL a User Defined Function is an extension that </a:t>
            </a:r>
            <a:r>
              <a:rPr lang="en-US" dirty="0" smtClean="0"/>
              <a:t>helps perform other functions in SQL</a:t>
            </a:r>
          </a:p>
          <a:p>
            <a:r>
              <a:rPr lang="en-US" dirty="0" smtClean="0"/>
              <a:t>In Spark we can add our own functions (e.g. written in Python)</a:t>
            </a:r>
          </a:p>
          <a:p>
            <a:pPr marL="0" indent="0">
              <a:buNone/>
            </a:pPr>
            <a:r>
              <a:rPr lang="en-US" sz="2000" dirty="0" err="1">
                <a:latin typeface="Menlo Regular"/>
                <a:cs typeface="Menlo Regular"/>
              </a:rPr>
              <a:t>def</a:t>
            </a:r>
            <a:r>
              <a:rPr lang="en-US" sz="2000" dirty="0">
                <a:latin typeface="Menlo Regular"/>
                <a:cs typeface="Menlo Regular"/>
              </a:rPr>
              <a:t> squared(s):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  return s * s</a:t>
            </a:r>
          </a:p>
          <a:p>
            <a:pPr marL="0" indent="0">
              <a:buNone/>
            </a:pPr>
            <a:r>
              <a:rPr lang="en-US" sz="2000" dirty="0" err="1">
                <a:latin typeface="Menlo Regular"/>
                <a:cs typeface="Menlo Regular"/>
              </a:rPr>
              <a:t>sqlContext.udf.register</a:t>
            </a:r>
            <a:r>
              <a:rPr lang="en-US" sz="2000" dirty="0">
                <a:latin typeface="Menlo Regular"/>
                <a:cs typeface="Menlo Regular"/>
              </a:rPr>
              <a:t>("</a:t>
            </a:r>
            <a:r>
              <a:rPr lang="en-US" sz="2000" dirty="0" smtClean="0">
                <a:latin typeface="Menlo Regular"/>
                <a:cs typeface="Menlo Regular"/>
              </a:rPr>
              <a:t>squared"</a:t>
            </a:r>
            <a:r>
              <a:rPr lang="en-US" sz="2000" dirty="0">
                <a:latin typeface="Menlo Regular"/>
                <a:cs typeface="Menlo Regular"/>
              </a:rPr>
              <a:t>, squared</a:t>
            </a:r>
            <a:r>
              <a:rPr lang="en-US" sz="2000" dirty="0" smtClean="0">
                <a:latin typeface="Menlo Regular"/>
                <a:cs typeface="Menlo Regular"/>
              </a:rPr>
              <a:t>)</a:t>
            </a:r>
            <a:br>
              <a:rPr lang="en-US" sz="2000" dirty="0" smtClean="0">
                <a:latin typeface="Menlo Regular"/>
                <a:cs typeface="Menlo Regular"/>
              </a:rPr>
            </a:br>
            <a:r>
              <a:rPr lang="en-US" sz="2000" dirty="0" smtClean="0">
                <a:latin typeface="Menlo Regular"/>
                <a:cs typeface="Menlo Regular"/>
              </a:rPr>
              <a:t/>
            </a:r>
            <a:br>
              <a:rPr lang="en-US" sz="2000" dirty="0" smtClean="0">
                <a:latin typeface="Menlo Regular"/>
                <a:cs typeface="Menlo Regular"/>
              </a:rPr>
            </a:br>
            <a:r>
              <a:rPr lang="en-US" sz="2000" dirty="0" smtClean="0">
                <a:latin typeface="Menlo Regular"/>
                <a:cs typeface="Menlo Regular"/>
              </a:rPr>
              <a:t>SELECT squared(age) as </a:t>
            </a:r>
            <a:r>
              <a:rPr lang="en-US" sz="2000" dirty="0" err="1" smtClean="0">
                <a:latin typeface="Menlo Regular"/>
                <a:cs typeface="Menlo Regular"/>
              </a:rPr>
              <a:t>agesquared</a:t>
            </a:r>
            <a:r>
              <a:rPr lang="en-US" sz="2000" smtClean="0">
                <a:latin typeface="Menlo Regular"/>
                <a:cs typeface="Menlo Regular"/>
              </a:rPr>
              <a:t> from PERSON</a:t>
            </a:r>
            <a:endParaRPr lang="en-US" sz="20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102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1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Pronounced “Sequel”</a:t>
            </a:r>
          </a:p>
          <a:p>
            <a:pPr lvl="1"/>
            <a:r>
              <a:rPr lang="en-US" dirty="0" smtClean="0"/>
              <a:t>Originally called Sequel but changed for trademark reasons</a:t>
            </a:r>
          </a:p>
          <a:p>
            <a:r>
              <a:rPr lang="en-US" dirty="0" smtClean="0"/>
              <a:t>Dates to 1974</a:t>
            </a:r>
          </a:p>
          <a:p>
            <a:pPr lvl="1"/>
            <a:r>
              <a:rPr lang="en-US" dirty="0" smtClean="0"/>
              <a:t>Written by IBM (Chamberlin and Boyce)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“A Relational Model of Data for Large Shared Data </a:t>
            </a:r>
            <a:r>
              <a:rPr lang="en-US" dirty="0" smtClean="0"/>
              <a:t>Banks” by Edward </a:t>
            </a:r>
            <a:r>
              <a:rPr lang="en-US" dirty="0" err="1" smtClean="0"/>
              <a:t>Codd</a:t>
            </a:r>
            <a:endParaRPr lang="en-US" dirty="0" smtClean="0"/>
          </a:p>
          <a:p>
            <a:pPr lvl="1"/>
            <a:r>
              <a:rPr lang="en-US" dirty="0" smtClean="0"/>
              <a:t>First </a:t>
            </a:r>
            <a:r>
              <a:rPr lang="en-US" dirty="0" err="1" smtClean="0"/>
              <a:t>commercialised</a:t>
            </a:r>
            <a:r>
              <a:rPr lang="en-US" dirty="0" smtClean="0"/>
              <a:t> by Oracle</a:t>
            </a:r>
          </a:p>
          <a:p>
            <a:pPr lvl="1"/>
            <a:r>
              <a:rPr lang="en-US" dirty="0" err="1" smtClean="0"/>
              <a:t>Standardised</a:t>
            </a:r>
            <a:r>
              <a:rPr lang="en-US" dirty="0" smtClean="0"/>
              <a:t> in 1986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6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terminology </a:t>
            </a:r>
            <a:br>
              <a:rPr lang="en-US" dirty="0" smtClean="0"/>
            </a:br>
            <a:r>
              <a:rPr lang="en-US" dirty="0" smtClean="0"/>
              <a:t>(from </a:t>
            </a:r>
            <a:r>
              <a:rPr lang="en-US" dirty="0" err="1" smtClean="0"/>
              <a:t>Codd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707311"/>
            <a:ext cx="8890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7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row in a table has the same attributes (columns)</a:t>
            </a:r>
          </a:p>
          <a:p>
            <a:pPr lvl="1"/>
            <a:r>
              <a:rPr lang="en-US" dirty="0" smtClean="0"/>
              <a:t>Relations are either tables or views on those tables</a:t>
            </a:r>
          </a:p>
          <a:p>
            <a:r>
              <a:rPr lang="en-US" dirty="0" smtClean="0"/>
              <a:t>A primary key for each row uniquely identifies it</a:t>
            </a:r>
          </a:p>
          <a:p>
            <a:r>
              <a:rPr lang="en-US" dirty="0" smtClean="0"/>
              <a:t>A foreign key points to another table’s primary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9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07038"/>
              </p:ext>
            </p:extLst>
          </p:nvPr>
        </p:nvGraphicFramePr>
        <p:xfrm>
          <a:off x="376238" y="229751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birthdate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Hopkins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5/12/1973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Henry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Gleeson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1/5/1985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22398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Eleanor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Richardson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10/6/1996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36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we looking at SQL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SQL and variations are widely used </a:t>
            </a:r>
          </a:p>
          <a:p>
            <a:pPr lvl="1"/>
            <a:r>
              <a:rPr lang="en-US" dirty="0" smtClean="0"/>
              <a:t>Not just for relational databases</a:t>
            </a:r>
          </a:p>
          <a:p>
            <a:r>
              <a:rPr lang="en-US" dirty="0" smtClean="0"/>
              <a:t>Hive / </a:t>
            </a:r>
            <a:r>
              <a:rPr lang="en-US" dirty="0" err="1" smtClean="0"/>
              <a:t>SparkSQL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SQL over big data using map-reduce techniques</a:t>
            </a:r>
          </a:p>
          <a:p>
            <a:r>
              <a:rPr lang="en-US" dirty="0" smtClean="0"/>
              <a:t>Siddhi / KSQL / </a:t>
            </a:r>
            <a:r>
              <a:rPr lang="en-US" dirty="0" err="1" smtClean="0"/>
              <a:t>StreamingSQL</a:t>
            </a:r>
            <a:endParaRPr lang="en-US" dirty="0" smtClean="0"/>
          </a:p>
          <a:p>
            <a:pPr lvl="1"/>
            <a:r>
              <a:rPr lang="en-US" dirty="0" smtClean="0"/>
              <a:t>SQL queries over real-time streaming data</a:t>
            </a:r>
          </a:p>
          <a:p>
            <a:r>
              <a:rPr lang="en-US" dirty="0" smtClean="0"/>
              <a:t>Other SQL interfaces</a:t>
            </a:r>
          </a:p>
          <a:p>
            <a:pPr lvl="1"/>
            <a:r>
              <a:rPr lang="en-US" dirty="0" smtClean="0"/>
              <a:t>e.g. SQL into Sloan Digital Sky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6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600"/>
            <a:ext cx="9144000" cy="53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STATEMENTS </a:t>
            </a:r>
            <a:br>
              <a:rPr lang="en-US" dirty="0" smtClean="0"/>
            </a:br>
            <a:r>
              <a:rPr lang="en-US" sz="3100" dirty="0" smtClean="0"/>
              <a:t>corresponding to the previous diagram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TABLE `PERSON` (</a:t>
            </a:r>
          </a:p>
          <a:p>
            <a:pPr marL="0" indent="0">
              <a:buNone/>
            </a:pPr>
            <a:r>
              <a:rPr lang="en-US" dirty="0"/>
              <a:t>  `id` INT,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firstname</a:t>
            </a:r>
            <a:r>
              <a:rPr lang="en-US" dirty="0"/>
              <a:t>` VARCHAR(40),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lastname</a:t>
            </a:r>
            <a:r>
              <a:rPr lang="en-US" dirty="0"/>
              <a:t>` VARCHAR(40),</a:t>
            </a:r>
          </a:p>
          <a:p>
            <a:pPr marL="0" indent="0">
              <a:buNone/>
            </a:pPr>
            <a:r>
              <a:rPr lang="en-US" dirty="0"/>
              <a:t>  `birthdate` DATE,</a:t>
            </a:r>
          </a:p>
          <a:p>
            <a:pPr marL="0" indent="0">
              <a:buNone/>
            </a:pPr>
            <a:r>
              <a:rPr lang="en-US" dirty="0"/>
              <a:t>  PRIMARY KEY (`id`)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`MANAGER` (</a:t>
            </a:r>
          </a:p>
          <a:p>
            <a:pPr marL="0" indent="0">
              <a:buNone/>
            </a:pPr>
            <a:r>
              <a:rPr lang="en-US" dirty="0"/>
              <a:t>  `id` INT,</a:t>
            </a:r>
          </a:p>
          <a:p>
            <a:pPr marL="0" indent="0">
              <a:buNone/>
            </a:pPr>
            <a:r>
              <a:rPr lang="en-US" dirty="0"/>
              <a:t>  `manager` INT,</a:t>
            </a:r>
          </a:p>
          <a:p>
            <a:pPr marL="0" indent="0">
              <a:buNone/>
            </a:pPr>
            <a:r>
              <a:rPr lang="en-US" dirty="0"/>
              <a:t>  KEY `FK` (`id`)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9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5728</TotalTime>
  <Words>796</Words>
  <Application>Microsoft Macintosh PowerPoint</Application>
  <PresentationFormat>On-screen Show (4:3)</PresentationFormat>
  <Paragraphs>171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An overview of SQL</vt:lpstr>
      <vt:lpstr>PowerPoint Presentation</vt:lpstr>
      <vt:lpstr>Structured Query Language</vt:lpstr>
      <vt:lpstr>Relational terminology  (from Codd)</vt:lpstr>
      <vt:lpstr>Relational Database</vt:lpstr>
      <vt:lpstr>Relational database</vt:lpstr>
      <vt:lpstr>Why are we looking at SQL today?</vt:lpstr>
      <vt:lpstr>Entity Relationship Diagram</vt:lpstr>
      <vt:lpstr>SQL STATEMENTS  corresponding to the previous diagram</vt:lpstr>
      <vt:lpstr>INSERT</vt:lpstr>
      <vt:lpstr>SELECT</vt:lpstr>
      <vt:lpstr>SELECT</vt:lpstr>
      <vt:lpstr>SELECT</vt:lpstr>
      <vt:lpstr>SELECT</vt:lpstr>
      <vt:lpstr>SELECT </vt:lpstr>
      <vt:lpstr>SELECT</vt:lpstr>
      <vt:lpstr>Functions</vt:lpstr>
      <vt:lpstr>OTHER COMMANDS</vt:lpstr>
      <vt:lpstr>This is a very brief introduction!</vt:lpstr>
      <vt:lpstr>Apache Hive http://hive.apache.org </vt:lpstr>
      <vt:lpstr>Hive example</vt:lpstr>
      <vt:lpstr>SparkSQL</vt:lpstr>
      <vt:lpstr>Spark SQL example</vt:lpstr>
      <vt:lpstr>DataFrame Based on Python and R dataframes</vt:lpstr>
      <vt:lpstr>More SQL</vt:lpstr>
      <vt:lpstr>User Defined Functions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390</cp:revision>
  <dcterms:created xsi:type="dcterms:W3CDTF">2012-03-07T10:41:54Z</dcterms:created>
  <dcterms:modified xsi:type="dcterms:W3CDTF">2017-12-08T09:16:12Z</dcterms:modified>
</cp:coreProperties>
</file>