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60" r:id="rId4"/>
    <p:sldId id="299" r:id="rId5"/>
    <p:sldId id="264" r:id="rId6"/>
    <p:sldId id="265" r:id="rId7"/>
    <p:sldId id="295" r:id="rId8"/>
    <p:sldId id="266" r:id="rId9"/>
    <p:sldId id="273" r:id="rId10"/>
    <p:sldId id="296" r:id="rId11"/>
    <p:sldId id="297" r:id="rId12"/>
    <p:sldId id="272" r:id="rId13"/>
    <p:sldId id="280" r:id="rId14"/>
    <p:sldId id="302" r:id="rId15"/>
    <p:sldId id="303" r:id="rId16"/>
    <p:sldId id="267" r:id="rId17"/>
    <p:sldId id="300" r:id="rId18"/>
    <p:sldId id="301" r:id="rId19"/>
    <p:sldId id="308" r:id="rId20"/>
    <p:sldId id="305" r:id="rId21"/>
    <p:sldId id="304" r:id="rId22"/>
    <p:sldId id="306" r:id="rId23"/>
    <p:sldId id="307" r:id="rId24"/>
    <p:sldId id="282" r:id="rId25"/>
    <p:sldId id="278" r:id="rId26"/>
    <p:sldId id="279" r:id="rId27"/>
    <p:sldId id="316" r:id="rId28"/>
    <p:sldId id="276" r:id="rId29"/>
    <p:sldId id="268" r:id="rId30"/>
    <p:sldId id="283" r:id="rId31"/>
    <p:sldId id="277" r:id="rId32"/>
    <p:sldId id="274" r:id="rId33"/>
    <p:sldId id="293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9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05/12/17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05/12/17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05/12/17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05/12/17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05/12/17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05/12/17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05/12/17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05/12/17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05/12/17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05/12/17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05/12/17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2015.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hyperlink" Target="http://www.cs.berkeley.edu/~matei/papers/2012/nsdi_spark.pdf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://www.cs.berkeley.edu/~matei/papers/2012/nsdi_spark.pd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Big Data Engineering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sz="4000" dirty="0">
                <a:ea typeface="ヒラギノ角ゴ ProN W3" charset="0"/>
                <a:cs typeface="ヒラギノ角ゴ ProN W3" charset="0"/>
              </a:rPr>
              <a:t/>
            </a:r>
            <a:br>
              <a:rPr lang="en-US" sz="4000" dirty="0">
                <a:ea typeface="ヒラギノ角ゴ ProN W3" charset="0"/>
                <a:cs typeface="ヒラギノ角ゴ ProN W3" charset="0"/>
              </a:rPr>
            </a:br>
            <a:r>
              <a:rPr lang="en-US" sz="4000" dirty="0" smtClean="0">
                <a:ea typeface="ヒラギノ角ゴ ProN W3" charset="0"/>
                <a:cs typeface="ヒラギノ角ゴ ProN W3" charset="0"/>
              </a:rPr>
              <a:t>Apache Spark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Narrow and Wide dependencies</a:t>
            </a:r>
            <a:br>
              <a:rPr lang="en-US" sz="3600" dirty="0" smtClean="0"/>
            </a:b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558" y="869537"/>
            <a:ext cx="6616299" cy="43716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47185" y="6008667"/>
            <a:ext cx="7096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http://www.cs.berkeley.edu/~matei/papers/2012/</a:t>
            </a:r>
            <a:r>
              <a:rPr lang="en-US" dirty="0" smtClean="0">
                <a:hlinkClick r:id="rId3"/>
              </a:rPr>
              <a:t>nsdi_spark.pdf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17008" y="5054560"/>
            <a:ext cx="56943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Narrow dependencies:</a:t>
            </a:r>
            <a:br>
              <a:rPr lang="en-US" sz="1400" b="1" dirty="0" smtClean="0"/>
            </a:br>
            <a:r>
              <a:rPr lang="en-US" sz="1400" dirty="0" smtClean="0"/>
              <a:t>Each partition of the parent is used by one child partition</a:t>
            </a:r>
          </a:p>
          <a:p>
            <a:r>
              <a:rPr lang="en-US" sz="1400" b="1" dirty="0" smtClean="0"/>
              <a:t>Wide Dependencies:</a:t>
            </a:r>
            <a:br>
              <a:rPr lang="en-US" sz="1400" b="1" dirty="0" smtClean="0"/>
            </a:br>
            <a:r>
              <a:rPr lang="en-US" sz="1400" dirty="0" smtClean="0"/>
              <a:t>multiple child dependencies depend upon it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17322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How Spark computes jobs</a:t>
            </a:r>
            <a:br>
              <a:rPr lang="en-US" sz="4000" dirty="0" smtClean="0"/>
            </a:b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86" y="953379"/>
            <a:ext cx="5384391" cy="36755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47185" y="5850675"/>
            <a:ext cx="7096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http://www.cs.berkeley.edu/~matei/papers/2012/</a:t>
            </a:r>
            <a:r>
              <a:rPr lang="en-US" dirty="0" smtClean="0">
                <a:hlinkClick r:id="rId3"/>
              </a:rPr>
              <a:t>nsdi_spark.pdf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05877" y="1226595"/>
            <a:ext cx="306691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Boxes</a:t>
            </a:r>
            <a:r>
              <a:rPr lang="en-US" b="1" dirty="0" smtClean="0"/>
              <a:t> </a:t>
            </a:r>
            <a:r>
              <a:rPr lang="en-US" dirty="0" smtClean="0"/>
              <a:t>with </a:t>
            </a:r>
            <a:r>
              <a:rPr lang="en-US" dirty="0"/>
              <a:t>solid outlines are </a:t>
            </a:r>
            <a:r>
              <a:rPr lang="en-US" b="1" dirty="0"/>
              <a:t>RDDs.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Partitions</a:t>
            </a:r>
            <a:r>
              <a:rPr lang="en-US" dirty="0" smtClean="0"/>
              <a:t> </a:t>
            </a:r>
            <a:r>
              <a:rPr lang="en-US" dirty="0"/>
              <a:t>are </a:t>
            </a:r>
            <a:r>
              <a:rPr lang="en-US" dirty="0" smtClean="0"/>
              <a:t>shaded rectangles, in </a:t>
            </a:r>
            <a:r>
              <a:rPr lang="en-US" dirty="0"/>
              <a:t>black if they are </a:t>
            </a:r>
            <a:r>
              <a:rPr lang="en-US" b="1" dirty="0"/>
              <a:t>already in memory</a:t>
            </a:r>
            <a:r>
              <a:rPr lang="en-US" dirty="0"/>
              <a:t>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run an action on RDD</a:t>
            </a:r>
          </a:p>
          <a:p>
            <a:r>
              <a:rPr lang="en-US" dirty="0"/>
              <a:t>G, </a:t>
            </a:r>
            <a:r>
              <a:rPr lang="en-US" dirty="0" smtClean="0"/>
              <a:t>build </a:t>
            </a:r>
            <a:r>
              <a:rPr lang="en-US" b="1" dirty="0"/>
              <a:t>stages</a:t>
            </a:r>
            <a:r>
              <a:rPr lang="en-US" dirty="0"/>
              <a:t> at wide dependencies and </a:t>
            </a:r>
            <a:r>
              <a:rPr lang="en-US" b="1" dirty="0"/>
              <a:t>pipeline</a:t>
            </a:r>
            <a:r>
              <a:rPr lang="en-US" dirty="0"/>
              <a:t> </a:t>
            </a:r>
            <a:r>
              <a:rPr lang="en-US" dirty="0" smtClean="0"/>
              <a:t>narrow transformations </a:t>
            </a:r>
            <a:r>
              <a:rPr lang="en-US" dirty="0"/>
              <a:t>inside each stage.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this case, stage 1’s</a:t>
            </a:r>
          </a:p>
          <a:p>
            <a:r>
              <a:rPr lang="en-US" dirty="0"/>
              <a:t>output RDD is already in RAM, so we run stage 2 and then 3.</a:t>
            </a:r>
          </a:p>
        </p:txBody>
      </p:sp>
    </p:spTree>
    <p:extLst>
      <p:ext uri="{BB962C8B-B14F-4D97-AF65-F5344CB8AC3E}">
        <p14:creationId xmlns:p14="http://schemas.microsoft.com/office/powerpoint/2010/main" val="2945501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Spark sorting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296811"/>
            <a:ext cx="87503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115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Spark cluster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1612900"/>
            <a:ext cx="75692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0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You can code in:</a:t>
            </a:r>
          </a:p>
          <a:p>
            <a:pPr lvl="1"/>
            <a:r>
              <a:rPr lang="en-US" dirty="0" err="1" smtClean="0"/>
              <a:t>Scala</a:t>
            </a:r>
            <a:endParaRPr lang="en-US" dirty="0" smtClean="0"/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R</a:t>
            </a:r>
          </a:p>
          <a:p>
            <a:pPr lvl="1"/>
            <a:r>
              <a:rPr lang="en-US" dirty="0" smtClean="0"/>
              <a:t>SQL</a:t>
            </a:r>
          </a:p>
          <a:p>
            <a:r>
              <a:rPr lang="en-US" dirty="0" smtClean="0"/>
              <a:t>We will be using Python and SQL in the class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After you leave here you can use anything you like </a:t>
            </a:r>
          </a:p>
          <a:p>
            <a:pPr lvl="1"/>
            <a:r>
              <a:rPr lang="en-US" dirty="0" smtClean="0"/>
              <a:t>Including “Not Spark”</a:t>
            </a:r>
          </a:p>
        </p:txBody>
      </p:sp>
    </p:spTree>
    <p:extLst>
      <p:ext uri="{BB962C8B-B14F-4D97-AF65-F5344CB8AC3E}">
        <p14:creationId xmlns:p14="http://schemas.microsoft.com/office/powerpoint/2010/main" val="3418550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Key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RDD</a:t>
            </a:r>
          </a:p>
          <a:p>
            <a:pPr lvl="1"/>
            <a:r>
              <a:rPr lang="en-US" dirty="0" smtClean="0"/>
              <a:t>Think of it like an array</a:t>
            </a:r>
          </a:p>
          <a:p>
            <a:pPr lvl="1"/>
            <a:r>
              <a:rPr lang="en-US" dirty="0" smtClean="0"/>
              <a:t>You can do map/reduce operations on it</a:t>
            </a:r>
          </a:p>
          <a:p>
            <a:pPr lvl="2"/>
            <a:r>
              <a:rPr lang="en-US" dirty="0" smtClean="0"/>
              <a:t>And others</a:t>
            </a:r>
          </a:p>
          <a:p>
            <a:pPr lvl="1"/>
            <a:r>
              <a:rPr lang="en-US" dirty="0" smtClean="0"/>
              <a:t>But you can’t assume everything is run on one machine</a:t>
            </a:r>
          </a:p>
          <a:p>
            <a:pPr lvl="1"/>
            <a:r>
              <a:rPr lang="en-US" dirty="0" smtClean="0"/>
              <a:t>Unless you explicitly force that using </a:t>
            </a:r>
            <a:r>
              <a:rPr lang="en-US" dirty="0" err="1" smtClean="0"/>
              <a:t>forEach</a:t>
            </a:r>
            <a:r>
              <a:rPr lang="en-US" dirty="0" smtClean="0"/>
              <a:t>() or collect()</a:t>
            </a:r>
          </a:p>
          <a:p>
            <a:r>
              <a:rPr lang="en-US" dirty="0" err="1" smtClean="0"/>
              <a:t>DataFrame</a:t>
            </a:r>
            <a:endParaRPr lang="en-US" dirty="0" smtClean="0"/>
          </a:p>
          <a:p>
            <a:pPr lvl="1"/>
            <a:r>
              <a:rPr lang="en-US" dirty="0" smtClean="0"/>
              <a:t>Just like a Pandas </a:t>
            </a:r>
            <a:r>
              <a:rPr lang="en-US" dirty="0" err="1" smtClean="0"/>
              <a:t>DataFrame</a:t>
            </a:r>
            <a:r>
              <a:rPr lang="en-US" dirty="0" smtClean="0"/>
              <a:t> except distributed across machines and threads</a:t>
            </a:r>
          </a:p>
          <a:p>
            <a:r>
              <a:rPr lang="en-US" dirty="0" smtClean="0"/>
              <a:t>You can convert from DF &lt;-&gt; RDD</a:t>
            </a:r>
          </a:p>
        </p:txBody>
      </p:sp>
    </p:spTree>
    <p:extLst>
      <p:ext uri="{BB962C8B-B14F-4D97-AF65-F5344CB8AC3E}">
        <p14:creationId xmlns:p14="http://schemas.microsoft.com/office/powerpoint/2010/main" val="2045902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Spark RDD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Typical operations include</a:t>
            </a:r>
          </a:p>
          <a:p>
            <a:pPr lvl="1"/>
            <a:r>
              <a:rPr lang="en-US" dirty="0" smtClean="0"/>
              <a:t>map: apply a function to each line/element</a:t>
            </a:r>
          </a:p>
          <a:p>
            <a:pPr lvl="1"/>
            <a:r>
              <a:rPr lang="en-US" dirty="0" err="1" smtClean="0"/>
              <a:t>flatMap</a:t>
            </a:r>
            <a:r>
              <a:rPr lang="en-US" dirty="0" smtClean="0"/>
              <a:t>: can return a sequence not just an element</a:t>
            </a:r>
          </a:p>
          <a:p>
            <a:pPr lvl="1"/>
            <a:r>
              <a:rPr lang="en-US" dirty="0" smtClean="0"/>
              <a:t>filter: return element if </a:t>
            </a:r>
            <a:r>
              <a:rPr lang="en-US" dirty="0" err="1" smtClean="0"/>
              <a:t>func</a:t>
            </a:r>
            <a:r>
              <a:rPr lang="en-US" dirty="0" smtClean="0"/>
              <a:t>(element) is true</a:t>
            </a:r>
          </a:p>
          <a:p>
            <a:pPr lvl="1"/>
            <a:r>
              <a:rPr lang="en-US" dirty="0" err="1" smtClean="0"/>
              <a:t>reduceByKey</a:t>
            </a:r>
            <a:r>
              <a:rPr lang="en-US" dirty="0" smtClean="0"/>
              <a:t>: reduces a set of [K,V] key/value pairs</a:t>
            </a:r>
          </a:p>
          <a:p>
            <a:pPr lvl="1"/>
            <a:r>
              <a:rPr lang="en-US" dirty="0" smtClean="0"/>
              <a:t>reduce: apply a reducer function</a:t>
            </a:r>
          </a:p>
          <a:p>
            <a:pPr lvl="1"/>
            <a:r>
              <a:rPr lang="en-US" dirty="0" smtClean="0"/>
              <a:t>collect: get all the results back to the master (driver) server in the cluster</a:t>
            </a:r>
          </a:p>
          <a:p>
            <a:pPr lvl="1"/>
            <a:r>
              <a:rPr lang="en-US" dirty="0" err="1" smtClean="0"/>
              <a:t>foreach</a:t>
            </a:r>
            <a:r>
              <a:rPr lang="en-US" dirty="0" smtClean="0"/>
              <a:t>: apply a function across each element</a:t>
            </a:r>
          </a:p>
          <a:p>
            <a:r>
              <a:rPr lang="en-US" dirty="0" smtClean="0"/>
              <a:t>Operations on RDDs will happen across machines</a:t>
            </a:r>
          </a:p>
          <a:p>
            <a:pPr lvl="1"/>
            <a:r>
              <a:rPr lang="en-US" dirty="0" smtClean="0"/>
              <a:t>Be careful!</a:t>
            </a:r>
          </a:p>
        </p:txBody>
      </p:sp>
    </p:spTree>
    <p:extLst>
      <p:ext uri="{BB962C8B-B14F-4D97-AF65-F5344CB8AC3E}">
        <p14:creationId xmlns:p14="http://schemas.microsoft.com/office/powerpoint/2010/main" val="3975351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common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RDD.map</a:t>
            </a:r>
            <a:r>
              <a:rPr lang="en-US" dirty="0" smtClean="0"/>
              <a:t>(lambda x: </a:t>
            </a:r>
            <a:r>
              <a:rPr lang="is-IS" dirty="0" smtClean="0"/>
              <a:t>…)</a:t>
            </a:r>
          </a:p>
          <a:p>
            <a:pPr lvl="1"/>
            <a:r>
              <a:rPr lang="is-IS" dirty="0" smtClean="0"/>
              <a:t>Applies the lambda function to each element in the RDD</a:t>
            </a:r>
          </a:p>
          <a:p>
            <a:r>
              <a:rPr lang="is-IS" dirty="0" smtClean="0"/>
              <a:t>RDD.flatMap(lambda x: ...)</a:t>
            </a:r>
          </a:p>
          <a:p>
            <a:pPr lvl="1"/>
            <a:r>
              <a:rPr lang="en-US" dirty="0" smtClean="0"/>
              <a:t>The lambda produces a sequence of items that are then flattened into a single RDD</a:t>
            </a: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RDD.reduce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(lambda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x,y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is-IS" dirty="0" smtClean="0">
                <a:solidFill>
                  <a:schemeClr val="bg1">
                    <a:lumMod val="50000"/>
                  </a:schemeClr>
                </a:solidFill>
              </a:rPr>
              <a:t>…)</a:t>
            </a:r>
          </a:p>
          <a:p>
            <a:pPr lvl="1"/>
            <a:r>
              <a:rPr lang="is-IS" dirty="0" smtClean="0">
                <a:solidFill>
                  <a:schemeClr val="bg1">
                    <a:lumMod val="50000"/>
                  </a:schemeClr>
                </a:solidFill>
              </a:rPr>
              <a:t>Applies the function iteratively across all the elements in the RDD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857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reduceByKey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(V,V) -&gt; V</a:t>
            </a:r>
          </a:p>
          <a:p>
            <a:r>
              <a:rPr lang="en-US" dirty="0" smtClean="0"/>
              <a:t>Takes pairs (K,V)</a:t>
            </a:r>
          </a:p>
          <a:p>
            <a:pPr lvl="1"/>
            <a:r>
              <a:rPr lang="en-US" dirty="0" smtClean="0"/>
              <a:t>It will apply the function </a:t>
            </a:r>
            <a:r>
              <a:rPr lang="en-US" i="1" dirty="0" smtClean="0"/>
              <a:t>within</a:t>
            </a:r>
            <a:r>
              <a:rPr lang="en-US" dirty="0" smtClean="0"/>
              <a:t> the Key K</a:t>
            </a:r>
          </a:p>
          <a:p>
            <a:pPr lvl="1"/>
            <a:r>
              <a:rPr lang="en-US" dirty="0"/>
              <a:t>[</a:t>
            </a:r>
            <a:r>
              <a:rPr lang="en-US" dirty="0" smtClean="0"/>
              <a:t>(hello, 1), (hello, 1), (hello, 1), </a:t>
            </a:r>
            <a:br>
              <a:rPr lang="en-US" dirty="0" smtClean="0"/>
            </a:br>
            <a:r>
              <a:rPr lang="en-US" dirty="0" smtClean="0"/>
              <a:t>(world,1), (world, 1)]</a:t>
            </a:r>
            <a:br>
              <a:rPr lang="en-US" dirty="0" smtClean="0"/>
            </a:br>
            <a:r>
              <a:rPr lang="en-US" i="1" dirty="0" smtClean="0"/>
              <a:t>lambda </a:t>
            </a:r>
            <a:r>
              <a:rPr lang="en-US" i="1" dirty="0" err="1" smtClean="0"/>
              <a:t>x,y</a:t>
            </a:r>
            <a:r>
              <a:rPr lang="en-US" i="1" dirty="0" smtClean="0"/>
              <a:t>: </a:t>
            </a:r>
            <a:r>
              <a:rPr lang="en-US" i="1" dirty="0" err="1" smtClean="0"/>
              <a:t>x+y</a:t>
            </a:r>
            <a:endParaRPr lang="en-US" i="1" dirty="0"/>
          </a:p>
          <a:p>
            <a:r>
              <a:rPr lang="en-US" dirty="0" smtClean="0"/>
              <a:t>What is the result?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769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often need to bring the results back to a single thread to display them:</a:t>
            </a:r>
          </a:p>
          <a:p>
            <a:pPr lvl="1"/>
            <a:r>
              <a:rPr lang="en-US" dirty="0" smtClean="0"/>
              <a:t>collect()</a:t>
            </a:r>
          </a:p>
          <a:p>
            <a:r>
              <a:rPr lang="en-US" dirty="0" smtClean="0"/>
              <a:t>Alternatively you can save the results (which can happen in parallel)</a:t>
            </a:r>
          </a:p>
          <a:p>
            <a:pPr lvl="1"/>
            <a:r>
              <a:rPr lang="en-US" dirty="0" err="1" smtClean="0"/>
              <a:t>RDD.saveAsTextFile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DataFrame.save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518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Contents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What is wrong with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Hadoop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?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Apache Spark</a:t>
            </a:r>
          </a:p>
          <a:p>
            <a:pPr eaLnBrk="1" hangingPunct="1"/>
            <a:r>
              <a:rPr lang="en-US" dirty="0" err="1" smtClean="0">
                <a:ea typeface="ヒラギノ角ゴ ProN W3" charset="0"/>
                <a:cs typeface="ヒラギノ角ゴ ProN W3" charset="0"/>
              </a:rPr>
              <a:t>PySpark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/ Python</a:t>
            </a:r>
          </a:p>
          <a:p>
            <a:pPr eaLnBrk="1" hangingPunct="1"/>
            <a:r>
              <a:rPr lang="en-US" dirty="0" err="1" smtClean="0">
                <a:ea typeface="ヒラギノ角ゴ ProN W3" charset="0"/>
                <a:cs typeface="ヒラギノ角ゴ ProN W3" charset="0"/>
              </a:rPr>
              <a:t>SparkSQL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and Hive</a:t>
            </a:r>
          </a:p>
          <a:p>
            <a:pPr eaLnBrk="1" hangingPunct="1"/>
            <a:r>
              <a:rPr lang="en-US" dirty="0" err="1" smtClean="0">
                <a:ea typeface="ヒラギノ角ゴ ProN W3" charset="0"/>
                <a:cs typeface="ヒラギノ角ゴ ProN W3" charset="0"/>
              </a:rPr>
              <a:t>SparkR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Spark and Yarn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Spark and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Mesos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useful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first()</a:t>
            </a:r>
          </a:p>
          <a:p>
            <a:pPr lvl="1"/>
            <a:r>
              <a:rPr lang="en-US" sz="1600" dirty="0" smtClean="0"/>
              <a:t>Returns the first member of an RDD</a:t>
            </a:r>
          </a:p>
          <a:p>
            <a:r>
              <a:rPr lang="en-US" sz="2000" dirty="0" smtClean="0"/>
              <a:t>take(10)</a:t>
            </a:r>
          </a:p>
          <a:p>
            <a:pPr lvl="1"/>
            <a:r>
              <a:rPr lang="en-US" sz="1600" dirty="0" smtClean="0"/>
              <a:t>Returns the first 10 elements</a:t>
            </a:r>
          </a:p>
          <a:p>
            <a:r>
              <a:rPr lang="en-US" sz="2000" dirty="0"/>
              <a:t>s</a:t>
            </a:r>
            <a:r>
              <a:rPr lang="en-US" sz="2000" dirty="0" smtClean="0"/>
              <a:t>ample(..)/</a:t>
            </a:r>
            <a:r>
              <a:rPr lang="en-US" sz="2000" dirty="0" err="1" smtClean="0"/>
              <a:t>takeSample</a:t>
            </a:r>
            <a:r>
              <a:rPr lang="en-US" sz="2000" dirty="0" smtClean="0"/>
              <a:t>(..)</a:t>
            </a:r>
          </a:p>
          <a:p>
            <a:pPr lvl="1"/>
            <a:r>
              <a:rPr lang="en-US" sz="1600" dirty="0" smtClean="0"/>
              <a:t>Samples the RDD </a:t>
            </a:r>
          </a:p>
          <a:p>
            <a:pPr lvl="1"/>
            <a:r>
              <a:rPr lang="en-US" sz="1600" dirty="0" smtClean="0"/>
              <a:t>Very useful for reducing a massive dataset to something workable while you are testing</a:t>
            </a:r>
          </a:p>
          <a:p>
            <a:r>
              <a:rPr lang="en-US" sz="2000" dirty="0" smtClean="0"/>
              <a:t>count() </a:t>
            </a:r>
          </a:p>
          <a:p>
            <a:pPr lvl="1"/>
            <a:r>
              <a:rPr lang="en-US" sz="1600" dirty="0" smtClean="0"/>
              <a:t>Counts the RDD</a:t>
            </a:r>
          </a:p>
          <a:p>
            <a:r>
              <a:rPr lang="en-US" sz="2000" dirty="0" err="1" smtClean="0"/>
              <a:t>countByKey</a:t>
            </a:r>
            <a:r>
              <a:rPr lang="en-US" sz="2000" dirty="0" smtClean="0"/>
              <a:t>()</a:t>
            </a:r>
          </a:p>
          <a:p>
            <a:pPr lvl="1"/>
            <a:r>
              <a:rPr lang="en-US" sz="1600" dirty="0" smtClean="0"/>
              <a:t>Counts by key </a:t>
            </a:r>
          </a:p>
          <a:p>
            <a:pPr lvl="1"/>
            <a:r>
              <a:rPr lang="en-US" sz="1600" dirty="0" smtClean="0"/>
              <a:t>Might have been useful in our word count example </a:t>
            </a:r>
            <a:r>
              <a:rPr lang="en-US" sz="1600" dirty="0" smtClean="0">
                <a:sym typeface="Wingdings"/>
              </a:rPr>
              <a:t></a:t>
            </a:r>
          </a:p>
          <a:p>
            <a:r>
              <a:rPr lang="en-US" sz="2000" dirty="0" err="1" smtClean="0"/>
              <a:t>forEach</a:t>
            </a:r>
            <a:r>
              <a:rPr lang="en-US" sz="2000" dirty="0" smtClean="0"/>
              <a:t>()</a:t>
            </a:r>
          </a:p>
          <a:p>
            <a:pPr lvl="1"/>
            <a:r>
              <a:rPr lang="en-US" sz="1600" dirty="0" smtClean="0"/>
              <a:t>Allows you to do operations with side-effects (accumulators)</a:t>
            </a:r>
          </a:p>
        </p:txBody>
      </p:sp>
    </p:spTree>
    <p:extLst>
      <p:ext uri="{BB962C8B-B14F-4D97-AF65-F5344CB8AC3E}">
        <p14:creationId xmlns:p14="http://schemas.microsoft.com/office/powerpoint/2010/main" val="1439122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" y="0"/>
            <a:ext cx="89573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945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700"/>
            <a:ext cx="9144000" cy="657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45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9144000" cy="659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174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6058"/>
            <a:ext cx="9144000" cy="518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409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Lambda’s are unnamed functions</a:t>
            </a:r>
          </a:p>
          <a:p>
            <a:pPr lvl="1"/>
            <a:r>
              <a:rPr lang="en-US" dirty="0" smtClean="0"/>
              <a:t>From Alonzo Church’s 1930s work on the Lambda Calculus</a:t>
            </a:r>
          </a:p>
          <a:p>
            <a:pPr lvl="1"/>
            <a:r>
              <a:rPr lang="en-US" dirty="0" smtClean="0"/>
              <a:t>Recently added to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737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syntax in Python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Simply: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f = lambda x: </a:t>
            </a:r>
            <a:r>
              <a:rPr lang="en-US" dirty="0" err="1" smtClean="0"/>
              <a:t>x.split</a:t>
            </a:r>
            <a:r>
              <a:rPr lang="en-US" dirty="0" smtClean="0"/>
              <a:t>()</a:t>
            </a:r>
          </a:p>
          <a:p>
            <a:pPr marL="457200" lvl="1" indent="0">
              <a:buNone/>
            </a:pPr>
            <a:r>
              <a:rPr lang="en-US" dirty="0"/>
              <a:t>g</a:t>
            </a:r>
            <a:r>
              <a:rPr lang="en-US" dirty="0" smtClean="0"/>
              <a:t> = lambda </a:t>
            </a:r>
            <a:r>
              <a:rPr lang="en-US" dirty="0" err="1" smtClean="0"/>
              <a:t>x,y</a:t>
            </a:r>
            <a:r>
              <a:rPr lang="en-US" dirty="0" smtClean="0"/>
              <a:t>: </a:t>
            </a:r>
            <a:r>
              <a:rPr lang="en-US" dirty="0" err="1" smtClean="0"/>
              <a:t>x+y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047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Tuples</a:t>
            </a:r>
            <a:br>
              <a:rPr lang="en-US" dirty="0" smtClean="0"/>
            </a:br>
            <a:r>
              <a:rPr lang="en-US" dirty="0" smtClean="0"/>
              <a:t>Clever pattern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A tuple in Python is just (</a:t>
            </a:r>
            <a:r>
              <a:rPr lang="en-US" dirty="0" err="1" smtClean="0"/>
              <a:t>x,y</a:t>
            </a:r>
            <a:r>
              <a:rPr lang="en-US" dirty="0" smtClean="0"/>
              <a:t>) or (</a:t>
            </a:r>
            <a:r>
              <a:rPr lang="en-US" dirty="0" err="1" smtClean="0"/>
              <a:t>x,y,z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You can have tuples in tuples: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(x, (</a:t>
            </a:r>
            <a:r>
              <a:rPr lang="en-US" dirty="0" err="1" smtClean="0"/>
              <a:t>y,w</a:t>
            </a:r>
            <a:r>
              <a:rPr lang="en-US" dirty="0" smtClean="0"/>
              <a:t>), z)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parameters do the following functions take and return?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lambda </a:t>
            </a:r>
            <a:r>
              <a:rPr lang="en-US" dirty="0" err="1" smtClean="0"/>
              <a:t>x,y</a:t>
            </a:r>
            <a:r>
              <a:rPr lang="en-US" dirty="0" smtClean="0"/>
              <a:t>: </a:t>
            </a:r>
            <a:r>
              <a:rPr lang="en-US" dirty="0" err="1" smtClean="0"/>
              <a:t>x+y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lambda (</a:t>
            </a:r>
            <a:r>
              <a:rPr lang="en-US" dirty="0" err="1" smtClean="0"/>
              <a:t>x,y</a:t>
            </a:r>
            <a:r>
              <a:rPr lang="en-US" dirty="0" smtClean="0"/>
              <a:t>): </a:t>
            </a:r>
            <a:r>
              <a:rPr lang="en-US" dirty="0" err="1" smtClean="0"/>
              <a:t>x+y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lambda (</a:t>
            </a:r>
            <a:r>
              <a:rPr lang="en-US" dirty="0" err="1" smtClean="0"/>
              <a:t>w,v</a:t>
            </a:r>
            <a:r>
              <a:rPr lang="en-US" dirty="0" smtClean="0"/>
              <a:t>),(</a:t>
            </a:r>
            <a:r>
              <a:rPr lang="en-US" dirty="0" err="1" smtClean="0"/>
              <a:t>x,y</a:t>
            </a:r>
            <a:r>
              <a:rPr lang="en-US" dirty="0" smtClean="0"/>
              <a:t>): ((</a:t>
            </a:r>
            <a:r>
              <a:rPr lang="en-US" dirty="0" err="1" smtClean="0"/>
              <a:t>w+x</a:t>
            </a:r>
            <a:r>
              <a:rPr lang="en-US" dirty="0" smtClean="0"/>
              <a:t>), (</a:t>
            </a:r>
            <a:r>
              <a:rPr lang="en-US" dirty="0" err="1"/>
              <a:t>v</a:t>
            </a:r>
            <a:r>
              <a:rPr lang="en-US" dirty="0" err="1" smtClean="0"/>
              <a:t>+y</a:t>
            </a:r>
            <a:r>
              <a:rPr lang="en-US" dirty="0" smtClean="0"/>
              <a:t>))</a:t>
            </a:r>
            <a:br>
              <a:rPr lang="en-US" dirty="0" smtClean="0"/>
            </a:br>
            <a:r>
              <a:rPr lang="en-US" dirty="0" smtClean="0"/>
              <a:t>lambda (x,(</a:t>
            </a:r>
            <a:r>
              <a:rPr lang="en-US" dirty="0" err="1" smtClean="0"/>
              <a:t>y,z</a:t>
            </a:r>
            <a:r>
              <a:rPr lang="en-US" dirty="0" smtClean="0"/>
              <a:t>)): (</a:t>
            </a:r>
            <a:r>
              <a:rPr lang="en-US" dirty="0" err="1" smtClean="0"/>
              <a:t>x,y+z</a:t>
            </a:r>
            <a:r>
              <a:rPr lang="en-US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8057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sc</a:t>
            </a:r>
            <a:r>
              <a:rPr lang="en-US" sz="2000" dirty="0" smtClean="0"/>
              <a:t> = </a:t>
            </a:r>
            <a:r>
              <a:rPr lang="en-US" sz="2000" dirty="0" err="1" smtClean="0"/>
              <a:t>SparkContext</a:t>
            </a:r>
            <a:r>
              <a:rPr lang="en-US" sz="2000" dirty="0" smtClean="0"/>
              <a:t>()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books </a:t>
            </a:r>
            <a:r>
              <a:rPr lang="en-US" sz="2000" dirty="0"/>
              <a:t>= </a:t>
            </a:r>
            <a:r>
              <a:rPr lang="en-US" sz="2000" dirty="0" err="1"/>
              <a:t>sc.textFile</a:t>
            </a:r>
            <a:r>
              <a:rPr lang="en-US" sz="2000" dirty="0" smtClean="0"/>
              <a:t>(“books/*”)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split = </a:t>
            </a:r>
            <a:r>
              <a:rPr lang="en-US" sz="2000" dirty="0" err="1"/>
              <a:t>books.flatMap</a:t>
            </a:r>
            <a:r>
              <a:rPr lang="en-US" sz="2000" dirty="0"/>
              <a:t>(lambda line: </a:t>
            </a:r>
            <a:r>
              <a:rPr lang="en-US" sz="2000" dirty="0" err="1"/>
              <a:t>line.split</a:t>
            </a:r>
            <a:r>
              <a:rPr lang="en-US" sz="2000" dirty="0"/>
              <a:t>())</a:t>
            </a:r>
          </a:p>
          <a:p>
            <a:pPr marL="0" indent="0">
              <a:buNone/>
            </a:pPr>
            <a:r>
              <a:rPr lang="en-US" sz="2000" dirty="0" smtClean="0"/>
              <a:t>numbered </a:t>
            </a:r>
            <a:r>
              <a:rPr lang="en-US" sz="2000" dirty="0"/>
              <a:t>= </a:t>
            </a:r>
            <a:r>
              <a:rPr lang="en-US" sz="2000" dirty="0" err="1" smtClean="0"/>
              <a:t>split.map</a:t>
            </a:r>
            <a:r>
              <a:rPr lang="en-US" sz="2000" dirty="0"/>
              <a:t>(lambda word: (word, 1))</a:t>
            </a:r>
          </a:p>
          <a:p>
            <a:pPr marL="0" indent="0">
              <a:buNone/>
            </a:pPr>
            <a:r>
              <a:rPr lang="en-US" sz="2000" dirty="0" err="1"/>
              <a:t>wordcount</a:t>
            </a:r>
            <a:r>
              <a:rPr lang="en-US" sz="2000" dirty="0"/>
              <a:t> = </a:t>
            </a:r>
            <a:r>
              <a:rPr lang="en-US" sz="2000" dirty="0" err="1"/>
              <a:t>numbered.reduceByKey</a:t>
            </a:r>
            <a:r>
              <a:rPr lang="en-US" sz="2000" dirty="0"/>
              <a:t>(lambda </a:t>
            </a:r>
            <a:r>
              <a:rPr lang="en-US" sz="2000" dirty="0" err="1"/>
              <a:t>a,b</a:t>
            </a:r>
            <a:r>
              <a:rPr lang="en-US" sz="2000" dirty="0"/>
              <a:t>: </a:t>
            </a:r>
            <a:r>
              <a:rPr lang="en-US" sz="2000" dirty="0" err="1"/>
              <a:t>a+b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for </a:t>
            </a:r>
            <a:r>
              <a:rPr lang="en-US" sz="2000" dirty="0" err="1"/>
              <a:t>k,v</a:t>
            </a:r>
            <a:r>
              <a:rPr lang="en-US" sz="2000" dirty="0"/>
              <a:t> in </a:t>
            </a:r>
            <a:r>
              <a:rPr lang="en-US" sz="2000" dirty="0" err="1"/>
              <a:t>wordcount.collect</a:t>
            </a:r>
            <a:r>
              <a:rPr lang="en-US" sz="2000" dirty="0"/>
              <a:t>():</a:t>
            </a:r>
          </a:p>
          <a:p>
            <a:pPr marL="0" indent="0">
              <a:buNone/>
            </a:pPr>
            <a:r>
              <a:rPr lang="en-US" sz="2000" dirty="0"/>
              <a:t>  print </a:t>
            </a:r>
            <a:r>
              <a:rPr lang="en-US" sz="2000" dirty="0" err="1"/>
              <a:t>k,v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sc.stop</a:t>
            </a:r>
            <a:r>
              <a:rPr lang="en-US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60108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doesn’t work </a:t>
            </a:r>
            <a:r>
              <a:rPr lang="en-US" dirty="0">
                <a:sym typeface="Wingdings"/>
              </a:rPr>
              <a:t/>
            </a:r>
            <a:br>
              <a:rPr lang="en-US" dirty="0">
                <a:sym typeface="Wingdings"/>
              </a:rPr>
            </a:br>
            <a:r>
              <a:rPr lang="en-US" dirty="0" smtClean="0">
                <a:sym typeface="Wingdings"/>
              </a:rPr>
              <a:t>in a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Lucida Console"/>
                <a:cs typeface="Lucida Console"/>
              </a:rPr>
              <a:t>counter = 0</a:t>
            </a:r>
          </a:p>
          <a:p>
            <a:pPr marL="0" indent="0">
              <a:buNone/>
            </a:pPr>
            <a:r>
              <a:rPr lang="en-US" sz="2800" dirty="0" err="1">
                <a:latin typeface="Lucida Console"/>
                <a:cs typeface="Lucida Console"/>
              </a:rPr>
              <a:t>rdd</a:t>
            </a:r>
            <a:r>
              <a:rPr lang="en-US" sz="2800" dirty="0">
                <a:latin typeface="Lucida Console"/>
                <a:cs typeface="Lucida Console"/>
              </a:rPr>
              <a:t> = </a:t>
            </a:r>
            <a:r>
              <a:rPr lang="en-US" sz="2800" dirty="0" err="1">
                <a:latin typeface="Lucida Console"/>
                <a:cs typeface="Lucida Console"/>
              </a:rPr>
              <a:t>sc.parallelize</a:t>
            </a:r>
            <a:r>
              <a:rPr lang="en-US" sz="2800" dirty="0">
                <a:latin typeface="Lucida Console"/>
                <a:cs typeface="Lucida Console"/>
              </a:rPr>
              <a:t>(data)</a:t>
            </a:r>
          </a:p>
          <a:p>
            <a:pPr marL="0" indent="0">
              <a:buNone/>
            </a:pPr>
            <a:endParaRPr lang="en-US" sz="28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800" dirty="0">
                <a:latin typeface="Lucida Console"/>
                <a:cs typeface="Lucida Console"/>
              </a:rPr>
              <a:t># Wrong: Don't do this!!</a:t>
            </a:r>
          </a:p>
          <a:p>
            <a:pPr marL="0" indent="0">
              <a:buNone/>
            </a:pPr>
            <a:r>
              <a:rPr lang="en-US" sz="2800" dirty="0" err="1">
                <a:latin typeface="Lucida Console"/>
                <a:cs typeface="Lucida Console"/>
              </a:rPr>
              <a:t>rdd.foreach</a:t>
            </a:r>
            <a:r>
              <a:rPr lang="en-US" sz="2800" dirty="0">
                <a:latin typeface="Lucida Console"/>
                <a:cs typeface="Lucida Console"/>
              </a:rPr>
              <a:t>(lambda x: counter += x)</a:t>
            </a:r>
          </a:p>
          <a:p>
            <a:pPr marL="0" indent="0">
              <a:buNone/>
            </a:pPr>
            <a:endParaRPr lang="en-US" sz="28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800" dirty="0">
                <a:latin typeface="Lucida Console"/>
                <a:cs typeface="Lucida Console"/>
              </a:rPr>
              <a:t>print("Counter value: " + counter)</a:t>
            </a:r>
          </a:p>
        </p:txBody>
      </p:sp>
    </p:spTree>
    <p:extLst>
      <p:ext uri="{BB962C8B-B14F-4D97-AF65-F5344CB8AC3E}">
        <p14:creationId xmlns:p14="http://schemas.microsoft.com/office/powerpoint/2010/main" val="965116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Hadoop</a:t>
            </a:r>
            <a:r>
              <a:rPr lang="en-US" dirty="0" smtClean="0"/>
              <a:t> is fundamentally all about Map Reduce</a:t>
            </a:r>
          </a:p>
          <a:p>
            <a:pPr lvl="1"/>
            <a:r>
              <a:rPr lang="en-US" dirty="0" smtClean="0"/>
              <a:t>Though v2 did allow for other approaches</a:t>
            </a:r>
          </a:p>
          <a:p>
            <a:r>
              <a:rPr lang="en-US" dirty="0" smtClean="0"/>
              <a:t>Based on cheap commodity hardware</a:t>
            </a:r>
            <a:endParaRPr lang="en-US" dirty="0"/>
          </a:p>
          <a:p>
            <a:r>
              <a:rPr lang="en-US" dirty="0" smtClean="0"/>
              <a:t>But</a:t>
            </a:r>
            <a:r>
              <a:rPr lang="is-IS" dirty="0" smtClean="0"/>
              <a:t>….</a:t>
            </a:r>
          </a:p>
          <a:p>
            <a:pPr lvl="1"/>
            <a:r>
              <a:rPr lang="is-IS" dirty="0" smtClean="0"/>
              <a:t>Not based on cheap commodity hardware with lots of memory!</a:t>
            </a:r>
          </a:p>
        </p:txBody>
      </p:sp>
    </p:spTree>
    <p:extLst>
      <p:ext uri="{BB962C8B-B14F-4D97-AF65-F5344CB8AC3E}">
        <p14:creationId xmlns:p14="http://schemas.microsoft.com/office/powerpoint/2010/main" val="350456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Spark cluster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1612900"/>
            <a:ext cx="75692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524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count across a cluster?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Accumulators</a:t>
            </a:r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err="1" smtClean="0">
                <a:latin typeface="Lucida Console"/>
                <a:cs typeface="Lucida Console"/>
              </a:rPr>
              <a:t>acc</a:t>
            </a:r>
            <a:r>
              <a:rPr lang="en-US" sz="2800" dirty="0" smtClean="0">
                <a:latin typeface="Lucida Console"/>
                <a:cs typeface="Lucida Console"/>
              </a:rPr>
              <a:t> = </a:t>
            </a:r>
            <a:r>
              <a:rPr lang="en-US" sz="2800" dirty="0" err="1" smtClean="0">
                <a:latin typeface="Lucida Console"/>
                <a:cs typeface="Lucida Console"/>
              </a:rPr>
              <a:t>sc.accumulator</a:t>
            </a:r>
            <a:r>
              <a:rPr lang="en-US" sz="2800" dirty="0" smtClean="0">
                <a:latin typeface="Lucida Console"/>
                <a:cs typeface="Lucida Console"/>
              </a:rPr>
              <a:t>()</a:t>
            </a:r>
          </a:p>
          <a:p>
            <a:pPr marL="0" indent="0">
              <a:buNone/>
            </a:pPr>
            <a:r>
              <a:rPr lang="en-US" sz="2800" dirty="0" smtClean="0">
                <a:latin typeface="Lucida Console"/>
                <a:cs typeface="Lucida Console"/>
              </a:rPr>
              <a:t>	</a:t>
            </a:r>
            <a:r>
              <a:rPr lang="en-US" sz="2800" dirty="0" err="1" smtClean="0">
                <a:latin typeface="Lucida Console"/>
                <a:cs typeface="Lucida Console"/>
              </a:rPr>
              <a:t>rdd</a:t>
            </a:r>
            <a:r>
              <a:rPr lang="en-US" sz="2800" dirty="0" smtClean="0">
                <a:latin typeface="Lucida Console"/>
                <a:cs typeface="Lucida Console"/>
              </a:rPr>
              <a:t> </a:t>
            </a:r>
            <a:r>
              <a:rPr lang="en-US" sz="2800" dirty="0">
                <a:latin typeface="Lucida Console"/>
                <a:cs typeface="Lucida Console"/>
              </a:rPr>
              <a:t>= </a:t>
            </a:r>
            <a:r>
              <a:rPr lang="en-US" sz="2800" dirty="0" err="1">
                <a:latin typeface="Lucida Console"/>
                <a:cs typeface="Lucida Console"/>
              </a:rPr>
              <a:t>sc.parallelize</a:t>
            </a:r>
            <a:r>
              <a:rPr lang="en-US" sz="2800" dirty="0">
                <a:latin typeface="Lucida Console"/>
                <a:cs typeface="Lucida Console"/>
              </a:rPr>
              <a:t>(data</a:t>
            </a:r>
            <a:r>
              <a:rPr lang="en-US" sz="2800" dirty="0" smtClean="0">
                <a:latin typeface="Lucida Console"/>
                <a:cs typeface="Lucida Console"/>
              </a:rPr>
              <a:t>)</a:t>
            </a:r>
            <a:br>
              <a:rPr lang="en-US" sz="2800" dirty="0" smtClean="0">
                <a:latin typeface="Lucida Console"/>
                <a:cs typeface="Lucida Console"/>
              </a:rPr>
            </a:br>
            <a:r>
              <a:rPr lang="en-US" sz="2800" dirty="0" smtClean="0">
                <a:latin typeface="Lucida Console"/>
                <a:cs typeface="Lucida Console"/>
              </a:rPr>
              <a:t>	</a:t>
            </a:r>
            <a:r>
              <a:rPr lang="en-US" sz="2800" dirty="0" err="1" smtClean="0">
                <a:latin typeface="Lucida Console"/>
                <a:cs typeface="Lucida Console"/>
              </a:rPr>
              <a:t>rdd.foreach</a:t>
            </a:r>
            <a:r>
              <a:rPr lang="en-US" sz="2800" dirty="0" smtClean="0">
                <a:latin typeface="Lucida Console"/>
                <a:cs typeface="Lucida Console"/>
              </a:rPr>
              <a:t>(lambda x: </a:t>
            </a:r>
            <a:r>
              <a:rPr lang="en-US" sz="2800" dirty="0" err="1" smtClean="0">
                <a:latin typeface="Lucida Console"/>
                <a:cs typeface="Lucida Console"/>
              </a:rPr>
              <a:t>acc.add</a:t>
            </a:r>
            <a:r>
              <a:rPr lang="en-US" sz="2800" dirty="0" smtClean="0">
                <a:latin typeface="Lucida Console"/>
                <a:cs typeface="Lucida Console"/>
              </a:rPr>
              <a:t>(x))</a:t>
            </a:r>
            <a:endParaRPr lang="en-US" sz="2800" dirty="0"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0352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also doesn’t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rdd.forEach</a:t>
            </a:r>
            <a:r>
              <a:rPr lang="en-US" dirty="0"/>
              <a:t>(</a:t>
            </a:r>
            <a:r>
              <a:rPr lang="en-US" dirty="0" err="1"/>
              <a:t>println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Of course this </a:t>
            </a:r>
            <a:r>
              <a:rPr lang="en-US" i="1" dirty="0" smtClean="0"/>
              <a:t>will</a:t>
            </a:r>
            <a:r>
              <a:rPr lang="en-US" dirty="0" smtClean="0"/>
              <a:t> work when you test in local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802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437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87598" y="4492348"/>
            <a:ext cx="7046189" cy="107871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78358" y="2689947"/>
            <a:ext cx="1106088" cy="1010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036846" y="2689947"/>
            <a:ext cx="1106088" cy="1010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295334" y="2689947"/>
            <a:ext cx="1106088" cy="1010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553822" y="2689947"/>
            <a:ext cx="1106088" cy="1010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812310" y="2689947"/>
            <a:ext cx="1106088" cy="1010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070798" y="2689947"/>
            <a:ext cx="1106088" cy="1010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2"/>
          </p:cNvCxnSpPr>
          <p:nvPr/>
        </p:nvCxnSpPr>
        <p:spPr>
          <a:xfrm>
            <a:off x="1331402" y="3700384"/>
            <a:ext cx="6828" cy="791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576234" y="3700384"/>
            <a:ext cx="6828" cy="791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821066" y="3700384"/>
            <a:ext cx="6828" cy="791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065898" y="3700384"/>
            <a:ext cx="6828" cy="791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310730" y="3700384"/>
            <a:ext cx="6828" cy="791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555562" y="3700384"/>
            <a:ext cx="6828" cy="791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383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and Disk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does everything via replicated disk images</a:t>
            </a:r>
          </a:p>
          <a:p>
            <a:r>
              <a:rPr lang="en-US" dirty="0" smtClean="0"/>
              <a:t>Intermediate results are stored on disk</a:t>
            </a:r>
          </a:p>
          <a:p>
            <a:pPr lvl="1"/>
            <a:r>
              <a:rPr lang="en-US" dirty="0" smtClean="0"/>
              <a:t>Slow for many operations</a:t>
            </a:r>
          </a:p>
          <a:p>
            <a:pPr lvl="1"/>
            <a:r>
              <a:rPr lang="en-US" dirty="0" smtClean="0"/>
              <a:t>Including Machine Learning</a:t>
            </a:r>
          </a:p>
          <a:p>
            <a:pPr lvl="1"/>
            <a:r>
              <a:rPr lang="en-US" dirty="0" smtClean="0"/>
              <a:t>No support for interactive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227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new model based on memory</a:t>
            </a:r>
          </a:p>
          <a:p>
            <a:pPr lvl="1"/>
            <a:r>
              <a:rPr lang="en-US" dirty="0" smtClean="0"/>
              <a:t>Based on Directed Acyclic Graphs</a:t>
            </a:r>
          </a:p>
          <a:p>
            <a:pPr lvl="1"/>
            <a:r>
              <a:rPr lang="en-US" dirty="0" smtClean="0"/>
              <a:t>And partitions</a:t>
            </a:r>
          </a:p>
          <a:p>
            <a:endParaRPr lang="en-US" dirty="0"/>
          </a:p>
          <a:p>
            <a:r>
              <a:rPr lang="en-US" dirty="0" smtClean="0"/>
              <a:t>What about reliability?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857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DAG</a:t>
            </a:r>
            <a:br>
              <a:rPr lang="en-US" dirty="0" smtClean="0"/>
            </a:br>
            <a:r>
              <a:rPr lang="en-US" sz="2700" dirty="0" smtClean="0"/>
              <a:t>Directed Acyclic Graph</a:t>
            </a:r>
            <a:br>
              <a:rPr lang="en-US" sz="2700" dirty="0" smtClean="0"/>
            </a:br>
            <a:r>
              <a:rPr lang="en-US" dirty="0" smtClean="0"/>
              <a:t>No Loops!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0" y="2199382"/>
            <a:ext cx="452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870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Started in 2009 at UC Berkeley</a:t>
            </a:r>
          </a:p>
          <a:p>
            <a:r>
              <a:rPr lang="en-US" dirty="0" smtClean="0"/>
              <a:t>Donated to Apache in 2013</a:t>
            </a:r>
          </a:p>
          <a:p>
            <a:r>
              <a:rPr lang="en-US" dirty="0" smtClean="0"/>
              <a:t>Written on top of JVM mainly in </a:t>
            </a:r>
            <a:r>
              <a:rPr lang="en-US" dirty="0" err="1" smtClean="0"/>
              <a:t>Scala</a:t>
            </a:r>
            <a:endParaRPr lang="en-US" dirty="0" smtClean="0"/>
          </a:p>
          <a:p>
            <a:r>
              <a:rPr lang="en-US" dirty="0" smtClean="0"/>
              <a:t>10x-100x faster than </a:t>
            </a:r>
            <a:r>
              <a:rPr lang="en-US" dirty="0" err="1" smtClean="0"/>
              <a:t>Hadoop</a:t>
            </a:r>
            <a:endParaRPr lang="en-US" dirty="0" smtClean="0"/>
          </a:p>
          <a:p>
            <a:r>
              <a:rPr lang="en-US" dirty="0" smtClean="0"/>
              <a:t>Supports coding in:</a:t>
            </a:r>
          </a:p>
          <a:p>
            <a:pPr lvl="1"/>
            <a:r>
              <a:rPr lang="en-US" dirty="0" err="1" smtClean="0"/>
              <a:t>Scala</a:t>
            </a:r>
            <a:endParaRPr lang="en-US" dirty="0" smtClean="0"/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R</a:t>
            </a:r>
          </a:p>
          <a:p>
            <a:r>
              <a:rPr lang="en-US" dirty="0" smtClean="0"/>
              <a:t>Supports an interactive shell</a:t>
            </a:r>
          </a:p>
          <a:p>
            <a:r>
              <a:rPr lang="en-US" dirty="0" smtClean="0"/>
              <a:t>More details in this paper:</a:t>
            </a:r>
          </a:p>
          <a:p>
            <a:pPr lvl="1"/>
            <a:r>
              <a:rPr lang="en-US" sz="1900" dirty="0"/>
              <a:t>http://</a:t>
            </a:r>
            <a:r>
              <a:rPr lang="en-US" sz="1900" dirty="0" err="1"/>
              <a:t>www.cs.berkeley.edu</a:t>
            </a:r>
            <a:r>
              <a:rPr lang="en-US" sz="1900" dirty="0"/>
              <a:t>/~</a:t>
            </a:r>
            <a:r>
              <a:rPr lang="en-US" sz="1900" dirty="0" err="1"/>
              <a:t>matei</a:t>
            </a:r>
            <a:r>
              <a:rPr lang="en-US" sz="1900" dirty="0"/>
              <a:t>/papers/2012/</a:t>
            </a:r>
            <a:r>
              <a:rPr lang="en-US" sz="1900" dirty="0" err="1"/>
              <a:t>nsdi_spark.pdf</a:t>
            </a:r>
            <a:endParaRPr lang="en-US" sz="1900" dirty="0" smtClean="0"/>
          </a:p>
        </p:txBody>
      </p:sp>
    </p:spTree>
    <p:extLst>
      <p:ext uri="{BB962C8B-B14F-4D97-AF65-F5344CB8AC3E}">
        <p14:creationId xmlns:p14="http://schemas.microsoft.com/office/powerpoint/2010/main" val="956763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Resilient Distributed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logical collection of data </a:t>
            </a:r>
          </a:p>
          <a:p>
            <a:pPr lvl="1"/>
            <a:r>
              <a:rPr lang="en-US" dirty="0" smtClean="0"/>
              <a:t>Partitioned across multiple machines</a:t>
            </a:r>
          </a:p>
          <a:p>
            <a:r>
              <a:rPr lang="en-US" dirty="0" smtClean="0"/>
              <a:t>Logs the lineage of the current data</a:t>
            </a:r>
          </a:p>
          <a:p>
            <a:pPr lvl="1"/>
            <a:r>
              <a:rPr lang="en-US" dirty="0" smtClean="0"/>
              <a:t>If there is a failure, recreate the data</a:t>
            </a:r>
          </a:p>
          <a:p>
            <a:pPr lvl="1"/>
            <a:r>
              <a:rPr lang="en-US" dirty="0" smtClean="0"/>
              <a:t>Solves the reliability problem</a:t>
            </a:r>
          </a:p>
          <a:p>
            <a:r>
              <a:rPr lang="en-US" dirty="0" smtClean="0"/>
              <a:t>Developers can specify the </a:t>
            </a:r>
            <a:r>
              <a:rPr lang="en-US" i="1" dirty="0" smtClean="0"/>
              <a:t>persistence</a:t>
            </a:r>
            <a:r>
              <a:rPr lang="en-US" dirty="0" smtClean="0"/>
              <a:t> and </a:t>
            </a:r>
            <a:r>
              <a:rPr lang="en-US" i="1" dirty="0" smtClean="0"/>
              <a:t>partitioning</a:t>
            </a:r>
            <a:r>
              <a:rPr lang="en-US" dirty="0" smtClean="0"/>
              <a:t> of RDDs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564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4360</TotalTime>
  <Words>906</Words>
  <Application>Microsoft Macintosh PowerPoint</Application>
  <PresentationFormat>On-screen Show (4:3)</PresentationFormat>
  <Paragraphs>182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Big Data Engineering  Apache Spark</vt:lpstr>
      <vt:lpstr>Contents</vt:lpstr>
      <vt:lpstr>Issues with Hadoop</vt:lpstr>
      <vt:lpstr>Hadoop Model</vt:lpstr>
      <vt:lpstr>Hadoop and Disk</vt:lpstr>
      <vt:lpstr>Improved Approach</vt:lpstr>
      <vt:lpstr>DAG Directed Acyclic Graph No Loops!</vt:lpstr>
      <vt:lpstr>Apache Spark</vt:lpstr>
      <vt:lpstr>Resilient Distributed Datasets</vt:lpstr>
      <vt:lpstr>Narrow and Wide dependencies </vt:lpstr>
      <vt:lpstr>How Spark computes jobs </vt:lpstr>
      <vt:lpstr>Hadoop vs Spark sorting</vt:lpstr>
      <vt:lpstr>Apache Spark cluster model</vt:lpstr>
      <vt:lpstr>Spark Coding</vt:lpstr>
      <vt:lpstr>Spark Key Objects</vt:lpstr>
      <vt:lpstr>Apache Spark RDD objects</vt:lpstr>
      <vt:lpstr>Most common </vt:lpstr>
      <vt:lpstr>reduceByKey</vt:lpstr>
      <vt:lpstr>Getting results</vt:lpstr>
      <vt:lpstr>Other useful things</vt:lpstr>
      <vt:lpstr>PowerPoint Presentation</vt:lpstr>
      <vt:lpstr>PowerPoint Presentation</vt:lpstr>
      <vt:lpstr>PowerPoint Presentation</vt:lpstr>
      <vt:lpstr>Serialization</vt:lpstr>
      <vt:lpstr>Lambda syntax</vt:lpstr>
      <vt:lpstr>Lambda syntax in Python </vt:lpstr>
      <vt:lpstr>Tuples Clever pattern matching</vt:lpstr>
      <vt:lpstr>Example</vt:lpstr>
      <vt:lpstr>What doesn’t work  in a cluster</vt:lpstr>
      <vt:lpstr>Apache Spark cluster model</vt:lpstr>
      <vt:lpstr>How to count across a cluster?</vt:lpstr>
      <vt:lpstr>What also doesn’t work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384</cp:revision>
  <dcterms:created xsi:type="dcterms:W3CDTF">2012-03-07T10:41:54Z</dcterms:created>
  <dcterms:modified xsi:type="dcterms:W3CDTF">2017-12-05T14:26:27Z</dcterms:modified>
</cp:coreProperties>
</file>