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10" r:id="rId4"/>
    <p:sldId id="264" r:id="rId5"/>
    <p:sldId id="265" r:id="rId6"/>
    <p:sldId id="268" r:id="rId7"/>
    <p:sldId id="274" r:id="rId8"/>
    <p:sldId id="271" r:id="rId9"/>
    <p:sldId id="272" r:id="rId10"/>
    <p:sldId id="273" r:id="rId11"/>
    <p:sldId id="269" r:id="rId12"/>
    <p:sldId id="270" r:id="rId13"/>
    <p:sldId id="275" r:id="rId14"/>
    <p:sldId id="276" r:id="rId15"/>
    <p:sldId id="277" r:id="rId16"/>
    <p:sldId id="278" r:id="rId17"/>
    <p:sldId id="312" r:id="rId18"/>
    <p:sldId id="313" r:id="rId19"/>
    <p:sldId id="314" r:id="rId20"/>
    <p:sldId id="299" r:id="rId21"/>
    <p:sldId id="280" r:id="rId22"/>
    <p:sldId id="296" r:id="rId23"/>
    <p:sldId id="297" r:id="rId24"/>
    <p:sldId id="295" r:id="rId25"/>
    <p:sldId id="291" r:id="rId26"/>
    <p:sldId id="294" r:id="rId27"/>
    <p:sldId id="300" r:id="rId28"/>
    <p:sldId id="301" r:id="rId29"/>
    <p:sldId id="307" r:id="rId30"/>
    <p:sldId id="302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ankmcsherry.org/graph/scalability/cost/2015/01/15/COST.html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ankmcsherry.org/assets/COS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blog.mccrory.me/2010/11/03/cap-theorem-and-the-cloud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-www.cs.yale.edu/homes/dna/papers/abadi-pacelc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Theory of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Paul Fremantle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231900"/>
            <a:ext cx="4813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1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systems, new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358900"/>
            <a:ext cx="4953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at what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= Configuration that Outperforms a Single Thread</a:t>
            </a:r>
          </a:p>
          <a:p>
            <a:pPr lvl="1"/>
            <a:r>
              <a:rPr lang="en-US" sz="1600" dirty="0">
                <a:hlinkClick r:id="rId2"/>
              </a:rPr>
              <a:t>http://www.frankmcsherry.org/assets/</a:t>
            </a:r>
            <a:r>
              <a:rPr lang="en-US" sz="1600" dirty="0" smtClean="0">
                <a:hlinkClick r:id="rId2"/>
              </a:rPr>
              <a:t>COST.pdf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3"/>
              </a:rPr>
              <a:t>http://www.frankmcsherry.org/graph/scalability/cost/2015/01/15/</a:t>
            </a:r>
            <a:r>
              <a:rPr lang="en-US" sz="1600" dirty="0" smtClean="0">
                <a:hlinkClick r:id="rId3"/>
              </a:rPr>
              <a:t>COST.html</a:t>
            </a:r>
            <a:r>
              <a:rPr lang="en-US" sz="1600" dirty="0" smtClean="0"/>
              <a:t>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45" y="3727869"/>
            <a:ext cx="5560583" cy="31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Originally proposed by Eric Brewer</a:t>
            </a:r>
          </a:p>
          <a:p>
            <a:pPr lvl="1"/>
            <a:r>
              <a:rPr lang="en-US" sz="2000" dirty="0" err="1"/>
              <a:t>Inktomi</a:t>
            </a:r>
            <a:r>
              <a:rPr lang="en-US" sz="2000" dirty="0"/>
              <a:t> and Berkeley</a:t>
            </a:r>
          </a:p>
          <a:p>
            <a:r>
              <a:rPr lang="en-US" sz="2400" dirty="0"/>
              <a:t>Proved in 2002 by </a:t>
            </a:r>
            <a:r>
              <a:rPr lang="en-US" sz="2400" dirty="0" smtClean="0"/>
              <a:t>Gilbert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Lynch</a:t>
            </a:r>
          </a:p>
          <a:p>
            <a:r>
              <a:rPr lang="en-US" sz="2400" dirty="0" smtClean="0"/>
              <a:t>You can have 2 out of three:</a:t>
            </a:r>
          </a:p>
          <a:p>
            <a:pPr lvl="1"/>
            <a:r>
              <a:rPr lang="en-US" sz="2000" dirty="0" smtClean="0"/>
              <a:t>Consistent</a:t>
            </a:r>
          </a:p>
          <a:p>
            <a:pPr lvl="2"/>
            <a:r>
              <a:rPr lang="en-US" sz="1800" dirty="0" smtClean="0"/>
              <a:t>ACID</a:t>
            </a:r>
          </a:p>
          <a:p>
            <a:pPr lvl="1"/>
            <a:r>
              <a:rPr lang="en-US" sz="2000" dirty="0" smtClean="0"/>
              <a:t>Available </a:t>
            </a:r>
          </a:p>
          <a:p>
            <a:pPr lvl="1"/>
            <a:r>
              <a:rPr lang="en-US" sz="2000" dirty="0" smtClean="0"/>
              <a:t>Partitioned</a:t>
            </a:r>
          </a:p>
          <a:p>
            <a:pPr lvl="2"/>
            <a:r>
              <a:rPr lang="en-US" sz="1800" dirty="0" smtClean="0"/>
              <a:t>Survive network down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83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PACELC</a:t>
            </a:r>
            <a:br>
              <a:rPr lang="en-US" dirty="0" smtClean="0"/>
            </a:br>
            <a:r>
              <a:rPr lang="en-US" sz="2200" dirty="0" smtClean="0"/>
              <a:t>(pr. pass-elk)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artition: </a:t>
            </a:r>
            <a:r>
              <a:rPr lang="en-US" b="1" dirty="0" smtClean="0"/>
              <a:t>A</a:t>
            </a:r>
            <a:r>
              <a:rPr lang="en-US" dirty="0" smtClean="0"/>
              <a:t>vailability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onsistency, </a:t>
            </a:r>
            <a:r>
              <a:rPr lang="en-US" b="1" dirty="0" smtClean="0"/>
              <a:t>E</a:t>
            </a:r>
            <a:r>
              <a:rPr lang="en-US" dirty="0" smtClean="0"/>
              <a:t>lse </a:t>
            </a:r>
            <a:r>
              <a:rPr lang="en-US" b="1" dirty="0" smtClean="0"/>
              <a:t>L</a:t>
            </a:r>
            <a:r>
              <a:rPr lang="en-US" dirty="0" smtClean="0"/>
              <a:t>atency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pPr lvl="1"/>
            <a:r>
              <a:rPr lang="en-US" i="1" dirty="0" smtClean="0"/>
              <a:t>“For </a:t>
            </a:r>
            <a:r>
              <a:rPr lang="en-US" i="1" dirty="0"/>
              <a:t>data replication over a WAN, there </a:t>
            </a:r>
            <a:r>
              <a:rPr lang="en-US" i="1" dirty="0" smtClean="0"/>
              <a:t>is no </a:t>
            </a:r>
            <a:r>
              <a:rPr lang="en-US" i="1" dirty="0"/>
              <a:t>way around the consistency/</a:t>
            </a:r>
            <a:r>
              <a:rPr lang="en-US" i="1" dirty="0" smtClean="0"/>
              <a:t>latency tradeoff”</a:t>
            </a:r>
          </a:p>
          <a:p>
            <a:pPr lvl="1"/>
            <a:r>
              <a:rPr lang="en-US" dirty="0" smtClean="0"/>
              <a:t>Usually a combination of sync/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2"/>
            <a:r>
              <a:rPr lang="en-US" dirty="0" smtClean="0"/>
              <a:t>Synchronous writes to </a:t>
            </a:r>
            <a:r>
              <a:rPr lang="en-US" i="1" dirty="0" smtClean="0"/>
              <a:t>n</a:t>
            </a:r>
            <a:r>
              <a:rPr lang="en-US" dirty="0" smtClean="0"/>
              <a:t> systems followed by asynchronous writes to </a:t>
            </a:r>
            <a:r>
              <a:rPr lang="en-US" i="1" dirty="0" smtClean="0"/>
              <a:t>m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http://cs-www.cs.yale.edu/homes/dna/papers/abadi-</a:t>
            </a:r>
            <a:r>
              <a:rPr lang="en-US" dirty="0" smtClean="0">
                <a:hlinkClick r:id="rId2"/>
              </a:rPr>
              <a:t>pacelc.pdf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problems in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distribution of work</a:t>
            </a:r>
          </a:p>
          <a:p>
            <a:pPr lvl="1"/>
            <a:r>
              <a:rPr lang="en-US" dirty="0" smtClean="0"/>
              <a:t>combating </a:t>
            </a:r>
            <a:r>
              <a:rPr lang="en-US" i="1" dirty="0" smtClean="0"/>
              <a:t>serialization</a:t>
            </a:r>
          </a:p>
          <a:p>
            <a:pPr lvl="1"/>
            <a:r>
              <a:rPr lang="en-US" dirty="0" smtClean="0"/>
              <a:t>Serialization is when work happens serially rather than in parallel</a:t>
            </a:r>
            <a:endParaRPr lang="en-US" dirty="0" smtClean="0"/>
          </a:p>
          <a:p>
            <a:r>
              <a:rPr lang="en-US" dirty="0" smtClean="0"/>
              <a:t>Consensus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ombating </a:t>
            </a:r>
            <a:r>
              <a:rPr lang="en-US" i="1" dirty="0" smtClean="0"/>
              <a:t>failure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8038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892</Words>
  <Application>Microsoft Macintosh PowerPoint</Application>
  <PresentationFormat>On-screen Show (4:3)</PresentationFormat>
  <Paragraphs>182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Big Data Engineering  Theory of Scalability</vt:lpstr>
      <vt:lpstr>Contents</vt:lpstr>
      <vt:lpstr>Fundamental problems in Distributed Computing</vt:lpstr>
      <vt:lpstr>Grid Computing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Warning</vt:lpstr>
      <vt:lpstr>Same systems, new diagram</vt:lpstr>
      <vt:lpstr>Scalability at what COST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PACELC (pr. pass-elk)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372</cp:revision>
  <dcterms:created xsi:type="dcterms:W3CDTF">2012-03-07T10:41:54Z</dcterms:created>
  <dcterms:modified xsi:type="dcterms:W3CDTF">2017-12-05T10:41:46Z</dcterms:modified>
</cp:coreProperties>
</file>