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5" r:id="rId4"/>
    <p:sldId id="258" r:id="rId5"/>
    <p:sldId id="259" r:id="rId6"/>
    <p:sldId id="273" r:id="rId7"/>
    <p:sldId id="274" r:id="rId8"/>
    <p:sldId id="260" r:id="rId9"/>
    <p:sldId id="261" r:id="rId10"/>
    <p:sldId id="272" r:id="rId11"/>
    <p:sldId id="271" r:id="rId12"/>
    <p:sldId id="264" r:id="rId13"/>
    <p:sldId id="270" r:id="rId14"/>
    <p:sldId id="265" r:id="rId15"/>
    <p:sldId id="276" r:id="rId16"/>
    <p:sldId id="269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06/12/17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github.com/pzfreo/ox-clo/issues/ne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847672" y="1091444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Course Introduction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>
                <a:ea typeface="ヒラギノ角ゴ ProN W3" charset="0"/>
                <a:cs typeface="ヒラギノ角ゴ ProN W3" charset="0"/>
              </a:rPr>
              <a:t/>
            </a:r>
            <a:br>
              <a:rPr lang="en-US" dirty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Big Data Engineering in the Cloud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Dec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your CV?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85"/>
          <a:stretch/>
        </p:blipFill>
        <p:spPr>
          <a:xfrm>
            <a:off x="1955800" y="1301750"/>
            <a:ext cx="52324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0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the scope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Data Science techniques</a:t>
            </a:r>
          </a:p>
          <a:p>
            <a:r>
              <a:rPr lang="en-US" dirty="0" smtClean="0"/>
              <a:t>Understanding </a:t>
            </a:r>
            <a:r>
              <a:rPr lang="en-US" b="1" dirty="0" smtClean="0"/>
              <a:t>all</a:t>
            </a:r>
            <a:r>
              <a:rPr lang="en-US" dirty="0" smtClean="0"/>
              <a:t> of </a:t>
            </a:r>
            <a:r>
              <a:rPr lang="en-US" dirty="0" err="1" smtClean="0"/>
              <a:t>Hadoop</a:t>
            </a:r>
            <a:r>
              <a:rPr lang="en-US" dirty="0" smtClean="0"/>
              <a:t>, Spark, HDFS,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b="1" i="1" dirty="0">
                <a:ea typeface="ヒラギノ角ゴ ProN W3" charset="0"/>
                <a:cs typeface="ヒラギノ角ゴ ProN W3" charset="0"/>
              </a:rPr>
              <a:t>Ask questions as we go along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We will “park” any that are better answered later</a:t>
            </a:r>
          </a:p>
          <a:p>
            <a:pPr lvl="1"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Don’t wait till the end to ask or raise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concerns</a:t>
            </a:r>
          </a:p>
          <a:p>
            <a:pPr lvl="1"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If you don’t ask we can’t help you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89" y="682725"/>
            <a:ext cx="4987230" cy="3715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strike="dblStrike" dirty="0" smtClean="0"/>
              <a:t>might</a:t>
            </a:r>
            <a:r>
              <a:rPr lang="en-US" dirty="0" smtClean="0"/>
              <a:t> will be bugs!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Please help out:</a:t>
            </a:r>
          </a:p>
          <a:p>
            <a:pPr lvl="1"/>
            <a:r>
              <a:rPr lang="en-US" dirty="0" smtClean="0"/>
              <a:t>Please create new issues on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https://github.com/pzfreo</a:t>
            </a:r>
            <a:r>
              <a:rPr lang="en-US" dirty="0" smtClean="0">
                <a:hlinkClick r:id="rId3"/>
              </a:rPr>
              <a:t>/big/</a:t>
            </a:r>
            <a:r>
              <a:rPr lang="en-US" dirty="0">
                <a:hlinkClick r:id="rId3"/>
              </a:rPr>
              <a:t>issues/</a:t>
            </a:r>
            <a:r>
              <a:rPr lang="en-US" dirty="0" smtClean="0">
                <a:hlinkClick r:id="rId3"/>
              </a:rPr>
              <a:t>new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6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Paul Fremantle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 bwMode="auto">
          <a:xfrm>
            <a:off x="457647" y="1600647"/>
            <a:ext cx="4114354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dirty="0">
                <a:ea typeface="ヒラギノ角ゴ ProN W3" charset="0"/>
                <a:cs typeface="ヒラギノ角ゴ ProN W3" charset="0"/>
              </a:rPr>
              <a:t>CTO and Co-Founder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WSO2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Previously 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Senior Technical Staff Member, IBM </a:t>
            </a:r>
            <a:r>
              <a:rPr lang="en-US" sz="2000" dirty="0" err="1">
                <a:ea typeface="ヒラギノ角ゴ ProN W3" charset="0"/>
                <a:cs typeface="ヒラギノ角ゴ ProN W3" charset="0"/>
              </a:rPr>
              <a:t>WebSphere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architecture</a:t>
            </a: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Visiting Lecturer, Oxford University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VP</a:t>
            </a:r>
            <a:r>
              <a:rPr lang="en-US" sz="2000" dirty="0">
                <a:ea typeface="ヒラギノ角ゴ ProN W3" charset="0"/>
                <a:cs typeface="ヒラギノ角ゴ ProN W3" charset="0"/>
              </a:rPr>
              <a:t>, Apache Synapse and Member of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Apache</a:t>
            </a:r>
            <a:endParaRPr lang="en-US" sz="2000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z="2000" dirty="0" smtClean="0">
                <a:ea typeface="ヒラギノ角ゴ ProN W3" charset="0"/>
                <a:cs typeface="ヒラギノ角ゴ ProN W3" charset="0"/>
              </a:rPr>
              <a:t>PhD </a:t>
            </a:r>
            <a:r>
              <a:rPr lang="en-US" sz="2000" dirty="0" smtClean="0">
                <a:ea typeface="ヒラギノ角ゴ ProN W3" charset="0"/>
                <a:cs typeface="ヒラギノ角ゴ ProN W3" charset="0"/>
              </a:rPr>
              <a:t>in Computing (2017)</a:t>
            </a:r>
          </a:p>
          <a:p>
            <a:pPr lvl="1"/>
            <a:r>
              <a:rPr lang="en-US" sz="1600" dirty="0" err="1" smtClean="0">
                <a:ea typeface="ヒラギノ角ゴ ProN W3" charset="0"/>
                <a:cs typeface="ヒラギノ角ゴ ProN W3" charset="0"/>
              </a:rPr>
              <a:t>IoT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 security and privacy</a:t>
            </a:r>
          </a:p>
        </p:txBody>
      </p:sp>
      <p:pic>
        <p:nvPicPr>
          <p:cNvPr id="122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52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David Johnson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3820488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Senior Researcher, e-Science, Oxford University</a:t>
            </a:r>
          </a:p>
          <a:p>
            <a:r>
              <a:rPr lang="en-US" sz="2000" dirty="0" smtClean="0"/>
              <a:t>Founding Member, Data Science Institute, Imperial</a:t>
            </a:r>
          </a:p>
          <a:p>
            <a:r>
              <a:rPr lang="en-US" sz="2000" dirty="0" smtClean="0"/>
              <a:t>PhD, Reading University, 2010 </a:t>
            </a:r>
          </a:p>
          <a:p>
            <a:r>
              <a:rPr lang="en-US" sz="2000" dirty="0" smtClean="0"/>
              <a:t>Awarded University of Oxford Teaching Award, 2016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299" y="1293117"/>
            <a:ext cx="241199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3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4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Approximate Schedule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Weds</a:t>
            </a:r>
          </a:p>
          <a:p>
            <a:pPr lvl="1"/>
            <a:r>
              <a:rPr lang="en-US" sz="1800" dirty="0" smtClean="0"/>
              <a:t>Introductions</a:t>
            </a:r>
          </a:p>
          <a:p>
            <a:pPr lvl="1"/>
            <a:r>
              <a:rPr lang="en-US" sz="1800" dirty="0" smtClean="0"/>
              <a:t>Overview and Motivation</a:t>
            </a:r>
          </a:p>
          <a:p>
            <a:pPr lvl="1"/>
            <a:r>
              <a:rPr lang="en-US" sz="1800" dirty="0" smtClean="0"/>
              <a:t>Data Analysis with Python and Pandas</a:t>
            </a:r>
          </a:p>
          <a:p>
            <a:pPr lvl="1"/>
            <a:r>
              <a:rPr lang="en-US" sz="1800" dirty="0" smtClean="0"/>
              <a:t>Map Reduce</a:t>
            </a:r>
          </a:p>
          <a:p>
            <a:pPr lvl="1"/>
            <a:r>
              <a:rPr lang="en-US" sz="1800" dirty="0" smtClean="0"/>
              <a:t>Apache Spark</a:t>
            </a:r>
          </a:p>
          <a:p>
            <a:r>
              <a:rPr lang="en-US" sz="2000" dirty="0" smtClean="0"/>
              <a:t>Thursday</a:t>
            </a:r>
          </a:p>
          <a:p>
            <a:pPr lvl="1"/>
            <a:r>
              <a:rPr lang="en-US" sz="1800" dirty="0" smtClean="0"/>
              <a:t>SQL</a:t>
            </a:r>
          </a:p>
          <a:p>
            <a:pPr lvl="1"/>
            <a:r>
              <a:rPr lang="en-US" sz="1800" dirty="0" smtClean="0"/>
              <a:t>Theoretical background on scaling systems</a:t>
            </a:r>
          </a:p>
          <a:p>
            <a:pPr lvl="1"/>
            <a:r>
              <a:rPr lang="en-US" sz="1800" dirty="0" smtClean="0"/>
              <a:t>Scaling Spark on AWS</a:t>
            </a:r>
          </a:p>
          <a:p>
            <a:pPr lvl="1"/>
            <a:r>
              <a:rPr lang="en-US" sz="1800" dirty="0" err="1" smtClean="0"/>
              <a:t>Visualisation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Friday</a:t>
            </a:r>
          </a:p>
          <a:p>
            <a:pPr lvl="1"/>
            <a:r>
              <a:rPr lang="en-US" sz="1800" dirty="0" smtClean="0"/>
              <a:t>Introduction to Machine Learning</a:t>
            </a:r>
          </a:p>
          <a:p>
            <a:pPr lvl="1"/>
            <a:r>
              <a:rPr lang="en-US" sz="1800" dirty="0" err="1" smtClean="0"/>
              <a:t>Realtime</a:t>
            </a:r>
            <a:r>
              <a:rPr lang="en-US" sz="1800" dirty="0" smtClean="0"/>
              <a:t> systems</a:t>
            </a:r>
          </a:p>
          <a:p>
            <a:pPr lvl="1"/>
            <a:r>
              <a:rPr lang="en-US" sz="1800" dirty="0" smtClean="0"/>
              <a:t>Architecting big data systems</a:t>
            </a:r>
          </a:p>
          <a:p>
            <a:pPr lvl="1"/>
            <a:r>
              <a:rPr lang="en-US" sz="1800" dirty="0" smtClean="0"/>
              <a:t>Completion of labs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57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Let’s get started</a:t>
            </a:r>
          </a:p>
        </p:txBody>
      </p:sp>
      <p:pic>
        <p:nvPicPr>
          <p:cNvPr id="14338" name="Picture 6" descr="MPj0289487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9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Objectives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Resources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Rules of Engagement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2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6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Aims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 principles of Big Data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Theoretical background and origins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Practical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experience of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modern big data processing systems </a:t>
            </a:r>
            <a:r>
              <a:rPr lang="en-US" dirty="0">
                <a:ea typeface="ヒラギノ角ゴ ProN W3" charset="0"/>
                <a:cs typeface="ヒラギノ角ゴ ProN W3" charset="0"/>
              </a:rPr>
              <a:t>technologies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Architecture and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design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Wider context</a:t>
            </a:r>
          </a:p>
        </p:txBody>
      </p:sp>
    </p:spTree>
    <p:extLst>
      <p:ext uri="{BB962C8B-B14F-4D97-AF65-F5344CB8AC3E}">
        <p14:creationId xmlns:p14="http://schemas.microsoft.com/office/powerpoint/2010/main" val="42257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400" b="1" dirty="0" smtClean="0"/>
              <a:t>Covered by the Pre-Study Guide</a:t>
            </a:r>
          </a:p>
          <a:p>
            <a:pPr eaLnBrk="1" hangingPunct="1">
              <a:defRPr/>
            </a:pPr>
            <a:endParaRPr lang="en-US" sz="2400" b="1" dirty="0"/>
          </a:p>
          <a:p>
            <a:pPr eaLnBrk="1" hangingPunct="1">
              <a:defRPr/>
            </a:pPr>
            <a:r>
              <a:rPr lang="en-US" sz="2400" b="1" dirty="0" smtClean="0"/>
              <a:t>Command line </a:t>
            </a:r>
            <a:r>
              <a:rPr lang="en-US" sz="2400" dirty="0" smtClean="0"/>
              <a:t>tooling and Unix commands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b="1" dirty="0" smtClean="0"/>
              <a:t>Python programming </a:t>
            </a:r>
            <a:r>
              <a:rPr lang="en-US" sz="2400" dirty="0" smtClean="0"/>
              <a:t>and </a:t>
            </a:r>
            <a:r>
              <a:rPr lang="en-US" sz="2400" b="1" dirty="0" smtClean="0"/>
              <a:t>text editors</a:t>
            </a:r>
            <a:endParaRPr lang="en-US" sz="2400" dirty="0" smtClean="0"/>
          </a:p>
          <a:p>
            <a:pPr marL="178587" indent="0">
              <a:buNone/>
              <a:defRPr/>
            </a:pPr>
            <a:endParaRPr lang="en-US" sz="2400" dirty="0"/>
          </a:p>
          <a:p>
            <a:pPr marL="178587" indent="0"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2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mixture of lectures and practical labs</a:t>
            </a:r>
          </a:p>
          <a:p>
            <a:r>
              <a:rPr lang="en-US" dirty="0" smtClean="0"/>
              <a:t>Lectures aim to provide the wider context and background</a:t>
            </a:r>
          </a:p>
          <a:p>
            <a:pPr lvl="1"/>
            <a:r>
              <a:rPr lang="en-US" dirty="0" smtClean="0"/>
              <a:t>Independent of specific technologies</a:t>
            </a:r>
          </a:p>
          <a:p>
            <a:r>
              <a:rPr lang="en-US" dirty="0" smtClean="0"/>
              <a:t>Labs are based on specific technologies </a:t>
            </a:r>
          </a:p>
          <a:p>
            <a:pPr lvl="1"/>
            <a:r>
              <a:rPr lang="en-US" dirty="0" smtClean="0"/>
              <a:t>Designed to demonstrate the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2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Virtual Machine</a:t>
            </a:r>
          </a:p>
          <a:p>
            <a:pPr lvl="1"/>
            <a:r>
              <a:rPr lang="en-US" dirty="0" smtClean="0"/>
              <a:t>Ubuntu </a:t>
            </a:r>
          </a:p>
          <a:p>
            <a:pPr lvl="1"/>
            <a:r>
              <a:rPr lang="en-US" dirty="0" smtClean="0"/>
              <a:t>Pre-installed big data software	</a:t>
            </a:r>
          </a:p>
          <a:p>
            <a:pPr lvl="2"/>
            <a:r>
              <a:rPr lang="en-US" dirty="0" smtClean="0"/>
              <a:t>E.g. Apache Spark, Cassandra, Python</a:t>
            </a:r>
          </a:p>
          <a:p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Virtual machines in the cloud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86033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Big Data motivation and overview</a:t>
            </a:r>
          </a:p>
          <a:p>
            <a:r>
              <a:rPr lang="en-US" dirty="0" smtClean="0"/>
              <a:t>Using Python for Data Analysis</a:t>
            </a:r>
          </a:p>
          <a:p>
            <a:r>
              <a:rPr lang="en-US" dirty="0" smtClean="0"/>
              <a:t>Map Reduce and Directed Acyclic Graphs</a:t>
            </a:r>
          </a:p>
          <a:p>
            <a:r>
              <a:rPr lang="en-US" dirty="0" smtClean="0"/>
              <a:t>Apache Spark</a:t>
            </a:r>
          </a:p>
          <a:p>
            <a:r>
              <a:rPr lang="en-US" dirty="0" smtClean="0"/>
              <a:t>Spark and SQL </a:t>
            </a:r>
          </a:p>
          <a:p>
            <a:r>
              <a:rPr lang="en-US" dirty="0" smtClean="0"/>
              <a:t>Theory of scaling</a:t>
            </a:r>
          </a:p>
          <a:p>
            <a:r>
              <a:rPr lang="en-US" dirty="0" smtClean="0"/>
              <a:t>Running Spark on Amazon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Introduction to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Practicals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Python Data Analysis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Spark,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on Amazon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Cassandra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Machine Learning libraries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Visualisation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4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376</Words>
  <Application>Microsoft Macintosh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Course Introduction  Big Data Engineering in the Cloud</vt:lpstr>
      <vt:lpstr>Introduction</vt:lpstr>
      <vt:lpstr>PowerPoint Presentation</vt:lpstr>
      <vt:lpstr>Aims</vt:lpstr>
      <vt:lpstr>Pre-requisites</vt:lpstr>
      <vt:lpstr>Format</vt:lpstr>
      <vt:lpstr>Lab model </vt:lpstr>
      <vt:lpstr>Contents</vt:lpstr>
      <vt:lpstr>Practicals</vt:lpstr>
      <vt:lpstr>Improve your CV?</vt:lpstr>
      <vt:lpstr>Beyond the scope of this course</vt:lpstr>
      <vt:lpstr>Rules of Engagement</vt:lpstr>
      <vt:lpstr>There might will be bugs!</vt:lpstr>
      <vt:lpstr>Paul Fremantle</vt:lpstr>
      <vt:lpstr>David Johnson</vt:lpstr>
      <vt:lpstr>You?</vt:lpstr>
      <vt:lpstr>Approximate Schedule</vt:lpstr>
      <vt:lpstr>Let’s get started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323</cp:revision>
  <dcterms:created xsi:type="dcterms:W3CDTF">2012-03-07T10:41:54Z</dcterms:created>
  <dcterms:modified xsi:type="dcterms:W3CDTF">2017-12-06T18:00:33Z</dcterms:modified>
</cp:coreProperties>
</file>