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08" r:id="rId3"/>
    <p:sldId id="309" r:id="rId4"/>
    <p:sldId id="310" r:id="rId5"/>
    <p:sldId id="311" r:id="rId6"/>
    <p:sldId id="312" r:id="rId7"/>
    <p:sldId id="317" r:id="rId8"/>
    <p:sldId id="318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5" r:id="rId22"/>
    <p:sldId id="313" r:id="rId23"/>
    <p:sldId id="314" r:id="rId24"/>
    <p:sldId id="316" r:id="rId25"/>
    <p:sldId id="322" r:id="rId26"/>
    <p:sldId id="323" r:id="rId27"/>
    <p:sldId id="319" r:id="rId28"/>
    <p:sldId id="320" r:id="rId29"/>
    <p:sldId id="321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888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06/12/17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06/12/17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2015.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92098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3"/>
          <p:cNvSpPr>
            <a:spLocks noGrp="1"/>
          </p:cNvSpPr>
          <p:nvPr>
            <p:ph type="ctrTitle"/>
          </p:nvPr>
        </p:nvSpPr>
        <p:spPr bwMode="auto">
          <a:xfrm>
            <a:off x="685800" y="1231483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291" tIns="32146" rIns="64291" bIns="32146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sz="4000" dirty="0" smtClean="0">
                <a:ea typeface="ヒラギノ角ゴ ProN W3" charset="0"/>
                <a:cs typeface="ヒラギノ角ゴ ProN W3" charset="0"/>
              </a:rPr>
              <a:t>Big Data Engineering </a:t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/>
            </a:r>
            <a:br>
              <a:rPr lang="en-US" sz="4000" dirty="0" smtClean="0">
                <a:ea typeface="ヒラギノ角ゴ ProN W3" charset="0"/>
                <a:cs typeface="ヒラギノ角ゴ ProN W3" charset="0"/>
              </a:rPr>
            </a:br>
            <a:r>
              <a:rPr lang="en-US" sz="4000" dirty="0" smtClean="0">
                <a:ea typeface="ヒラギノ角ゴ ProN W3" charset="0"/>
                <a:cs typeface="ヒラギノ角ゴ ProN W3" charset="0"/>
              </a:rPr>
              <a:t>Other Tools and Libraries</a:t>
            </a:r>
            <a:endParaRPr lang="en-US" dirty="0"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Automatic download from the web: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bin</a:t>
            </a:r>
            <a:r>
              <a:rPr lang="en-US" sz="2400" dirty="0"/>
              <a:t>/spark-shell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-packages com.databricks:spark-csv_2.11:1.2.0</a:t>
            </a:r>
          </a:p>
        </p:txBody>
      </p:sp>
    </p:spTree>
    <p:extLst>
      <p:ext uri="{BB962C8B-B14F-4D97-AF65-F5344CB8AC3E}">
        <p14:creationId xmlns:p14="http://schemas.microsoft.com/office/powerpoint/2010/main" val="395018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 understands the locality of data:</a:t>
            </a:r>
          </a:p>
          <a:p>
            <a:pPr lvl="1"/>
            <a:r>
              <a:rPr lang="en-US" dirty="0" smtClean="0"/>
              <a:t>Already in memory</a:t>
            </a:r>
          </a:p>
          <a:p>
            <a:pPr lvl="1"/>
            <a:r>
              <a:rPr lang="en-US" dirty="0" smtClean="0"/>
              <a:t>HDFS location</a:t>
            </a:r>
          </a:p>
          <a:p>
            <a:pPr lvl="1"/>
            <a:r>
              <a:rPr lang="en-US" dirty="0" smtClean="0"/>
              <a:t>Cassandra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9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12800" y="4510708"/>
            <a:ext cx="7467600" cy="1117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Montserrat"/>
              </a:rPr>
              <a:t>Spark Core</a:t>
            </a:r>
            <a:endParaRPr lang="en-US" sz="2800" dirty="0">
              <a:latin typeface="Montserra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12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</a:t>
            </a:r>
          </a:p>
          <a:p>
            <a:pPr algn="ctr"/>
            <a:r>
              <a:rPr lang="en-US" sz="1400" dirty="0" smtClean="0">
                <a:latin typeface="Montserrat"/>
              </a:rPr>
              <a:t>SQL</a:t>
            </a:r>
            <a:endParaRPr lang="en-US" sz="1400" dirty="0">
              <a:latin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6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 Streaming</a:t>
            </a:r>
            <a:endParaRPr lang="en-US" sz="1400" dirty="0">
              <a:latin typeface="Montserra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60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Montserrat"/>
              </a:rPr>
              <a:t>Spark</a:t>
            </a:r>
          </a:p>
          <a:p>
            <a:pPr algn="ctr"/>
            <a:r>
              <a:rPr lang="en-US" sz="1400" dirty="0" smtClean="0">
                <a:latin typeface="Montserrat"/>
              </a:rPr>
              <a:t>MLlib	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4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SparkR</a:t>
            </a:r>
            <a:endParaRPr lang="en-US" sz="1400" dirty="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908800" y="1902148"/>
            <a:ext cx="1371600" cy="2463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tserrat"/>
              </a:rPr>
              <a:t>GraphX</a:t>
            </a:r>
            <a:endParaRPr lang="en-US" sz="14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9776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Streaming	</a:t>
            </a:r>
          </a:p>
          <a:p>
            <a:pPr lvl="1"/>
            <a:r>
              <a:rPr lang="en-US" dirty="0" err="1" smtClean="0"/>
              <a:t>Realtime</a:t>
            </a:r>
            <a:r>
              <a:rPr lang="en-US" dirty="0" smtClean="0"/>
              <a:t> analysis in Spark</a:t>
            </a:r>
          </a:p>
          <a:p>
            <a:r>
              <a:rPr lang="en-US" dirty="0" smtClean="0"/>
              <a:t>Spark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Like Mahout – Machine learning in Spark</a:t>
            </a:r>
          </a:p>
          <a:p>
            <a:r>
              <a:rPr lang="en-US" dirty="0" err="1" smtClean="0"/>
              <a:t>GraphX</a:t>
            </a:r>
            <a:endParaRPr lang="en-US" dirty="0" smtClean="0"/>
          </a:p>
          <a:p>
            <a:pPr lvl="1"/>
            <a:r>
              <a:rPr lang="en-US" dirty="0" smtClean="0"/>
              <a:t>Graph processing in Spark</a:t>
            </a:r>
          </a:p>
          <a:p>
            <a:r>
              <a:rPr lang="en-US" dirty="0" err="1" smtClean="0"/>
              <a:t>SparkR</a:t>
            </a:r>
            <a:endParaRPr lang="en-US" dirty="0" smtClean="0"/>
          </a:p>
          <a:p>
            <a:pPr lvl="1"/>
            <a:r>
              <a:rPr lang="en-US" dirty="0" smtClean="0"/>
              <a:t>R statistical analysis on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4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MLlib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stats and correlation testing</a:t>
            </a:r>
          </a:p>
          <a:p>
            <a:r>
              <a:rPr lang="en-US" dirty="0" smtClean="0"/>
              <a:t>Classification and regression</a:t>
            </a:r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Alternating Least Squares </a:t>
            </a:r>
          </a:p>
          <a:p>
            <a:r>
              <a:rPr lang="en-US" dirty="0" smtClean="0"/>
              <a:t>Clustering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-means,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Frequent Pattern Mining</a:t>
            </a:r>
          </a:p>
          <a:p>
            <a:r>
              <a:rPr lang="en-US" dirty="0" smtClean="0"/>
              <a:t>Plus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9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MLlib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138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from </a:t>
            </a:r>
            <a:r>
              <a:rPr lang="en-US" sz="1600" dirty="0" err="1">
                <a:latin typeface="Lucida Console"/>
                <a:cs typeface="Lucida Console"/>
              </a:rPr>
              <a:t>pyspark.mllib.fpm</a:t>
            </a:r>
            <a:r>
              <a:rPr lang="en-US" sz="1600" dirty="0">
                <a:latin typeface="Lucida Console"/>
                <a:cs typeface="Lucida Console"/>
              </a:rPr>
              <a:t> import </a:t>
            </a:r>
            <a:r>
              <a:rPr lang="en-US" sz="1600" dirty="0" err="1">
                <a:latin typeface="Lucida Console"/>
                <a:cs typeface="Lucida Console"/>
              </a:rPr>
              <a:t>FPGrowth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data = </a:t>
            </a:r>
            <a:r>
              <a:rPr lang="en-US" sz="1600" dirty="0" err="1">
                <a:latin typeface="Lucida Console"/>
                <a:cs typeface="Lucida Console"/>
              </a:rPr>
              <a:t>sc.textFile</a:t>
            </a:r>
            <a:r>
              <a:rPr lang="en-US" sz="1600" dirty="0">
                <a:latin typeface="Lucida Console"/>
                <a:cs typeface="Lucida Console"/>
              </a:rPr>
              <a:t>("data/</a:t>
            </a:r>
            <a:r>
              <a:rPr lang="en-US" sz="1600" dirty="0" err="1">
                <a:latin typeface="Lucida Console"/>
                <a:cs typeface="Lucida Console"/>
              </a:rPr>
              <a:t>mllib</a:t>
            </a:r>
            <a:r>
              <a:rPr lang="en-US" sz="1600" dirty="0">
                <a:latin typeface="Lucida Console"/>
                <a:cs typeface="Lucida Console"/>
              </a:rPr>
              <a:t>/</a:t>
            </a:r>
            <a:r>
              <a:rPr lang="en-US" sz="1600" dirty="0" err="1">
                <a:latin typeface="Lucida Console"/>
                <a:cs typeface="Lucida Console"/>
              </a:rPr>
              <a:t>sample_fpgrowth.txt</a:t>
            </a:r>
            <a:r>
              <a:rPr lang="en-US" sz="1600" dirty="0">
                <a:latin typeface="Lucida Console"/>
                <a:cs typeface="Lucida Console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transactions = </a:t>
            </a:r>
            <a:r>
              <a:rPr lang="en-US" sz="1600" dirty="0" err="1">
                <a:latin typeface="Lucida Console"/>
                <a:cs typeface="Lucida Console"/>
              </a:rPr>
              <a:t>data.map</a:t>
            </a:r>
            <a:r>
              <a:rPr lang="en-US" sz="1600" dirty="0">
                <a:latin typeface="Lucida Console"/>
                <a:cs typeface="Lucida Console"/>
              </a:rPr>
              <a:t>(lambda line: </a:t>
            </a:r>
            <a:r>
              <a:rPr lang="en-US" sz="1600" dirty="0" err="1">
                <a:latin typeface="Lucida Console"/>
                <a:cs typeface="Lucida Console"/>
              </a:rPr>
              <a:t>line.strip</a:t>
            </a:r>
            <a:r>
              <a:rPr lang="en-US" sz="1600" dirty="0">
                <a:latin typeface="Lucida Console"/>
                <a:cs typeface="Lucida Console"/>
              </a:rPr>
              <a:t>().split(' '))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model = </a:t>
            </a:r>
            <a:r>
              <a:rPr lang="en-US" sz="1600" dirty="0" err="1">
                <a:latin typeface="Lucida Console"/>
                <a:cs typeface="Lucida Console"/>
              </a:rPr>
              <a:t>FPGrowth.train</a:t>
            </a:r>
            <a:r>
              <a:rPr lang="en-US" sz="1600" dirty="0">
                <a:latin typeface="Lucida Console"/>
                <a:cs typeface="Lucida Console"/>
              </a:rPr>
              <a:t>(transactions, </a:t>
            </a:r>
            <a:r>
              <a:rPr lang="en-US" sz="1600" dirty="0" err="1">
                <a:latin typeface="Lucida Console"/>
                <a:cs typeface="Lucida Console"/>
              </a:rPr>
              <a:t>minSupport</a:t>
            </a:r>
            <a:r>
              <a:rPr lang="en-US" sz="1600" dirty="0">
                <a:latin typeface="Lucida Console"/>
                <a:cs typeface="Lucida Console"/>
              </a:rPr>
              <a:t>=0.2, </a:t>
            </a:r>
            <a:r>
              <a:rPr lang="en-US" sz="1600" dirty="0" smtClean="0">
                <a:latin typeface="Lucida Console"/>
                <a:cs typeface="Lucida Console"/>
              </a:rPr>
              <a:t>	</a:t>
            </a:r>
            <a:r>
              <a:rPr lang="en-US" sz="1600" dirty="0" err="1" smtClean="0">
                <a:latin typeface="Lucida Console"/>
                <a:cs typeface="Lucida Console"/>
              </a:rPr>
              <a:t>numPartitions</a:t>
            </a:r>
            <a:r>
              <a:rPr lang="en-US" sz="1600" dirty="0">
                <a:latin typeface="Lucida Console"/>
                <a:cs typeface="Lucida Console"/>
              </a:rPr>
              <a:t>=10)</a:t>
            </a:r>
          </a:p>
          <a:p>
            <a:pPr marL="0" indent="0">
              <a:buNone/>
            </a:pP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result = </a:t>
            </a:r>
            <a:r>
              <a:rPr lang="en-US" sz="1600" dirty="0" err="1">
                <a:latin typeface="Lucida Console"/>
                <a:cs typeface="Lucida Console"/>
              </a:rPr>
              <a:t>model.freqItemsets</a:t>
            </a:r>
            <a:r>
              <a:rPr lang="en-US" sz="1600" dirty="0">
                <a:latin typeface="Lucida Console"/>
                <a:cs typeface="Lucida Console"/>
              </a:rPr>
              <a:t>().collect()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for fi in result: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    print(fi)</a:t>
            </a:r>
          </a:p>
        </p:txBody>
      </p:sp>
    </p:spTree>
    <p:extLst>
      <p:ext uri="{BB962C8B-B14F-4D97-AF65-F5344CB8AC3E}">
        <p14:creationId xmlns:p14="http://schemas.microsoft.com/office/powerpoint/2010/main" val="426992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668" y="274638"/>
            <a:ext cx="2639155" cy="904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10" y="1295243"/>
            <a:ext cx="7128120" cy="46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R is an open source system for statistics and graphics</a:t>
            </a:r>
          </a:p>
          <a:p>
            <a:pPr lvl="1"/>
            <a:r>
              <a:rPr lang="en-US" dirty="0" smtClean="0"/>
              <a:t>Based on the S language from AT&amp;T Bell Labs</a:t>
            </a:r>
          </a:p>
          <a:p>
            <a:r>
              <a:rPr lang="en-US" dirty="0" smtClean="0"/>
              <a:t>Supports a wide variety of statistical techniques and graphing tools</a:t>
            </a:r>
          </a:p>
          <a:p>
            <a:r>
              <a:rPr lang="en-US" dirty="0" smtClean="0"/>
              <a:t>An extensible set of packages that provide extra functions via CRAN</a:t>
            </a:r>
          </a:p>
          <a:p>
            <a:pPr lvl="1"/>
            <a:r>
              <a:rPr lang="en-US" dirty="0" smtClean="0"/>
              <a:t>The Comprehensive R Archive 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385" y="117126"/>
            <a:ext cx="1170279" cy="9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4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SparkR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lightweight approach to use Spark from within R</a:t>
            </a:r>
          </a:p>
          <a:p>
            <a:r>
              <a:rPr lang="en-US" dirty="0" smtClean="0"/>
              <a:t>Also works with MLlib for machine learning</a:t>
            </a:r>
          </a:p>
          <a:p>
            <a:r>
              <a:rPr lang="en-US" dirty="0" smtClean="0"/>
              <a:t>Allows complex statistical analysis to be done on a Spark cluster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3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Avro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compact data storage and transmission system</a:t>
            </a:r>
          </a:p>
          <a:p>
            <a:pPr lvl="1"/>
            <a:r>
              <a:rPr lang="en-US" dirty="0" smtClean="0"/>
              <a:t>Uses schemas of data to ensure it can be read by the receiver</a:t>
            </a:r>
          </a:p>
          <a:p>
            <a:pPr lvl="1"/>
            <a:r>
              <a:rPr lang="en-US" dirty="0" smtClean="0"/>
              <a:t>Supports dynamic typing</a:t>
            </a:r>
          </a:p>
          <a:p>
            <a:r>
              <a:rPr lang="en-US" dirty="0" smtClean="0"/>
              <a:t>Used by RPC or data collection systems </a:t>
            </a:r>
          </a:p>
          <a:p>
            <a:pPr lvl="1"/>
            <a:r>
              <a:rPr lang="en-US" dirty="0" smtClean="0"/>
              <a:t>Fast binary protocols</a:t>
            </a:r>
          </a:p>
          <a:p>
            <a:r>
              <a:rPr lang="en-US" dirty="0" smtClean="0"/>
              <a:t>Also supports storage</a:t>
            </a:r>
          </a:p>
          <a:p>
            <a:pPr lvl="1"/>
            <a:r>
              <a:rPr lang="en-US" dirty="0" smtClean="0"/>
              <a:t>Hence used by many Big Data apps including </a:t>
            </a:r>
            <a:r>
              <a:rPr lang="en-US" dirty="0" err="1" smtClean="0"/>
              <a:t>Hadoop</a:t>
            </a:r>
            <a:r>
              <a:rPr lang="en-US" dirty="0" smtClean="0"/>
              <a:t> and Spark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1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in a nutshell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6341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9080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77291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505889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34487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63085" y="4156064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DataNode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163084" y="1918997"/>
            <a:ext cx="1421901" cy="12839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Secondary</a:t>
            </a:r>
          </a:p>
          <a:p>
            <a:pPr algn="ctr"/>
            <a:r>
              <a:rPr lang="en-US" dirty="0" err="1" smtClean="0"/>
              <a:t>NameNode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5770981" y="2560964"/>
            <a:ext cx="13921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2388242" y="3202931"/>
            <a:ext cx="2671789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 flipH="1">
            <a:off x="4216840" y="3202931"/>
            <a:ext cx="843191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9" idx="0"/>
          </p:cNvCxnSpPr>
          <p:nvPr/>
        </p:nvCxnSpPr>
        <p:spPr>
          <a:xfrm>
            <a:off x="5060031" y="3202931"/>
            <a:ext cx="985407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10" idx="0"/>
          </p:cNvCxnSpPr>
          <p:nvPr/>
        </p:nvCxnSpPr>
        <p:spPr>
          <a:xfrm>
            <a:off x="5060031" y="3202931"/>
            <a:ext cx="2814005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3"/>
            <a:endCxn id="6" idx="1"/>
          </p:cNvCxnSpPr>
          <p:nvPr/>
        </p:nvCxnSpPr>
        <p:spPr>
          <a:xfrm>
            <a:off x="2388242" y="2560964"/>
            <a:ext cx="1960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7" idx="0"/>
          </p:cNvCxnSpPr>
          <p:nvPr/>
        </p:nvCxnSpPr>
        <p:spPr>
          <a:xfrm>
            <a:off x="1808438" y="3202932"/>
            <a:ext cx="579804" cy="9531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9" idx="0"/>
          </p:cNvCxnSpPr>
          <p:nvPr/>
        </p:nvCxnSpPr>
        <p:spPr>
          <a:xfrm>
            <a:off x="1677292" y="3202931"/>
            <a:ext cx="4368146" cy="9531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metadata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checkpoint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access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2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Parquet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0"/>
            <a:ext cx="3824814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Apache Parquet is a columnar data storage model </a:t>
            </a:r>
          </a:p>
          <a:p>
            <a:pPr lvl="1"/>
            <a:r>
              <a:rPr lang="en-US" sz="2400" dirty="0" smtClean="0"/>
              <a:t>Works with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Spark and many others</a:t>
            </a:r>
          </a:p>
          <a:p>
            <a:pPr lvl="1"/>
            <a:r>
              <a:rPr lang="en-US" sz="2400" dirty="0" smtClean="0"/>
              <a:t>Efficient storage of data</a:t>
            </a:r>
          </a:p>
          <a:p>
            <a:pPr lvl="1"/>
            <a:r>
              <a:rPr lang="en-US" sz="2400" dirty="0" smtClean="0"/>
              <a:t>Based on another Google system called </a:t>
            </a:r>
            <a:r>
              <a:rPr lang="en-US" sz="2400" dirty="0" err="1" smtClean="0"/>
              <a:t>Dremel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49" y="2009773"/>
            <a:ext cx="4600532" cy="36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 management systems for 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lvl="1"/>
            <a:r>
              <a:rPr lang="en-US" dirty="0" smtClean="0"/>
              <a:t>Part of </a:t>
            </a:r>
            <a:r>
              <a:rPr lang="en-US" dirty="0" err="1" smtClean="0"/>
              <a:t>Hadoop</a:t>
            </a:r>
            <a:r>
              <a:rPr lang="en-US" dirty="0" smtClean="0"/>
              <a:t> but significantly rebuilt since </a:t>
            </a:r>
            <a:r>
              <a:rPr lang="en-US" dirty="0" err="1" smtClean="0"/>
              <a:t>Hadoop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Mesos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Popular Apache project</a:t>
            </a:r>
          </a:p>
          <a:p>
            <a:pPr lvl="1"/>
            <a:r>
              <a:rPr lang="en-US" dirty="0" smtClean="0"/>
              <a:t>Built to be a resource manager for a complete datacenter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/>
              <a:t>many workloads (e.g. </a:t>
            </a:r>
            <a:r>
              <a:rPr lang="en-US" dirty="0" err="1"/>
              <a:t>Docker</a:t>
            </a:r>
            <a:r>
              <a:rPr lang="en-US" dirty="0"/>
              <a:t> as well as Spark)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204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YARN is the system that runs your code on multiple nodes</a:t>
            </a:r>
          </a:p>
          <a:p>
            <a:r>
              <a:rPr lang="en-US" dirty="0" err="1" smtClean="0"/>
              <a:t>Hadoop</a:t>
            </a:r>
            <a:r>
              <a:rPr lang="en-US" dirty="0" smtClean="0"/>
              <a:t> 2.0 replacement for the cluster manager</a:t>
            </a:r>
          </a:p>
          <a:p>
            <a:pPr lvl="1"/>
            <a:r>
              <a:rPr lang="en-US" dirty="0" smtClean="0"/>
              <a:t>Basically a model to distribute and manage workloads</a:t>
            </a:r>
          </a:p>
          <a:p>
            <a:pPr lvl="1"/>
            <a:r>
              <a:rPr lang="en-US" dirty="0" smtClean="0"/>
              <a:t>Not just </a:t>
            </a:r>
            <a:r>
              <a:rPr lang="en-US" dirty="0" err="1" smtClean="0"/>
              <a:t>MapReduce</a:t>
            </a:r>
            <a:r>
              <a:rPr lang="en-US" dirty="0" smtClean="0"/>
              <a:t> but supports other workloads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7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YARN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2492"/>
            <a:ext cx="7665798" cy="47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6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Apache </a:t>
            </a:r>
            <a:r>
              <a:rPr lang="en-US" dirty="0" err="1" smtClean="0"/>
              <a:t>Mesos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912"/>
            <a:ext cx="9144000" cy="59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4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Infrastructure-as-a-Service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56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7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 / AWS main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EC2 (Elastic Compute Cloud)</a:t>
            </a:r>
          </a:p>
          <a:p>
            <a:pPr lvl="1"/>
            <a:r>
              <a:rPr lang="en-US" dirty="0" smtClean="0"/>
              <a:t>Instances</a:t>
            </a:r>
          </a:p>
          <a:p>
            <a:pPr lvl="2"/>
            <a:r>
              <a:rPr lang="en-US" dirty="0" smtClean="0"/>
              <a:t>Servers of various sizes</a:t>
            </a:r>
          </a:p>
          <a:p>
            <a:pPr lvl="1"/>
            <a:r>
              <a:rPr lang="en-US" dirty="0" smtClean="0"/>
              <a:t>AMIs (Amazon Machine Images)</a:t>
            </a:r>
          </a:p>
          <a:p>
            <a:pPr lvl="2"/>
            <a:r>
              <a:rPr lang="en-US" dirty="0" smtClean="0"/>
              <a:t>Server images </a:t>
            </a:r>
          </a:p>
          <a:p>
            <a:pPr lvl="1"/>
            <a:r>
              <a:rPr lang="en-US" dirty="0" smtClean="0"/>
              <a:t>Elastic Block Storage (EBS)</a:t>
            </a:r>
          </a:p>
          <a:p>
            <a:pPr lvl="2"/>
            <a:r>
              <a:rPr lang="en-US" dirty="0" smtClean="0"/>
              <a:t>Virtualized Hard drives</a:t>
            </a:r>
          </a:p>
          <a:p>
            <a:pPr lvl="1"/>
            <a:r>
              <a:rPr lang="en-US" dirty="0" smtClean="0"/>
              <a:t>VPC (Virtual Private Cloud)</a:t>
            </a:r>
          </a:p>
          <a:p>
            <a:pPr lvl="2"/>
            <a:r>
              <a:rPr lang="en-US" dirty="0" smtClean="0"/>
              <a:t>Secure network space</a:t>
            </a:r>
          </a:p>
          <a:p>
            <a:r>
              <a:rPr lang="en-US" dirty="0" smtClean="0"/>
              <a:t>S3 (Simple Storage Solution)</a:t>
            </a:r>
          </a:p>
          <a:p>
            <a:pPr lvl="1"/>
            <a:r>
              <a:rPr lang="en-US" dirty="0" smtClean="0"/>
              <a:t>“Buckets” of data </a:t>
            </a:r>
          </a:p>
          <a:p>
            <a:pPr lvl="1"/>
            <a:r>
              <a:rPr lang="en-US" dirty="0" smtClean="0"/>
              <a:t>Longer term storage of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24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Flintrock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4284" r="4284"/>
          <a:stretch>
            <a:fillRect/>
          </a:stretch>
        </p:blipFill>
        <p:spPr>
          <a:xfrm>
            <a:off x="774080" y="1417638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129864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Flintrock</a:t>
            </a:r>
            <a:r>
              <a:rPr lang="en-US" dirty="0" smtClean="0"/>
              <a:t> Launching a cluster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2" y="1417638"/>
            <a:ext cx="8517878" cy="38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0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things you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destroy test-cluster</a:t>
            </a:r>
          </a:p>
          <a:p>
            <a:pPr marL="0" indent="0">
              <a:buNone/>
            </a:pPr>
            <a:r>
              <a:rPr lang="en-US" dirty="0" err="1" smtClean="0">
                <a:latin typeface="Menlo Regular"/>
                <a:cs typeface="Menlo Regular"/>
              </a:rPr>
              <a:t>flintrock</a:t>
            </a: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login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describe test-cluster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add-slaves test-cluster </a:t>
            </a:r>
            <a:endParaRPr lang="en-US" dirty="0" smtClean="0">
              <a:latin typeface="Menlo Regular"/>
              <a:cs typeface="Menlo Regular"/>
            </a:endParaRPr>
          </a:p>
          <a:p>
            <a:pPr marL="457200" lvl="1" indent="0">
              <a:buNone/>
            </a:pPr>
            <a:r>
              <a:rPr lang="en-US" dirty="0">
                <a:latin typeface="Menlo Regular"/>
                <a:cs typeface="Menlo Regular"/>
              </a:rPr>
              <a:t>	</a:t>
            </a:r>
            <a:r>
              <a:rPr lang="en-US" dirty="0" smtClean="0">
                <a:latin typeface="Menlo Regular"/>
                <a:cs typeface="Menlo Regular"/>
              </a:rPr>
              <a:t>-</a:t>
            </a:r>
            <a:r>
              <a:rPr lang="en-US" dirty="0">
                <a:latin typeface="Menlo Regular"/>
                <a:cs typeface="Menlo Regular"/>
              </a:rPr>
              <a:t>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2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remove-slaves test-cluster 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</a:t>
            </a:r>
            <a:r>
              <a:rPr lang="en-US" dirty="0" smtClean="0">
                <a:latin typeface="Menlo Regular"/>
                <a:cs typeface="Menlo Regular"/>
              </a:rPr>
              <a:t>	-</a:t>
            </a:r>
            <a:r>
              <a:rPr lang="en-US" dirty="0">
                <a:latin typeface="Menlo Regular"/>
                <a:cs typeface="Menlo Regular"/>
              </a:rPr>
              <a:t>-</a:t>
            </a:r>
            <a:r>
              <a:rPr lang="en-US" dirty="0" err="1">
                <a:latin typeface="Menlo Regular"/>
                <a:cs typeface="Menlo Regular"/>
              </a:rPr>
              <a:t>num</a:t>
            </a:r>
            <a:r>
              <a:rPr lang="en-US" dirty="0">
                <a:latin typeface="Menlo Regular"/>
                <a:cs typeface="Menlo Regular"/>
              </a:rPr>
              <a:t>-slaves 1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run-command test-cluster </a:t>
            </a:r>
            <a:r>
              <a:rPr lang="en-US" dirty="0" smtClean="0">
                <a:latin typeface="Menlo Regular"/>
                <a:cs typeface="Menlo Regular"/>
              </a:rPr>
              <a:t>	'</a:t>
            </a:r>
            <a:r>
              <a:rPr lang="en-US" dirty="0" err="1">
                <a:latin typeface="Menlo Regular"/>
                <a:cs typeface="Menlo Regular"/>
              </a:rPr>
              <a:t>sudo</a:t>
            </a:r>
            <a:r>
              <a:rPr lang="en-US" dirty="0">
                <a:latin typeface="Menlo Regular"/>
                <a:cs typeface="Menlo Regular"/>
              </a:rPr>
              <a:t> yum install -y package'</a:t>
            </a:r>
          </a:p>
          <a:p>
            <a:pPr marL="0" indent="0">
              <a:buNone/>
            </a:pPr>
            <a:r>
              <a:rPr lang="en-US" dirty="0" err="1">
                <a:latin typeface="Menlo Regular"/>
                <a:cs typeface="Menlo Regular"/>
              </a:rPr>
              <a:t>flintrock</a:t>
            </a:r>
            <a:r>
              <a:rPr lang="en-US" dirty="0">
                <a:latin typeface="Menlo Regular"/>
                <a:cs typeface="Menlo Regular"/>
              </a:rPr>
              <a:t> copy-file test-cluster 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	</a:t>
            </a:r>
            <a:r>
              <a:rPr lang="en-US" dirty="0" smtClean="0">
                <a:latin typeface="Menlo Regular"/>
                <a:cs typeface="Menlo Regular"/>
              </a:rPr>
              <a:t>	/</a:t>
            </a:r>
            <a:r>
              <a:rPr lang="en-US" dirty="0">
                <a:latin typeface="Menlo Regular"/>
                <a:cs typeface="Menlo Regular"/>
              </a:rPr>
              <a:t>local/path /remote/path</a:t>
            </a:r>
          </a:p>
        </p:txBody>
      </p:sp>
    </p:spTree>
    <p:extLst>
      <p:ext uri="{BB962C8B-B14F-4D97-AF65-F5344CB8AC3E}">
        <p14:creationId xmlns:p14="http://schemas.microsoft.com/office/powerpoint/2010/main" val="76930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inspiration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</a:p>
          <a:p>
            <a:pPr lvl="1"/>
            <a:r>
              <a:rPr lang="en-US" sz="1600" dirty="0"/>
              <a:t>Sanjay </a:t>
            </a:r>
            <a:r>
              <a:rPr lang="en-US" sz="1600" dirty="0" err="1"/>
              <a:t>Ghemawat</a:t>
            </a:r>
            <a:r>
              <a:rPr lang="en-US" sz="1600" dirty="0"/>
              <a:t>, Howard </a:t>
            </a:r>
            <a:r>
              <a:rPr lang="en-US" sz="1600" dirty="0" err="1"/>
              <a:t>Gobioff</a:t>
            </a:r>
            <a:r>
              <a:rPr lang="en-US" sz="1600" dirty="0"/>
              <a:t>, and Shun-</a:t>
            </a:r>
            <a:r>
              <a:rPr lang="en-US" sz="1600" dirty="0" err="1"/>
              <a:t>Tak</a:t>
            </a:r>
            <a:r>
              <a:rPr lang="en-US" sz="1600" dirty="0"/>
              <a:t> Leung. 2003. The Google file system. In Proceedings of the nineteenth ACM symposium on Operating systems principles (SOSP '03). ACM, New York, NY, USA, 29-43.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26" y="2936099"/>
            <a:ext cx="4878295" cy="29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3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8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for streaming access to large files, reliability, scale</a:t>
            </a:r>
          </a:p>
          <a:p>
            <a:r>
              <a:rPr lang="en-US" dirty="0" smtClean="0"/>
              <a:t>Not good for random access, small files</a:t>
            </a:r>
          </a:p>
          <a:p>
            <a:r>
              <a:rPr lang="en-US" dirty="0" smtClean="0"/>
              <a:t>Blocks of data 64Mb in size (configurable)</a:t>
            </a:r>
          </a:p>
          <a:p>
            <a:r>
              <a:rPr lang="en-US" dirty="0" smtClean="0"/>
              <a:t>Each block can be replicated across multiple data nodes for High Availability (HA)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88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 has 1600+ nodes, storing 60+ petabytes of data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www.usenix.org</a:t>
            </a:r>
            <a:r>
              <a:rPr lang="en-US" sz="1700" dirty="0"/>
              <a:t>/system/files/conference/fast17/fast17-</a:t>
            </a:r>
            <a:r>
              <a:rPr lang="en-US" sz="1700" dirty="0" smtClean="0"/>
              <a:t>niazi.pdf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Facebook's largest clusters </a:t>
            </a:r>
            <a:r>
              <a:rPr lang="en-US" dirty="0" smtClean="0"/>
              <a:t>(based on HDFS) holds more </a:t>
            </a:r>
            <a:r>
              <a:rPr lang="en-US" dirty="0"/>
              <a:t>than </a:t>
            </a:r>
            <a:br>
              <a:rPr lang="en-US" dirty="0"/>
            </a:br>
            <a:r>
              <a:rPr lang="en-US" dirty="0" smtClean="0"/>
              <a:t>100 </a:t>
            </a:r>
            <a:r>
              <a:rPr lang="en-US" dirty="0"/>
              <a:t>PB of data, processing more than 60,000 </a:t>
            </a:r>
            <a:r>
              <a:rPr lang="en-US" dirty="0" smtClean="0"/>
              <a:t>Hive queries </a:t>
            </a:r>
            <a:r>
              <a:rPr lang="en-US" dirty="0"/>
              <a:t>a </a:t>
            </a:r>
            <a:r>
              <a:rPr lang="en-US" dirty="0" smtClean="0"/>
              <a:t>day</a:t>
            </a:r>
          </a:p>
          <a:p>
            <a:pPr lvl="1"/>
            <a:r>
              <a:rPr lang="en-US" sz="1700" dirty="0"/>
              <a:t>https://</a:t>
            </a:r>
            <a:r>
              <a:rPr lang="en-US" sz="1700" dirty="0" err="1"/>
              <a:t>www.facebook.com</a:t>
            </a:r>
            <a:r>
              <a:rPr lang="en-US" sz="1700" dirty="0"/>
              <a:t>/notes/</a:t>
            </a:r>
            <a:r>
              <a:rPr lang="en-US" sz="1700" dirty="0" err="1"/>
              <a:t>facebook</a:t>
            </a:r>
            <a:r>
              <a:rPr lang="en-US" sz="1700" dirty="0"/>
              <a:t>-engineering/under-the-hood-scheduling-mapreduce-jobs-more-efficiently-with-corona</a:t>
            </a:r>
            <a:r>
              <a:rPr lang="en-US" sz="1700" dirty="0" smtClean="0"/>
              <a:t>/</a:t>
            </a:r>
            <a:endParaRPr lang="en-US" sz="19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HopFS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600201"/>
            <a:ext cx="8229600" cy="1205108"/>
          </a:xfrm>
        </p:spPr>
        <p:txBody>
          <a:bodyPr/>
          <a:lstStyle/>
          <a:p>
            <a:r>
              <a:rPr lang="en-US" dirty="0" err="1"/>
              <a:t>HopFS</a:t>
            </a:r>
            <a:r>
              <a:rPr lang="en-US" dirty="0"/>
              <a:t> is a drop-in replacement for HDFS, based on HDFS v2.0.4.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2" y="3000702"/>
            <a:ext cx="5152508" cy="3791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020" y="3000702"/>
            <a:ext cx="3739569" cy="28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CassandraFS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(not open source)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124" y="1417638"/>
            <a:ext cx="7443476" cy="52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Storage Service</a:t>
            </a:r>
          </a:p>
          <a:p>
            <a:r>
              <a:rPr lang="en-US" dirty="0" smtClean="0"/>
              <a:t>Unlimited storage of files </a:t>
            </a:r>
          </a:p>
          <a:p>
            <a:pPr lvl="1"/>
            <a:r>
              <a:rPr lang="en-US" dirty="0" smtClean="0"/>
              <a:t>Up to 5 terabytes each</a:t>
            </a:r>
          </a:p>
          <a:p>
            <a:pPr lvl="1"/>
            <a:r>
              <a:rPr lang="en-US" dirty="0" smtClean="0"/>
              <a:t>Stored in named “buckets”</a:t>
            </a:r>
          </a:p>
          <a:p>
            <a:pPr lvl="1"/>
            <a:r>
              <a:rPr lang="en-US" dirty="0" smtClean="0"/>
              <a:t>Accessible via AWS APIs or HTTP</a:t>
            </a:r>
          </a:p>
          <a:p>
            <a:pPr lvl="1"/>
            <a:r>
              <a:rPr lang="en-US" dirty="0" smtClean="0"/>
              <a:t>Authenticated or Public</a:t>
            </a:r>
          </a:p>
        </p:txBody>
      </p:sp>
    </p:spTree>
    <p:extLst>
      <p:ext uri="{BB962C8B-B14F-4D97-AF65-F5344CB8AC3E}">
        <p14:creationId xmlns:p14="http://schemas.microsoft.com/office/powerpoint/2010/main" val="25900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wide set of plugins</a:t>
            </a:r>
          </a:p>
          <a:p>
            <a:pPr lvl="1"/>
            <a:r>
              <a:rPr lang="en-US" dirty="0" smtClean="0"/>
              <a:t>Currently 148 community donated plugins</a:t>
            </a:r>
          </a:p>
          <a:p>
            <a:r>
              <a:rPr lang="en-US" dirty="0" smtClean="0"/>
              <a:t> Data connectors	</a:t>
            </a:r>
          </a:p>
          <a:p>
            <a:pPr lvl="1"/>
            <a:r>
              <a:rPr lang="en-US" dirty="0" smtClean="0"/>
              <a:t>Cassandra, </a:t>
            </a:r>
            <a:r>
              <a:rPr lang="en-US" dirty="0" err="1" smtClean="0"/>
              <a:t>Couchbase</a:t>
            </a:r>
            <a:r>
              <a:rPr lang="en-US" dirty="0" smtClean="0"/>
              <a:t>, Mongo, CSV,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Machine Learning, Neural networks</a:t>
            </a:r>
          </a:p>
          <a:p>
            <a:r>
              <a:rPr lang="en-US" dirty="0" smtClean="0"/>
              <a:t>Streaming</a:t>
            </a:r>
          </a:p>
          <a:p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07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664</Words>
  <Application>Microsoft Macintosh PowerPoint</Application>
  <PresentationFormat>On-screen Show (4:3)</PresentationFormat>
  <Paragraphs>161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Big Data Engineering   Other Tools and Libraries</vt:lpstr>
      <vt:lpstr>HDFS in a nutshell</vt:lpstr>
      <vt:lpstr>HDFS inspiration </vt:lpstr>
      <vt:lpstr>HDFS overview</vt:lpstr>
      <vt:lpstr>HDFS Usage</vt:lpstr>
      <vt:lpstr>HopFS</vt:lpstr>
      <vt:lpstr>CassandraFS (not open source)</vt:lpstr>
      <vt:lpstr>Amazon S3</vt:lpstr>
      <vt:lpstr>Spark packages</vt:lpstr>
      <vt:lpstr>Using Spark Packages</vt:lpstr>
      <vt:lpstr>Locality</vt:lpstr>
      <vt:lpstr>Spark Extras</vt:lpstr>
      <vt:lpstr>Spark Extras</vt:lpstr>
      <vt:lpstr>Spark MLlib</vt:lpstr>
      <vt:lpstr>MLlib example</vt:lpstr>
      <vt:lpstr>GraphX</vt:lpstr>
      <vt:lpstr>R</vt:lpstr>
      <vt:lpstr>SparkR</vt:lpstr>
      <vt:lpstr>Apache Avro</vt:lpstr>
      <vt:lpstr>Apache Parquet</vt:lpstr>
      <vt:lpstr>Cluster management systems for Big Data</vt:lpstr>
      <vt:lpstr>What is YARN?</vt:lpstr>
      <vt:lpstr>YARN architecture</vt:lpstr>
      <vt:lpstr>Apache Mesos </vt:lpstr>
      <vt:lpstr>Infrastructure-as-a-Service</vt:lpstr>
      <vt:lpstr>EC2 / AWS main functions</vt:lpstr>
      <vt:lpstr>Flintrock</vt:lpstr>
      <vt:lpstr>Flintrock Launching a cluster</vt:lpstr>
      <vt:lpstr>Other things you can do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423</cp:revision>
  <dcterms:created xsi:type="dcterms:W3CDTF">2012-03-07T10:41:54Z</dcterms:created>
  <dcterms:modified xsi:type="dcterms:W3CDTF">2017-12-06T18:07:32Z</dcterms:modified>
</cp:coreProperties>
</file>