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93" r:id="rId4"/>
    <p:sldId id="299" r:id="rId5"/>
    <p:sldId id="301" r:id="rId6"/>
    <p:sldId id="297" r:id="rId7"/>
    <p:sldId id="295" r:id="rId8"/>
    <p:sldId id="259" r:id="rId9"/>
    <p:sldId id="282" r:id="rId10"/>
    <p:sldId id="283" r:id="rId11"/>
    <p:sldId id="300" r:id="rId12"/>
    <p:sldId id="260" r:id="rId13"/>
    <p:sldId id="298" r:id="rId14"/>
    <p:sldId id="263" r:id="rId15"/>
    <p:sldId id="264" r:id="rId16"/>
    <p:sldId id="276" r:id="rId17"/>
    <p:sldId id="27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9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3888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05/12/17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05/12/17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05/12/17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05/12/17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2015.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Map-Reduce and Scaling Big Data Processing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Map/Shuffle/Reduce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39" y="1633277"/>
            <a:ext cx="8542621" cy="326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05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000"/>
            <a:ext cx="9144000" cy="633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737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 in Real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Analysing</a:t>
            </a:r>
            <a:r>
              <a:rPr lang="en-US" dirty="0" smtClean="0"/>
              <a:t> web logs</a:t>
            </a:r>
          </a:p>
          <a:p>
            <a:pPr lvl="1"/>
            <a:r>
              <a:rPr lang="en-US" dirty="0" err="1" smtClean="0"/>
              <a:t>Summarise</a:t>
            </a:r>
            <a:r>
              <a:rPr lang="en-US" dirty="0" smtClean="0"/>
              <a:t> by user / cookie</a:t>
            </a:r>
          </a:p>
          <a:p>
            <a:pPr lvl="1"/>
            <a:r>
              <a:rPr lang="en-US" dirty="0" smtClean="0"/>
              <a:t>Then aggregate to identify who did what</a:t>
            </a:r>
          </a:p>
          <a:p>
            <a:r>
              <a:rPr lang="en-US" dirty="0" err="1" smtClean="0"/>
              <a:t>Analysing</a:t>
            </a:r>
            <a:r>
              <a:rPr lang="en-US" dirty="0" smtClean="0"/>
              <a:t> twitter data</a:t>
            </a:r>
          </a:p>
          <a:p>
            <a:pPr lvl="1"/>
            <a:r>
              <a:rPr lang="en-US" dirty="0" smtClean="0"/>
              <a:t>Who </a:t>
            </a:r>
            <a:r>
              <a:rPr lang="en-US" dirty="0" err="1" smtClean="0"/>
              <a:t>retweeted</a:t>
            </a:r>
            <a:endParaRPr lang="en-US" dirty="0" smtClean="0"/>
          </a:p>
          <a:p>
            <a:pPr lvl="1"/>
            <a:r>
              <a:rPr lang="en-US" dirty="0" smtClean="0"/>
              <a:t>Who was </a:t>
            </a:r>
            <a:r>
              <a:rPr lang="en-US" dirty="0" err="1" smtClean="0"/>
              <a:t>retweeted</a:t>
            </a:r>
            <a:r>
              <a:rPr lang="en-US" dirty="0" smtClean="0"/>
              <a:t> the most</a:t>
            </a:r>
          </a:p>
          <a:p>
            <a:r>
              <a:rPr lang="en-US" dirty="0" smtClean="0"/>
              <a:t>Almost all big data problems can be re-factored into Map Reduce</a:t>
            </a:r>
          </a:p>
          <a:p>
            <a:pPr lvl="1"/>
            <a:r>
              <a:rPr lang="en-US" dirty="0" smtClean="0"/>
              <a:t>Some more efficiently than others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033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</a:p>
          <a:p>
            <a:pPr lvl="1"/>
            <a:r>
              <a:rPr lang="en-US" dirty="0" smtClean="0"/>
              <a:t>Simply re-execute work that fails</a:t>
            </a:r>
          </a:p>
          <a:p>
            <a:r>
              <a:rPr lang="en-US" dirty="0" smtClean="0"/>
              <a:t>Performance:</a:t>
            </a:r>
            <a:endParaRPr lang="en-US" dirty="0"/>
          </a:p>
          <a:p>
            <a:pPr lvl="1"/>
            <a:r>
              <a:rPr lang="en-US" dirty="0" smtClean="0"/>
              <a:t>Partitioning the data </a:t>
            </a:r>
          </a:p>
          <a:p>
            <a:pPr lvl="1"/>
            <a:r>
              <a:rPr lang="en-US" dirty="0" smtClean="0"/>
              <a:t>Moving the work to near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076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most famous and popular </a:t>
            </a:r>
            <a:br>
              <a:rPr lang="en-US" dirty="0" smtClean="0"/>
            </a:br>
            <a:r>
              <a:rPr lang="en-US" dirty="0" smtClean="0"/>
              <a:t>Map Reduce framework</a:t>
            </a:r>
          </a:p>
          <a:p>
            <a:pPr lvl="1"/>
            <a:r>
              <a:rPr lang="en-US" dirty="0" smtClean="0"/>
              <a:t>Open Source</a:t>
            </a:r>
          </a:p>
          <a:p>
            <a:pPr lvl="2"/>
            <a:r>
              <a:rPr lang="en-US" dirty="0" smtClean="0"/>
              <a:t>Written in Java, but supports other languages</a:t>
            </a:r>
          </a:p>
          <a:p>
            <a:pPr lvl="1"/>
            <a:r>
              <a:rPr lang="en-US" dirty="0" smtClean="0"/>
              <a:t>Runs Map Reduce workloads across a cloud or cluster of machines</a:t>
            </a:r>
          </a:p>
          <a:p>
            <a:pPr lvl="1"/>
            <a:r>
              <a:rPr lang="en-US" dirty="0" smtClean="0"/>
              <a:t>Supports a distributed </a:t>
            </a:r>
            <a:r>
              <a:rPr lang="en-US" dirty="0" err="1" smtClean="0"/>
              <a:t>filesystem</a:t>
            </a:r>
            <a:r>
              <a:rPr lang="en-US" dirty="0" smtClean="0"/>
              <a:t> to store data for these jobs</a:t>
            </a:r>
          </a:p>
          <a:p>
            <a:pPr lvl="1"/>
            <a:r>
              <a:rPr lang="en-US" dirty="0" smtClean="0"/>
              <a:t>Provides reliability when servers in the cluster fail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996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14487" y="4445451"/>
            <a:ext cx="7399410" cy="1421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Hadoop</a:t>
            </a:r>
            <a:r>
              <a:rPr lang="en-US" dirty="0" smtClean="0"/>
              <a:t> Distributed File System (HDFS)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Redundant Reliable Distributed File System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14487" y="2872134"/>
            <a:ext cx="7399410" cy="1421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YARN (Yet Another Resource Negotiator)</a:t>
            </a:r>
          </a:p>
          <a:p>
            <a:pPr algn="ctr"/>
            <a:r>
              <a:rPr lang="en-US" dirty="0" smtClean="0"/>
              <a:t>Cluster Resource Management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14487" y="1340235"/>
            <a:ext cx="7399410" cy="1421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Reduce or Other Workloads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Java, </a:t>
            </a:r>
            <a:r>
              <a:rPr lang="en-US" dirty="0" err="1" smtClean="0"/>
              <a:t>Scala</a:t>
            </a:r>
            <a:r>
              <a:rPr lang="en-US" dirty="0" smtClean="0"/>
              <a:t>, Python, Apache Pig, Apache Hive, </a:t>
            </a:r>
            <a:r>
              <a:rPr lang="en-US" dirty="0" err="1" smtClean="0"/>
              <a:t>etc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6538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the Map Reduce Model</a:t>
            </a:r>
          </a:p>
          <a:p>
            <a:r>
              <a:rPr lang="en-US" dirty="0" smtClean="0"/>
              <a:t>How is it implemented in </a:t>
            </a:r>
            <a:r>
              <a:rPr lang="en-US" dirty="0" err="1" smtClean="0"/>
              <a:t>Hadoop</a:t>
            </a:r>
            <a:endParaRPr lang="en-US" dirty="0" smtClean="0"/>
          </a:p>
          <a:p>
            <a:r>
              <a:rPr lang="en-US" dirty="0" smtClean="0"/>
              <a:t>HDFS</a:t>
            </a:r>
          </a:p>
          <a:p>
            <a:r>
              <a:rPr lang="en-US" dirty="0" smtClean="0"/>
              <a:t>Yarn</a:t>
            </a:r>
          </a:p>
        </p:txBody>
      </p:sp>
    </p:spTree>
    <p:extLst>
      <p:ext uri="{BB962C8B-B14F-4D97-AF65-F5344CB8AC3E}">
        <p14:creationId xmlns:p14="http://schemas.microsoft.com/office/powerpoint/2010/main" val="805359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082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Contents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Understanding Map Reduce</a:t>
            </a:r>
          </a:p>
          <a:p>
            <a:pPr lvl="1"/>
            <a:r>
              <a:rPr lang="en-US" dirty="0" smtClean="0">
                <a:ea typeface="ヒラギノ角ゴ ProN W3" charset="0"/>
                <a:cs typeface="ヒラギノ角ゴ ProN W3" charset="0"/>
              </a:rPr>
              <a:t>Functional programming patterns applied for scalability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r>
              <a:rPr lang="en-US" dirty="0" err="1" smtClean="0">
                <a:ea typeface="ヒラギノ角ゴ ProN W3" charset="0"/>
                <a:cs typeface="ヒラギノ角ゴ ProN W3" charset="0"/>
              </a:rPr>
              <a:t>Hadoop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pPr lvl="1"/>
            <a:r>
              <a:rPr lang="en-US" dirty="0">
                <a:ea typeface="ヒラギノ角ゴ ProN W3" charset="0"/>
                <a:cs typeface="ヒラギノ角ゴ ProN W3" charset="0"/>
              </a:rPr>
              <a:t>Map-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reduce in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Hadoop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pPr lvl="2"/>
            <a:r>
              <a:rPr lang="en-US" dirty="0" smtClean="0">
                <a:ea typeface="ヒラギノ角ゴ ProN W3" charset="0"/>
                <a:cs typeface="ヒラギノ角ゴ ProN W3" charset="0"/>
              </a:rPr>
              <a:t>Python</a:t>
            </a:r>
          </a:p>
          <a:p>
            <a:pPr lvl="2"/>
            <a:r>
              <a:rPr lang="en-US" dirty="0" smtClean="0">
                <a:ea typeface="ヒラギノ角ゴ ProN W3" charset="0"/>
                <a:cs typeface="ヒラギノ角ゴ ProN W3" charset="0"/>
              </a:rPr>
              <a:t>Java</a:t>
            </a:r>
          </a:p>
          <a:p>
            <a:pPr lvl="1"/>
            <a:r>
              <a:rPr lang="en-US" dirty="0" smtClean="0">
                <a:ea typeface="ヒラギノ角ゴ ProN W3" charset="0"/>
                <a:cs typeface="ヒラギノ角ゴ ProN W3" charset="0"/>
              </a:rPr>
              <a:t>HDFS</a:t>
            </a:r>
          </a:p>
          <a:p>
            <a:pPr lvl="1"/>
            <a:r>
              <a:rPr lang="en-US" dirty="0" smtClean="0">
                <a:ea typeface="ヒラギノ角ゴ ProN W3" charset="0"/>
                <a:cs typeface="ヒラギノ角ゴ ProN W3" charset="0"/>
              </a:rPr>
              <a:t>Yarn</a:t>
            </a:r>
          </a:p>
          <a:p>
            <a:pPr lvl="1"/>
            <a:r>
              <a:rPr lang="en-US" dirty="0" smtClean="0">
                <a:ea typeface="ヒラギノ角ゴ ProN W3" charset="0"/>
                <a:cs typeface="ヒラギノ角ゴ ProN W3" charset="0"/>
              </a:rPr>
              <a:t>Pig and Hive</a:t>
            </a:r>
          </a:p>
          <a:p>
            <a:r>
              <a:rPr lang="en-US" dirty="0" smtClean="0">
                <a:ea typeface="ヒラギノ角ゴ ProN W3" charset="0"/>
                <a:cs typeface="ヒラギノ角ゴ ProN W3" charset="0"/>
              </a:rPr>
              <a:t>Further reading</a:t>
            </a: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5915"/>
            <a:ext cx="9144000" cy="4873518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2008 Google 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46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Yahoo 2007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2222500"/>
            <a:ext cx="91186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069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 small piece of paper and write your university and day/month of birth on </a:t>
            </a:r>
            <a:r>
              <a:rPr lang="en-US" b="1" dirty="0" smtClean="0"/>
              <a:t>one. </a:t>
            </a:r>
            <a:endParaRPr lang="en-US" dirty="0" smtClean="0"/>
          </a:p>
          <a:p>
            <a:r>
              <a:rPr lang="en-US" dirty="0" smtClean="0"/>
              <a:t>You don’t need the year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98316" y="3934930"/>
            <a:ext cx="5160210" cy="23127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Portsmouth</a:t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5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chemeClr val="tx1"/>
                </a:solidFill>
              </a:rPr>
              <a:t>October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81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Pictorially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100"/>
            <a:ext cx="9144000" cy="625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54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Google’s early use of MR</a:t>
            </a:r>
            <a:br>
              <a:rPr lang="en-US" dirty="0" smtClean="0"/>
            </a:br>
            <a:r>
              <a:rPr lang="en-US" sz="2700" dirty="0" smtClean="0"/>
              <a:t>Map Reduce programs in their code repository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887" y="1440285"/>
            <a:ext cx="6937814" cy="463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34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Reduce example</a:t>
            </a:r>
            <a:br>
              <a:rPr lang="en-US" dirty="0" smtClean="0"/>
            </a:br>
            <a:r>
              <a:rPr lang="en-US" dirty="0" smtClean="0"/>
              <a:t>in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a word count on 1000 books:</a:t>
            </a:r>
          </a:p>
          <a:p>
            <a:endParaRPr lang="en-US" dirty="0"/>
          </a:p>
          <a:p>
            <a:pPr lvl="1"/>
            <a:r>
              <a:rPr lang="en-US" dirty="0" smtClean="0"/>
              <a:t>First count each book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b="1" dirty="0" smtClean="0"/>
              <a:t>map</a:t>
            </a:r>
            <a:r>
              <a:rPr lang="en-US" dirty="0" smtClean="0"/>
              <a:t> </a:t>
            </a:r>
            <a:r>
              <a:rPr lang="en-US" dirty="0" err="1" smtClean="0"/>
              <a:t>wc</a:t>
            </a:r>
            <a:r>
              <a:rPr lang="en-US" dirty="0" smtClean="0"/>
              <a:t> onto book)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Then </a:t>
            </a:r>
            <a:r>
              <a:rPr lang="en-US" b="1" dirty="0" smtClean="0"/>
              <a:t>reduce</a:t>
            </a:r>
            <a:r>
              <a:rPr lang="en-US" dirty="0" smtClean="0"/>
              <a:t> the outputs to a global </a:t>
            </a:r>
            <a:r>
              <a:rPr lang="en-US" dirty="0" err="1" smtClean="0"/>
              <a:t>wordcount</a:t>
            </a:r>
            <a:r>
              <a:rPr lang="en-US" dirty="0" smtClean="0"/>
              <a:t> across all books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7497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Reduce phase:</a:t>
            </a:r>
          </a:p>
          <a:p>
            <a:pPr lvl="1"/>
            <a:r>
              <a:rPr lang="en-US" dirty="0" smtClean="0"/>
              <a:t>We can theoretically process each word in parallel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Shuffle / Sort the results from the map phase by key (word)</a:t>
            </a:r>
          </a:p>
          <a:p>
            <a:pPr lvl="1"/>
            <a:r>
              <a:rPr lang="en-US" dirty="0" smtClean="0"/>
              <a:t>Partition by keys</a:t>
            </a:r>
          </a:p>
          <a:p>
            <a:pPr lvl="1"/>
            <a:r>
              <a:rPr lang="en-US" dirty="0" smtClean="0"/>
              <a:t>Parallelize the reduce phase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27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4634</TotalTime>
  <Words>280</Words>
  <Application>Microsoft Macintosh PowerPoint</Application>
  <PresentationFormat>On-screen Show (4:3)</PresentationFormat>
  <Paragraphs>72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Map-Reduce and Scaling Big Data Processing</vt:lpstr>
      <vt:lpstr>Contents</vt:lpstr>
      <vt:lpstr>Original 2008 Google Paper</vt:lpstr>
      <vt:lpstr>Yahoo 2007</vt:lpstr>
      <vt:lpstr>Class Exercise</vt:lpstr>
      <vt:lpstr>Pictorially</vt:lpstr>
      <vt:lpstr>Google’s early use of MR Map Reduce programs in their code repository</vt:lpstr>
      <vt:lpstr>Map Reduce example in words</vt:lpstr>
      <vt:lpstr>Efficiency</vt:lpstr>
      <vt:lpstr>Map/Shuffle/Reduce</vt:lpstr>
      <vt:lpstr>PowerPoint Presentation</vt:lpstr>
      <vt:lpstr>Map Reduce in Real Life</vt:lpstr>
      <vt:lpstr>Tuning</vt:lpstr>
      <vt:lpstr>Apache Hadoop</vt:lpstr>
      <vt:lpstr>Components of Hadoop</vt:lpstr>
      <vt:lpstr>Summary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390</cp:revision>
  <dcterms:created xsi:type="dcterms:W3CDTF">2012-03-07T10:41:54Z</dcterms:created>
  <dcterms:modified xsi:type="dcterms:W3CDTF">2017-12-05T14:56:11Z</dcterms:modified>
</cp:coreProperties>
</file>