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9144000" cy="6858000"/>
  <p:notesSz cx="9144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12"/>
            <a:ext cx="9144000" cy="510781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8652822" y="84602"/>
            <a:ext cx="356235" cy="356870"/>
          </a:xfrm>
          <a:custGeom>
            <a:avLst/>
            <a:gdLst/>
            <a:ahLst/>
            <a:cxnLst/>
            <a:rect l="l" t="t" r="r" b="b"/>
            <a:pathLst>
              <a:path w="356234" h="356870">
                <a:moveTo>
                  <a:pt x="149430" y="186025"/>
                </a:moveTo>
                <a:lnTo>
                  <a:pt x="126900" y="208548"/>
                </a:lnTo>
                <a:lnTo>
                  <a:pt x="155297" y="236940"/>
                </a:lnTo>
                <a:lnTo>
                  <a:pt x="136524" y="255711"/>
                </a:lnTo>
                <a:lnTo>
                  <a:pt x="136524" y="255946"/>
                </a:lnTo>
                <a:lnTo>
                  <a:pt x="123587" y="275293"/>
                </a:lnTo>
                <a:lnTo>
                  <a:pt x="119275" y="297389"/>
                </a:lnTo>
                <a:lnTo>
                  <a:pt x="123587" y="319530"/>
                </a:lnTo>
                <a:lnTo>
                  <a:pt x="136524" y="339010"/>
                </a:lnTo>
                <a:lnTo>
                  <a:pt x="155874" y="351944"/>
                </a:lnTo>
                <a:lnTo>
                  <a:pt x="177974" y="356256"/>
                </a:lnTo>
                <a:lnTo>
                  <a:pt x="200118" y="351944"/>
                </a:lnTo>
                <a:lnTo>
                  <a:pt x="219600" y="339010"/>
                </a:lnTo>
                <a:lnTo>
                  <a:pt x="234033" y="324580"/>
                </a:lnTo>
                <a:lnTo>
                  <a:pt x="177944" y="324580"/>
                </a:lnTo>
                <a:lnTo>
                  <a:pt x="167861" y="322563"/>
                </a:lnTo>
                <a:lnTo>
                  <a:pt x="159053" y="316720"/>
                </a:lnTo>
                <a:lnTo>
                  <a:pt x="153377" y="307880"/>
                </a:lnTo>
                <a:lnTo>
                  <a:pt x="151484" y="297743"/>
                </a:lnTo>
                <a:lnTo>
                  <a:pt x="153377" y="287649"/>
                </a:lnTo>
                <a:lnTo>
                  <a:pt x="159053" y="278941"/>
                </a:lnTo>
                <a:lnTo>
                  <a:pt x="178062" y="259936"/>
                </a:lnTo>
                <a:lnTo>
                  <a:pt x="223355" y="259936"/>
                </a:lnTo>
                <a:lnTo>
                  <a:pt x="149430" y="186025"/>
                </a:lnTo>
                <a:close/>
              </a:path>
              <a:path w="356234" h="356870">
                <a:moveTo>
                  <a:pt x="270761" y="243041"/>
                </a:moveTo>
                <a:lnTo>
                  <a:pt x="196836" y="316955"/>
                </a:lnTo>
                <a:lnTo>
                  <a:pt x="188028" y="322725"/>
                </a:lnTo>
                <a:lnTo>
                  <a:pt x="177944" y="324580"/>
                </a:lnTo>
                <a:lnTo>
                  <a:pt x="234033" y="324580"/>
                </a:lnTo>
                <a:lnTo>
                  <a:pt x="310569" y="248057"/>
                </a:lnTo>
                <a:lnTo>
                  <a:pt x="301616" y="248057"/>
                </a:lnTo>
                <a:lnTo>
                  <a:pt x="291147" y="247969"/>
                </a:lnTo>
                <a:lnTo>
                  <a:pt x="280811" y="246297"/>
                </a:lnTo>
                <a:lnTo>
                  <a:pt x="270761" y="243041"/>
                </a:lnTo>
                <a:close/>
              </a:path>
              <a:path w="356234" h="356870">
                <a:moveTo>
                  <a:pt x="58610" y="119267"/>
                </a:moveTo>
                <a:lnTo>
                  <a:pt x="36521" y="123579"/>
                </a:lnTo>
                <a:lnTo>
                  <a:pt x="17072" y="136513"/>
                </a:lnTo>
                <a:lnTo>
                  <a:pt x="4268" y="155860"/>
                </a:lnTo>
                <a:lnTo>
                  <a:pt x="0" y="177957"/>
                </a:lnTo>
                <a:lnTo>
                  <a:pt x="4268" y="200097"/>
                </a:lnTo>
                <a:lnTo>
                  <a:pt x="17072" y="219576"/>
                </a:lnTo>
                <a:lnTo>
                  <a:pt x="109534" y="312027"/>
                </a:lnTo>
                <a:lnTo>
                  <a:pt x="108039" y="301580"/>
                </a:lnTo>
                <a:lnTo>
                  <a:pt x="108127" y="291113"/>
                </a:lnTo>
                <a:lnTo>
                  <a:pt x="109799" y="280778"/>
                </a:lnTo>
                <a:lnTo>
                  <a:pt x="113056" y="270730"/>
                </a:lnTo>
                <a:lnTo>
                  <a:pt x="39133" y="196816"/>
                </a:lnTo>
                <a:lnTo>
                  <a:pt x="33361" y="188014"/>
                </a:lnTo>
                <a:lnTo>
                  <a:pt x="31506" y="177957"/>
                </a:lnTo>
                <a:lnTo>
                  <a:pt x="33522" y="167945"/>
                </a:lnTo>
                <a:lnTo>
                  <a:pt x="39368" y="159274"/>
                </a:lnTo>
                <a:lnTo>
                  <a:pt x="48207" y="153466"/>
                </a:lnTo>
                <a:lnTo>
                  <a:pt x="58346" y="151530"/>
                </a:lnTo>
                <a:lnTo>
                  <a:pt x="115403" y="151531"/>
                </a:lnTo>
                <a:lnTo>
                  <a:pt x="100383" y="136514"/>
                </a:lnTo>
                <a:lnTo>
                  <a:pt x="100149" y="136514"/>
                </a:lnTo>
                <a:lnTo>
                  <a:pt x="80700" y="123579"/>
                </a:lnTo>
                <a:lnTo>
                  <a:pt x="58610" y="119267"/>
                </a:lnTo>
                <a:close/>
              </a:path>
              <a:path w="356234" h="356870">
                <a:moveTo>
                  <a:pt x="223355" y="259936"/>
                </a:moveTo>
                <a:lnTo>
                  <a:pt x="178062" y="259936"/>
                </a:lnTo>
                <a:lnTo>
                  <a:pt x="206693" y="288328"/>
                </a:lnTo>
                <a:lnTo>
                  <a:pt x="229223" y="265802"/>
                </a:lnTo>
                <a:lnTo>
                  <a:pt x="223355" y="259936"/>
                </a:lnTo>
                <a:close/>
              </a:path>
              <a:path w="356234" h="356870">
                <a:moveTo>
                  <a:pt x="312064" y="246562"/>
                </a:moveTo>
                <a:lnTo>
                  <a:pt x="301616" y="248057"/>
                </a:lnTo>
                <a:lnTo>
                  <a:pt x="310569" y="248057"/>
                </a:lnTo>
                <a:lnTo>
                  <a:pt x="312064" y="246562"/>
                </a:lnTo>
                <a:close/>
              </a:path>
              <a:path w="356234" h="356870">
                <a:moveTo>
                  <a:pt x="284434" y="200806"/>
                </a:moveTo>
                <a:lnTo>
                  <a:pt x="236966" y="200806"/>
                </a:lnTo>
                <a:lnTo>
                  <a:pt x="255740" y="219577"/>
                </a:lnTo>
                <a:lnTo>
                  <a:pt x="255740" y="219811"/>
                </a:lnTo>
                <a:lnTo>
                  <a:pt x="275223" y="232746"/>
                </a:lnTo>
                <a:lnTo>
                  <a:pt x="297369" y="237058"/>
                </a:lnTo>
                <a:lnTo>
                  <a:pt x="319472" y="232746"/>
                </a:lnTo>
                <a:lnTo>
                  <a:pt x="338825" y="219812"/>
                </a:lnTo>
                <a:lnTo>
                  <a:pt x="348821" y="204795"/>
                </a:lnTo>
                <a:lnTo>
                  <a:pt x="297632" y="204795"/>
                </a:lnTo>
                <a:lnTo>
                  <a:pt x="287547" y="202859"/>
                </a:lnTo>
                <a:lnTo>
                  <a:pt x="284434" y="200806"/>
                </a:lnTo>
                <a:close/>
              </a:path>
              <a:path w="356234" h="356870">
                <a:moveTo>
                  <a:pt x="265832" y="127130"/>
                </a:moveTo>
                <a:lnTo>
                  <a:pt x="186040" y="206672"/>
                </a:lnTo>
                <a:lnTo>
                  <a:pt x="208569" y="229433"/>
                </a:lnTo>
                <a:lnTo>
                  <a:pt x="236966" y="200806"/>
                </a:lnTo>
                <a:lnTo>
                  <a:pt x="284434" y="200806"/>
                </a:lnTo>
                <a:lnTo>
                  <a:pt x="278739" y="197051"/>
                </a:lnTo>
                <a:lnTo>
                  <a:pt x="259849" y="178164"/>
                </a:lnTo>
                <a:lnTo>
                  <a:pt x="259819" y="177957"/>
                </a:lnTo>
                <a:lnTo>
                  <a:pt x="288362" y="149653"/>
                </a:lnTo>
                <a:lnTo>
                  <a:pt x="265832" y="127130"/>
                </a:lnTo>
                <a:close/>
              </a:path>
              <a:path w="356234" h="356870">
                <a:moveTo>
                  <a:pt x="115403" y="151531"/>
                </a:moveTo>
                <a:lnTo>
                  <a:pt x="58346" y="151530"/>
                </a:lnTo>
                <a:lnTo>
                  <a:pt x="68440" y="153466"/>
                </a:lnTo>
                <a:lnTo>
                  <a:pt x="77150" y="159274"/>
                </a:lnTo>
                <a:lnTo>
                  <a:pt x="96069" y="177957"/>
                </a:lnTo>
                <a:lnTo>
                  <a:pt x="96041" y="178164"/>
                </a:lnTo>
                <a:lnTo>
                  <a:pt x="67761" y="206672"/>
                </a:lnTo>
                <a:lnTo>
                  <a:pt x="90291" y="229198"/>
                </a:lnTo>
                <a:lnTo>
                  <a:pt x="164216" y="155284"/>
                </a:lnTo>
                <a:lnTo>
                  <a:pt x="119157" y="155284"/>
                </a:lnTo>
                <a:lnTo>
                  <a:pt x="115403" y="151531"/>
                </a:lnTo>
                <a:close/>
              </a:path>
              <a:path w="356234" h="356870">
                <a:moveTo>
                  <a:pt x="246589" y="44302"/>
                </a:moveTo>
                <a:lnTo>
                  <a:pt x="248051" y="54610"/>
                </a:lnTo>
                <a:lnTo>
                  <a:pt x="247908" y="65008"/>
                </a:lnTo>
                <a:lnTo>
                  <a:pt x="246225" y="75317"/>
                </a:lnTo>
                <a:lnTo>
                  <a:pt x="243067" y="85364"/>
                </a:lnTo>
                <a:lnTo>
                  <a:pt x="316996" y="159275"/>
                </a:lnTo>
                <a:lnTo>
                  <a:pt x="322728" y="168082"/>
                </a:lnTo>
                <a:lnTo>
                  <a:pt x="324502" y="178164"/>
                </a:lnTo>
                <a:lnTo>
                  <a:pt x="322405" y="188246"/>
                </a:lnTo>
                <a:lnTo>
                  <a:pt x="316527" y="197051"/>
                </a:lnTo>
                <a:lnTo>
                  <a:pt x="307717" y="202859"/>
                </a:lnTo>
                <a:lnTo>
                  <a:pt x="297632" y="204795"/>
                </a:lnTo>
                <a:lnTo>
                  <a:pt x="348821" y="204795"/>
                </a:lnTo>
                <a:lnTo>
                  <a:pt x="351794" y="200329"/>
                </a:lnTo>
                <a:lnTo>
                  <a:pt x="356186" y="178164"/>
                </a:lnTo>
                <a:lnTo>
                  <a:pt x="351953" y="155997"/>
                </a:lnTo>
                <a:lnTo>
                  <a:pt x="339044" y="136514"/>
                </a:lnTo>
                <a:lnTo>
                  <a:pt x="292785" y="90289"/>
                </a:lnTo>
                <a:lnTo>
                  <a:pt x="261035" y="58611"/>
                </a:lnTo>
                <a:lnTo>
                  <a:pt x="246589" y="44302"/>
                </a:lnTo>
                <a:close/>
              </a:path>
              <a:path w="356234" h="356870">
                <a:moveTo>
                  <a:pt x="149430" y="67766"/>
                </a:moveTo>
                <a:lnTo>
                  <a:pt x="126900" y="90289"/>
                </a:lnTo>
                <a:lnTo>
                  <a:pt x="206693" y="170069"/>
                </a:lnTo>
                <a:lnTo>
                  <a:pt x="229222" y="147542"/>
                </a:lnTo>
                <a:lnTo>
                  <a:pt x="200591" y="119150"/>
                </a:lnTo>
                <a:lnTo>
                  <a:pt x="219599" y="100145"/>
                </a:lnTo>
                <a:lnTo>
                  <a:pt x="222267" y="96155"/>
                </a:lnTo>
                <a:lnTo>
                  <a:pt x="177827" y="96155"/>
                </a:lnTo>
                <a:lnTo>
                  <a:pt x="149430" y="67766"/>
                </a:lnTo>
                <a:close/>
              </a:path>
              <a:path w="356234" h="356870">
                <a:moveTo>
                  <a:pt x="147554" y="126895"/>
                </a:moveTo>
                <a:lnTo>
                  <a:pt x="119157" y="155284"/>
                </a:lnTo>
                <a:lnTo>
                  <a:pt x="164216" y="155284"/>
                </a:lnTo>
                <a:lnTo>
                  <a:pt x="170083" y="149418"/>
                </a:lnTo>
                <a:lnTo>
                  <a:pt x="147554" y="126895"/>
                </a:lnTo>
                <a:close/>
              </a:path>
              <a:path w="356234" h="356870">
                <a:moveTo>
                  <a:pt x="90111" y="108068"/>
                </a:moveTo>
                <a:lnTo>
                  <a:pt x="54371" y="108068"/>
                </a:lnTo>
                <a:lnTo>
                  <a:pt x="64770" y="108210"/>
                </a:lnTo>
                <a:lnTo>
                  <a:pt x="75081" y="109893"/>
                </a:lnTo>
                <a:lnTo>
                  <a:pt x="85128" y="113049"/>
                </a:lnTo>
                <a:lnTo>
                  <a:pt x="90111" y="108068"/>
                </a:lnTo>
                <a:close/>
              </a:path>
              <a:path w="356234" h="356870">
                <a:moveTo>
                  <a:pt x="177973" y="0"/>
                </a:moveTo>
                <a:lnTo>
                  <a:pt x="136523" y="17072"/>
                </a:lnTo>
                <a:lnTo>
                  <a:pt x="94810" y="58703"/>
                </a:lnTo>
                <a:lnTo>
                  <a:pt x="63175" y="90319"/>
                </a:lnTo>
                <a:lnTo>
                  <a:pt x="44059" y="109531"/>
                </a:lnTo>
                <a:lnTo>
                  <a:pt x="54371" y="108068"/>
                </a:lnTo>
                <a:lnTo>
                  <a:pt x="90111" y="108068"/>
                </a:lnTo>
                <a:lnTo>
                  <a:pt x="159053" y="39148"/>
                </a:lnTo>
                <a:lnTo>
                  <a:pt x="167861" y="33417"/>
                </a:lnTo>
                <a:lnTo>
                  <a:pt x="177944" y="31644"/>
                </a:lnTo>
                <a:lnTo>
                  <a:pt x="229272" y="31644"/>
                </a:lnTo>
                <a:lnTo>
                  <a:pt x="219599" y="17072"/>
                </a:lnTo>
                <a:lnTo>
                  <a:pt x="200117" y="4268"/>
                </a:lnTo>
                <a:lnTo>
                  <a:pt x="177973" y="0"/>
                </a:lnTo>
                <a:close/>
              </a:path>
              <a:path w="356234" h="356870">
                <a:moveTo>
                  <a:pt x="229272" y="31644"/>
                </a:moveTo>
                <a:lnTo>
                  <a:pt x="177944" y="31644"/>
                </a:lnTo>
                <a:lnTo>
                  <a:pt x="188027" y="33740"/>
                </a:lnTo>
                <a:lnTo>
                  <a:pt x="196835" y="39617"/>
                </a:lnTo>
                <a:lnTo>
                  <a:pt x="202644" y="48320"/>
                </a:lnTo>
                <a:lnTo>
                  <a:pt x="204580" y="58410"/>
                </a:lnTo>
                <a:lnTo>
                  <a:pt x="202644" y="68546"/>
                </a:lnTo>
                <a:lnTo>
                  <a:pt x="196835" y="77384"/>
                </a:lnTo>
                <a:lnTo>
                  <a:pt x="177827" y="96155"/>
                </a:lnTo>
                <a:lnTo>
                  <a:pt x="222267" y="96155"/>
                </a:lnTo>
                <a:lnTo>
                  <a:pt x="232536" y="80799"/>
                </a:lnTo>
                <a:lnTo>
                  <a:pt x="236848" y="58704"/>
                </a:lnTo>
                <a:lnTo>
                  <a:pt x="232536" y="36561"/>
                </a:lnTo>
                <a:lnTo>
                  <a:pt x="229272" y="3164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7761" y="-14223"/>
            <a:ext cx="8488476" cy="5137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1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4155" y="2378176"/>
            <a:ext cx="8895689" cy="3328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205851" y="6354378"/>
            <a:ext cx="247015" cy="19621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dirty="0"/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wei.liu@polyu.edu.hk" TargetMode="External"/><Relationship Id="rId3" Type="http://schemas.openxmlformats.org/officeDocument/2006/relationships/hyperlink" Target="http://www.eee.hku.hk/~liuwei" TargetMode="External"/><Relationship Id="rId4" Type="http://schemas.openxmlformats.org/officeDocument/2006/relationships/hyperlink" Target="mailto:jinpeng.tian@polyu.edu.hk" TargetMode="External"/><Relationship Id="rId5" Type="http://schemas.openxmlformats.org/officeDocument/2006/relationships/hyperlink" Target="mailto:andrew-ty.liu@connect.polyu.hk" TargetMode="External"/><Relationship Id="rId6" Type="http://schemas.openxmlformats.org/officeDocument/2006/relationships/hyperlink" Target="mailto:eee-jian.song@connect.polyu.hk" TargetMode="External"/><Relationship Id="rId7" Type="http://schemas.openxmlformats.org/officeDocument/2006/relationships/hyperlink" Target="mailto:junkai.li@connect.polyu.hk" TargetMode="External"/><Relationship Id="rId8" Type="http://schemas.openxmlformats.org/officeDocument/2006/relationships/hyperlink" Target="mailto:24152567r@connect.polyu.hk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3999" cy="6857997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0" y="6703"/>
              <a:ext cx="3696970" cy="6851650"/>
            </a:xfrm>
            <a:custGeom>
              <a:avLst/>
              <a:gdLst/>
              <a:ahLst/>
              <a:cxnLst/>
              <a:rect l="l" t="t" r="r" b="b"/>
              <a:pathLst>
                <a:path w="3696970" h="6851650">
                  <a:moveTo>
                    <a:pt x="3696970" y="0"/>
                  </a:moveTo>
                  <a:lnTo>
                    <a:pt x="0" y="0"/>
                  </a:lnTo>
                  <a:lnTo>
                    <a:pt x="0" y="6851294"/>
                  </a:lnTo>
                  <a:lnTo>
                    <a:pt x="3696970" y="6851294"/>
                  </a:lnTo>
                  <a:lnTo>
                    <a:pt x="3696970" y="0"/>
                  </a:lnTo>
                  <a:close/>
                </a:path>
              </a:pathLst>
            </a:custGeom>
            <a:solidFill>
              <a:srgbClr val="FFFFFF">
                <a:alpha val="79998"/>
              </a:srgbClr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891157" y="6457122"/>
              <a:ext cx="1551203" cy="203729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84021" y="196393"/>
              <a:ext cx="1971225" cy="378191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14578" y="1436573"/>
            <a:ext cx="2463165" cy="57467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600" spc="-5" b="1">
                <a:solidFill>
                  <a:srgbClr val="000000"/>
                </a:solidFill>
                <a:latin typeface="Arial"/>
                <a:cs typeface="Arial"/>
              </a:rPr>
              <a:t>Miniproject</a:t>
            </a:r>
            <a:endParaRPr sz="3600">
              <a:latin typeface="Arial"/>
              <a:cs typeface="Arial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4768" y="4009606"/>
            <a:ext cx="4831080" cy="1907539"/>
          </a:xfrm>
          <a:custGeom>
            <a:avLst/>
            <a:gdLst/>
            <a:ahLst/>
            <a:cxnLst/>
            <a:rect l="l" t="t" r="r" b="b"/>
            <a:pathLst>
              <a:path w="4831080" h="1907539">
                <a:moveTo>
                  <a:pt x="4831080" y="0"/>
                </a:moveTo>
                <a:lnTo>
                  <a:pt x="0" y="0"/>
                </a:lnTo>
                <a:lnTo>
                  <a:pt x="0" y="1907540"/>
                </a:lnTo>
                <a:lnTo>
                  <a:pt x="4831080" y="1907540"/>
                </a:lnTo>
                <a:lnTo>
                  <a:pt x="4831080" y="0"/>
                </a:lnTo>
                <a:close/>
              </a:path>
            </a:pathLst>
          </a:custGeom>
          <a:solidFill>
            <a:srgbClr val="F1F1F1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124155" y="2378176"/>
            <a:ext cx="4610735" cy="332867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algn="ctr" marL="140335" marR="1301115">
              <a:lnSpc>
                <a:spcPct val="120000"/>
              </a:lnSpc>
              <a:spcBef>
                <a:spcPts val="100"/>
              </a:spcBef>
            </a:pPr>
            <a:r>
              <a:rPr dirty="0" sz="2000">
                <a:latin typeface="Arial"/>
                <a:cs typeface="Arial"/>
              </a:rPr>
              <a:t>Electric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Energy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Storage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and </a:t>
            </a:r>
            <a:r>
              <a:rPr dirty="0" sz="2000" spc="-5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New Energy Sources for 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Electric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15">
                <a:latin typeface="Arial"/>
                <a:cs typeface="Arial"/>
              </a:rPr>
              <a:t>Vehicles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(EE546)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614"/>
              </a:spcBef>
            </a:pPr>
            <a:r>
              <a:rPr dirty="0" sz="2200" spc="-50" b="1">
                <a:latin typeface="Arial"/>
                <a:cs typeface="Arial"/>
              </a:rPr>
              <a:t>Dr.</a:t>
            </a:r>
            <a:r>
              <a:rPr dirty="0" sz="2200" spc="-10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Lucian</a:t>
            </a:r>
            <a:r>
              <a:rPr dirty="0" sz="2200" spc="15" b="1">
                <a:latin typeface="Arial"/>
                <a:cs typeface="Arial"/>
              </a:rPr>
              <a:t> </a:t>
            </a:r>
            <a:r>
              <a:rPr dirty="0" sz="2200" spc="-20" b="1">
                <a:latin typeface="Arial"/>
                <a:cs typeface="Arial"/>
              </a:rPr>
              <a:t>Wei</a:t>
            </a:r>
            <a:r>
              <a:rPr dirty="0" sz="2200" spc="-10" b="1">
                <a:latin typeface="Arial"/>
                <a:cs typeface="Arial"/>
              </a:rPr>
              <a:t> </a:t>
            </a:r>
            <a:r>
              <a:rPr dirty="0" sz="2200" spc="-5" b="1">
                <a:latin typeface="Arial"/>
                <a:cs typeface="Arial"/>
              </a:rPr>
              <a:t>LIU</a:t>
            </a:r>
            <a:endParaRPr sz="22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50"/>
              </a:spcBef>
            </a:pPr>
            <a:r>
              <a:rPr dirty="0" sz="1400">
                <a:latin typeface="Arial"/>
                <a:cs typeface="Arial"/>
              </a:rPr>
              <a:t>Assistant</a:t>
            </a:r>
            <a:r>
              <a:rPr dirty="0" sz="1400" spc="-7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Professor</a:t>
            </a:r>
            <a:endParaRPr sz="1400">
              <a:latin typeface="Arial"/>
              <a:cs typeface="Arial"/>
            </a:endParaRPr>
          </a:p>
          <a:p>
            <a:pPr marL="12700" marR="739140">
              <a:lnSpc>
                <a:spcPct val="125699"/>
              </a:lnSpc>
            </a:pPr>
            <a:r>
              <a:rPr dirty="0" sz="1400">
                <a:latin typeface="Arial"/>
                <a:cs typeface="Arial"/>
              </a:rPr>
              <a:t>Electric </a:t>
            </a:r>
            <a:r>
              <a:rPr dirty="0" sz="1400" spc="-15">
                <a:latin typeface="Arial"/>
                <a:cs typeface="Arial"/>
              </a:rPr>
              <a:t>Vehicles </a:t>
            </a:r>
            <a:r>
              <a:rPr dirty="0" sz="1400">
                <a:latin typeface="Arial"/>
                <a:cs typeface="Arial"/>
              </a:rPr>
              <a:t>&amp; </a:t>
            </a:r>
            <a:r>
              <a:rPr dirty="0" sz="1400" spc="-5">
                <a:latin typeface="Arial"/>
                <a:cs typeface="Arial"/>
              </a:rPr>
              <a:t>Smart Mobility </a:t>
            </a:r>
            <a:r>
              <a:rPr dirty="0" sz="1400">
                <a:latin typeface="Arial"/>
                <a:cs typeface="Arial"/>
              </a:rPr>
              <a:t>(EVSM) Group </a:t>
            </a:r>
            <a:r>
              <a:rPr dirty="0" sz="1400" spc="-37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Research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Centre</a:t>
            </a:r>
            <a:r>
              <a:rPr dirty="0" sz="1400" spc="-2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for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Electric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15">
                <a:latin typeface="Arial"/>
                <a:cs typeface="Arial"/>
              </a:rPr>
              <a:t>Vehicles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(RCEV)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4"/>
              </a:spcBef>
            </a:pPr>
            <a:r>
              <a:rPr dirty="0" sz="1400" spc="-5">
                <a:latin typeface="Arial"/>
                <a:cs typeface="Arial"/>
              </a:rPr>
              <a:t>Department</a:t>
            </a:r>
            <a:r>
              <a:rPr dirty="0" sz="1400" spc="-4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of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Electrical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and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Electronic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Engineering</a:t>
            </a:r>
            <a:r>
              <a:rPr dirty="0" sz="1400" spc="-4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(EEE)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dirty="0" sz="1400" spc="-5">
                <a:latin typeface="Arial"/>
                <a:cs typeface="Arial"/>
              </a:rPr>
              <a:t>The</a:t>
            </a:r>
            <a:r>
              <a:rPr dirty="0" sz="1400" spc="-3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Hong</a:t>
            </a:r>
            <a:r>
              <a:rPr dirty="0" sz="1400" spc="-15">
                <a:latin typeface="Arial"/>
                <a:cs typeface="Arial"/>
              </a:rPr>
              <a:t> </a:t>
            </a:r>
            <a:r>
              <a:rPr dirty="0" sz="1400">
                <a:latin typeface="Arial"/>
                <a:cs typeface="Arial"/>
              </a:rPr>
              <a:t>Kong</a:t>
            </a:r>
            <a:r>
              <a:rPr dirty="0" sz="1400" spc="-20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Polytechnic</a:t>
            </a:r>
            <a:r>
              <a:rPr dirty="0" sz="1400" spc="-35">
                <a:latin typeface="Arial"/>
                <a:cs typeface="Arial"/>
              </a:rPr>
              <a:t> </a:t>
            </a:r>
            <a:r>
              <a:rPr dirty="0" sz="1400" spc="-5">
                <a:latin typeface="Arial"/>
                <a:cs typeface="Arial"/>
              </a:rPr>
              <a:t>University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011" y="633657"/>
            <a:ext cx="6642734" cy="2769870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2400" spc="-5" b="1">
                <a:solidFill>
                  <a:srgbClr val="9F2200"/>
                </a:solidFill>
                <a:latin typeface="Arial"/>
                <a:cs typeface="Arial"/>
              </a:rPr>
              <a:t>Reasons,</a:t>
            </a:r>
            <a:r>
              <a:rPr dirty="0" sz="2400" spc="10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9F2200"/>
                </a:solidFill>
                <a:latin typeface="Arial"/>
                <a:cs typeface="Arial"/>
              </a:rPr>
              <a:t>importance,</a:t>
            </a:r>
            <a:r>
              <a:rPr dirty="0" sz="2400" spc="-2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9F2200"/>
                </a:solidFill>
                <a:latin typeface="Arial"/>
                <a:cs typeface="Arial"/>
              </a:rPr>
              <a:t>methods</a:t>
            </a:r>
            <a:r>
              <a:rPr dirty="0" sz="2400" spc="-10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9F2200"/>
                </a:solidFill>
                <a:latin typeface="Arial"/>
                <a:cs typeface="Arial"/>
              </a:rPr>
              <a:t>and</a:t>
            </a:r>
            <a:r>
              <a:rPr dirty="0" sz="2400" spc="-1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9F2200"/>
                </a:solidFill>
                <a:latin typeface="Arial"/>
                <a:cs typeface="Arial"/>
              </a:rPr>
              <a:t>examples</a:t>
            </a:r>
            <a:endParaRPr sz="24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605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>
                <a:latin typeface="Arial"/>
                <a:cs typeface="Arial"/>
              </a:rPr>
              <a:t>Why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do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EV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batteries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retire?</a:t>
            </a:r>
            <a:endParaRPr sz="20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>
                <a:latin typeface="Arial"/>
                <a:cs typeface="Arial"/>
              </a:rPr>
              <a:t>How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many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EV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batteries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will</a:t>
            </a:r>
            <a:r>
              <a:rPr dirty="0" sz="2000" spc="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retire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future?</a:t>
            </a:r>
            <a:endParaRPr sz="20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605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value</a:t>
            </a:r>
            <a:r>
              <a:rPr dirty="0" sz="2000" spc="-5">
                <a:latin typeface="Arial"/>
                <a:cs typeface="Arial"/>
              </a:rPr>
              <a:t> and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quality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of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retired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batteries.</a:t>
            </a:r>
            <a:endParaRPr sz="20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>
                <a:latin typeface="Arial"/>
                <a:cs typeface="Arial"/>
              </a:rPr>
              <a:t>How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can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repropose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retired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batteries?</a:t>
            </a:r>
            <a:endParaRPr sz="20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 spc="-5">
                <a:latin typeface="Arial"/>
                <a:cs typeface="Arial"/>
              </a:rPr>
              <a:t>Examples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of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reuse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of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retied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batteries.</a:t>
            </a:r>
            <a:endParaRPr sz="20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 spc="-50">
                <a:latin typeface="Arial"/>
                <a:cs typeface="Arial"/>
              </a:rPr>
              <a:t>Your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suggestions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for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battery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reuse.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/>
              <a:t>9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7761" y="0"/>
            <a:ext cx="589216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7.</a:t>
            </a:r>
            <a:r>
              <a:rPr dirty="0" spc="-20"/>
              <a:t> </a:t>
            </a:r>
            <a:r>
              <a:rPr dirty="0" spc="-5"/>
              <a:t>Reuse</a:t>
            </a:r>
            <a:r>
              <a:rPr dirty="0" spc="-30"/>
              <a:t> </a:t>
            </a:r>
            <a:r>
              <a:rPr dirty="0" spc="-5"/>
              <a:t>of</a:t>
            </a:r>
            <a:r>
              <a:rPr dirty="0" spc="-30"/>
              <a:t> </a:t>
            </a:r>
            <a:r>
              <a:rPr dirty="0" spc="-5"/>
              <a:t>Retired </a:t>
            </a:r>
            <a:r>
              <a:rPr dirty="0"/>
              <a:t>EV</a:t>
            </a:r>
            <a:r>
              <a:rPr dirty="0" spc="-15"/>
              <a:t> </a:t>
            </a:r>
            <a:r>
              <a:rPr dirty="0" spc="-5"/>
              <a:t>Batteries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011" y="633657"/>
            <a:ext cx="7553959" cy="2388870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2400" spc="-5" b="1">
                <a:solidFill>
                  <a:srgbClr val="9F2200"/>
                </a:solidFill>
                <a:latin typeface="Arial"/>
                <a:cs typeface="Arial"/>
              </a:rPr>
              <a:t>Concept,</a:t>
            </a:r>
            <a:r>
              <a:rPr dirty="0" sz="2400" spc="-10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9F2200"/>
                </a:solidFill>
                <a:latin typeface="Arial"/>
                <a:cs typeface="Arial"/>
              </a:rPr>
              <a:t>design</a:t>
            </a:r>
            <a:r>
              <a:rPr dirty="0" sz="2400" spc="-2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9F2200"/>
                </a:solidFill>
                <a:latin typeface="Arial"/>
                <a:cs typeface="Arial"/>
              </a:rPr>
              <a:t>methods,</a:t>
            </a:r>
            <a:r>
              <a:rPr dirty="0" sz="2400" spc="-20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9F2200"/>
                </a:solidFill>
                <a:latin typeface="Arial"/>
                <a:cs typeface="Arial"/>
              </a:rPr>
              <a:t>examples,</a:t>
            </a:r>
            <a:r>
              <a:rPr dirty="0" sz="2400" spc="-1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9F2200"/>
                </a:solidFill>
                <a:latin typeface="Arial"/>
                <a:cs typeface="Arial"/>
              </a:rPr>
              <a:t>pros</a:t>
            </a:r>
            <a:r>
              <a:rPr dirty="0" sz="2400" spc="-10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9F2200"/>
                </a:solidFill>
                <a:latin typeface="Arial"/>
                <a:cs typeface="Arial"/>
              </a:rPr>
              <a:t>and</a:t>
            </a:r>
            <a:r>
              <a:rPr dirty="0" sz="2400" spc="-2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9F2200"/>
                </a:solidFill>
                <a:latin typeface="Arial"/>
                <a:cs typeface="Arial"/>
              </a:rPr>
              <a:t>cons</a:t>
            </a:r>
            <a:endParaRPr sz="24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605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>
                <a:latin typeface="Arial"/>
                <a:cs typeface="Arial"/>
              </a:rPr>
              <a:t>What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happens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when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battery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is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charged?</a:t>
            </a:r>
            <a:endParaRPr sz="20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>
                <a:latin typeface="Arial"/>
                <a:cs typeface="Arial"/>
              </a:rPr>
              <a:t>What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is </a:t>
            </a:r>
            <a:r>
              <a:rPr dirty="0" sz="2000">
                <a:latin typeface="Arial"/>
                <a:cs typeface="Arial"/>
              </a:rPr>
              <a:t>a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battery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charging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strategy?</a:t>
            </a:r>
            <a:endParaRPr sz="20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605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 spc="-5">
                <a:latin typeface="Arial"/>
                <a:cs typeface="Arial"/>
              </a:rPr>
              <a:t>Examples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of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common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charging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strategies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and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their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differences.</a:t>
            </a:r>
            <a:endParaRPr sz="20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>
                <a:latin typeface="Arial"/>
                <a:cs typeface="Arial"/>
              </a:rPr>
              <a:t>Why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do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we</a:t>
            </a:r>
            <a:r>
              <a:rPr dirty="0" sz="2000" spc="-5">
                <a:latin typeface="Arial"/>
                <a:cs typeface="Arial"/>
              </a:rPr>
              <a:t> develop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charging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strategies?</a:t>
            </a:r>
            <a:endParaRPr sz="20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 spc="-50">
                <a:latin typeface="Arial"/>
                <a:cs typeface="Arial"/>
              </a:rPr>
              <a:t>Your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suggestions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for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designing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battery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charging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strategies.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/>
              <a:t>10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7761" y="0"/>
            <a:ext cx="546290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8.</a:t>
            </a:r>
            <a:r>
              <a:rPr dirty="0" spc="-25"/>
              <a:t> </a:t>
            </a:r>
            <a:r>
              <a:rPr dirty="0" spc="-5"/>
              <a:t>Battery</a:t>
            </a:r>
            <a:r>
              <a:rPr dirty="0" spc="-25"/>
              <a:t> </a:t>
            </a:r>
            <a:r>
              <a:rPr dirty="0" spc="-5"/>
              <a:t>Charging</a:t>
            </a:r>
            <a:r>
              <a:rPr dirty="0" spc="-40"/>
              <a:t> </a:t>
            </a:r>
            <a:r>
              <a:rPr dirty="0" spc="-5"/>
              <a:t>Strategies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011" y="633657"/>
            <a:ext cx="7771130" cy="2998470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2400" spc="-10" b="1">
                <a:solidFill>
                  <a:srgbClr val="9F2200"/>
                </a:solidFill>
                <a:latin typeface="Arial"/>
                <a:cs typeface="Arial"/>
              </a:rPr>
              <a:t>Working</a:t>
            </a:r>
            <a:r>
              <a:rPr dirty="0" sz="2400" spc="-1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9F2200"/>
                </a:solidFill>
                <a:latin typeface="Arial"/>
                <a:cs typeface="Arial"/>
              </a:rPr>
              <a:t>principles,</a:t>
            </a:r>
            <a:r>
              <a:rPr dirty="0" sz="2400" spc="-40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9F2200"/>
                </a:solidFill>
                <a:latin typeface="Arial"/>
                <a:cs typeface="Arial"/>
              </a:rPr>
              <a:t>examples,</a:t>
            </a:r>
            <a:r>
              <a:rPr dirty="0" sz="2400" spc="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9F2200"/>
                </a:solidFill>
                <a:latin typeface="Arial"/>
                <a:cs typeface="Arial"/>
              </a:rPr>
              <a:t>pros</a:t>
            </a:r>
            <a:r>
              <a:rPr dirty="0" sz="2400" spc="-20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9F2200"/>
                </a:solidFill>
                <a:latin typeface="Arial"/>
                <a:cs typeface="Arial"/>
              </a:rPr>
              <a:t>and</a:t>
            </a:r>
            <a:r>
              <a:rPr dirty="0" sz="2400" spc="-10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9F2200"/>
                </a:solidFill>
                <a:latin typeface="Arial"/>
                <a:cs typeface="Arial"/>
              </a:rPr>
              <a:t>cons</a:t>
            </a:r>
            <a:endParaRPr sz="24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605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>
                <a:latin typeface="Arial"/>
                <a:cs typeface="Arial"/>
              </a:rPr>
              <a:t>How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can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machine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learning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benefit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battery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management?</a:t>
            </a:r>
            <a:endParaRPr sz="20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 spc="-5">
                <a:latin typeface="Arial"/>
                <a:cs typeface="Arial"/>
              </a:rPr>
              <a:t>Examples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use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machine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learning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 </a:t>
            </a:r>
            <a:r>
              <a:rPr dirty="0" sz="2000" spc="-5">
                <a:latin typeface="Arial"/>
                <a:cs typeface="Arial"/>
              </a:rPr>
              <a:t>battery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management.</a:t>
            </a:r>
            <a:endParaRPr sz="2000">
              <a:latin typeface="Arial"/>
              <a:cs typeface="Arial"/>
            </a:endParaRPr>
          </a:p>
          <a:p>
            <a:pPr marL="372110" marR="563245" indent="-360045">
              <a:lnSpc>
                <a:spcPct val="100000"/>
              </a:lnSpc>
              <a:spcBef>
                <a:spcPts val="605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 spc="-5">
                <a:latin typeface="Arial"/>
                <a:cs typeface="Arial"/>
              </a:rPr>
              <a:t>Differences between </a:t>
            </a:r>
            <a:r>
              <a:rPr dirty="0" sz="2000">
                <a:latin typeface="Arial"/>
                <a:cs typeface="Arial"/>
              </a:rPr>
              <a:t>machine </a:t>
            </a:r>
            <a:r>
              <a:rPr dirty="0" sz="2000" spc="-5">
                <a:latin typeface="Arial"/>
                <a:cs typeface="Arial"/>
              </a:rPr>
              <a:t>learning and </a:t>
            </a:r>
            <a:r>
              <a:rPr dirty="0" sz="2000">
                <a:latin typeface="Arial"/>
                <a:cs typeface="Arial"/>
              </a:rPr>
              <a:t>traditional </a:t>
            </a:r>
            <a:r>
              <a:rPr dirty="0" sz="2000" spc="-5">
                <a:latin typeface="Arial"/>
                <a:cs typeface="Arial"/>
              </a:rPr>
              <a:t>battery </a:t>
            </a:r>
            <a:r>
              <a:rPr dirty="0" sz="2000" spc="-5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management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algorithms.</a:t>
            </a:r>
            <a:endParaRPr sz="2000">
              <a:latin typeface="Arial"/>
              <a:cs typeface="Arial"/>
            </a:endParaRPr>
          </a:p>
          <a:p>
            <a:pPr marL="372110" marR="70485" indent="-360045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>
                <a:latin typeface="Arial"/>
                <a:cs typeface="Arial"/>
              </a:rPr>
              <a:t>What are the </a:t>
            </a:r>
            <a:r>
              <a:rPr dirty="0" sz="2000" spc="-5">
                <a:latin typeface="Arial"/>
                <a:cs typeface="Arial"/>
              </a:rPr>
              <a:t>advantages and disadvantages of </a:t>
            </a:r>
            <a:r>
              <a:rPr dirty="0" sz="2000">
                <a:latin typeface="Arial"/>
                <a:cs typeface="Arial"/>
              </a:rPr>
              <a:t>machine </a:t>
            </a:r>
            <a:r>
              <a:rPr dirty="0" sz="2000" spc="-5">
                <a:latin typeface="Arial"/>
                <a:cs typeface="Arial"/>
              </a:rPr>
              <a:t>learning </a:t>
            </a:r>
            <a:r>
              <a:rPr dirty="0" sz="2000" spc="-5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for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battery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management?</a:t>
            </a:r>
            <a:endParaRPr sz="20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 spc="-50">
                <a:latin typeface="Arial"/>
                <a:cs typeface="Arial"/>
              </a:rPr>
              <a:t>Your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suggestions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for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applications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machine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learning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 this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area.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/>
              <a:t>11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7761" y="0"/>
            <a:ext cx="800925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9.</a:t>
            </a:r>
            <a:r>
              <a:rPr dirty="0" spc="-20"/>
              <a:t> </a:t>
            </a:r>
            <a:r>
              <a:rPr dirty="0"/>
              <a:t>Machine</a:t>
            </a:r>
            <a:r>
              <a:rPr dirty="0" spc="-40"/>
              <a:t> </a:t>
            </a:r>
            <a:r>
              <a:rPr dirty="0" spc="-5"/>
              <a:t>Learning</a:t>
            </a:r>
            <a:r>
              <a:rPr dirty="0" spc="-40"/>
              <a:t> </a:t>
            </a:r>
            <a:r>
              <a:rPr dirty="0" spc="-5"/>
              <a:t>in</a:t>
            </a:r>
            <a:r>
              <a:rPr dirty="0" spc="-10"/>
              <a:t> </a:t>
            </a:r>
            <a:r>
              <a:rPr dirty="0" spc="-5"/>
              <a:t>Battery</a:t>
            </a:r>
            <a:r>
              <a:rPr dirty="0" spc="-35"/>
              <a:t> </a:t>
            </a:r>
            <a:r>
              <a:rPr dirty="0" spc="-5"/>
              <a:t>Management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011" y="649325"/>
            <a:ext cx="8439785" cy="4395470"/>
          </a:xfrm>
          <a:prstGeom prst="rect">
            <a:avLst/>
          </a:prstGeom>
        </p:spPr>
        <p:txBody>
          <a:bodyPr wrap="square" lIns="0" tIns="88900" rIns="0" bIns="0" rtlCol="0" vert="horz">
            <a:spAutoFit/>
          </a:bodyPr>
          <a:lstStyle/>
          <a:p>
            <a:pPr marL="372110" indent="-360045">
              <a:lnSpc>
                <a:spcPct val="100000"/>
              </a:lnSpc>
              <a:spcBef>
                <a:spcPts val="70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 spc="-5">
                <a:latin typeface="Arial"/>
                <a:cs typeface="Arial"/>
              </a:rPr>
              <a:t>Even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distribution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among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project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members</a:t>
            </a:r>
            <a:endParaRPr sz="2000">
              <a:latin typeface="Arial"/>
              <a:cs typeface="Arial"/>
            </a:endParaRPr>
          </a:p>
          <a:p>
            <a:pPr marL="372110" marR="150495" indent="-360045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>
                <a:latin typeface="Arial"/>
                <a:cs typeface="Arial"/>
              </a:rPr>
              <a:t>The </a:t>
            </a:r>
            <a:r>
              <a:rPr dirty="0" sz="2000" spc="-5">
                <a:latin typeface="Arial"/>
                <a:cs typeface="Arial"/>
              </a:rPr>
              <a:t>presentation is </a:t>
            </a:r>
            <a:r>
              <a:rPr dirty="0" sz="2000" spc="-5" b="1">
                <a:solidFill>
                  <a:srgbClr val="9F2200"/>
                </a:solidFill>
                <a:latin typeface="Arial"/>
                <a:cs typeface="Arial"/>
              </a:rPr>
              <a:t>12 min </a:t>
            </a:r>
            <a:r>
              <a:rPr dirty="0" sz="2000">
                <a:latin typeface="Arial"/>
                <a:cs typeface="Arial"/>
              </a:rPr>
              <a:t>for each </a:t>
            </a:r>
            <a:r>
              <a:rPr dirty="0" sz="2000" spc="-5">
                <a:latin typeface="Arial"/>
                <a:cs typeface="Arial"/>
              </a:rPr>
              <a:t>group </a:t>
            </a:r>
            <a:r>
              <a:rPr dirty="0" sz="2000">
                <a:latin typeface="Arial"/>
                <a:cs typeface="Arial"/>
              </a:rPr>
              <a:t>(all members). </a:t>
            </a:r>
            <a:r>
              <a:rPr dirty="0" sz="2000" b="1">
                <a:solidFill>
                  <a:srgbClr val="9F2200"/>
                </a:solidFill>
                <a:latin typeface="Arial"/>
                <a:cs typeface="Arial"/>
              </a:rPr>
              <a:t>Do not </a:t>
            </a:r>
            <a:r>
              <a:rPr dirty="0" sz="2000" spc="-10" b="1">
                <a:solidFill>
                  <a:srgbClr val="9F2200"/>
                </a:solidFill>
                <a:latin typeface="Arial"/>
                <a:cs typeface="Arial"/>
              </a:rPr>
              <a:t>over </a:t>
            </a:r>
            <a:r>
              <a:rPr dirty="0" sz="2000" spc="-54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F2200"/>
                </a:solidFill>
                <a:latin typeface="Arial"/>
                <a:cs typeface="Arial"/>
              </a:rPr>
              <a:t>time</a:t>
            </a:r>
            <a:endParaRPr sz="20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 spc="-25">
                <a:latin typeface="Arial"/>
                <a:cs typeface="Arial"/>
              </a:rPr>
              <a:t>Try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present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9F2200"/>
                </a:solidFill>
                <a:latin typeface="Arial"/>
                <a:cs typeface="Arial"/>
              </a:rPr>
              <a:t>same</a:t>
            </a:r>
            <a:r>
              <a:rPr dirty="0" sz="2000" spc="-20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F2200"/>
                </a:solidFill>
                <a:latin typeface="Arial"/>
                <a:cs typeface="Arial"/>
              </a:rPr>
              <a:t>duration</a:t>
            </a:r>
            <a:r>
              <a:rPr dirty="0" sz="2000" spc="-30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F2200"/>
                </a:solidFill>
                <a:latin typeface="Arial"/>
                <a:cs typeface="Arial"/>
              </a:rPr>
              <a:t>for</a:t>
            </a:r>
            <a:r>
              <a:rPr dirty="0" sz="2000" spc="-1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9F2200"/>
                </a:solidFill>
                <a:latin typeface="Arial"/>
                <a:cs typeface="Arial"/>
              </a:rPr>
              <a:t>each</a:t>
            </a:r>
            <a:r>
              <a:rPr dirty="0" sz="2000" spc="-2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F2200"/>
                </a:solidFill>
                <a:latin typeface="Arial"/>
                <a:cs typeface="Arial"/>
              </a:rPr>
              <a:t>member</a:t>
            </a:r>
            <a:endParaRPr sz="2000">
              <a:latin typeface="Arial"/>
              <a:cs typeface="Arial"/>
            </a:endParaRPr>
          </a:p>
          <a:p>
            <a:pPr marL="372110" marR="5080" indent="-360045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>
                <a:latin typeface="Arial"/>
                <a:cs typeface="Arial"/>
              </a:rPr>
              <a:t>There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is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no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fixed</a:t>
            </a:r>
            <a:r>
              <a:rPr dirty="0" sz="2000">
                <a:latin typeface="Arial"/>
                <a:cs typeface="Arial"/>
              </a:rPr>
              <a:t> answer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for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each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miniproject,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you</a:t>
            </a:r>
            <a:r>
              <a:rPr dirty="0" sz="2000" spc="-5">
                <a:latin typeface="Arial"/>
                <a:cs typeface="Arial"/>
              </a:rPr>
              <a:t> need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F2200"/>
                </a:solidFill>
                <a:latin typeface="Arial"/>
                <a:cs typeface="Arial"/>
              </a:rPr>
              <a:t>persuade</a:t>
            </a:r>
            <a:r>
              <a:rPr dirty="0" sz="2000" spc="-2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us </a:t>
            </a:r>
            <a:r>
              <a:rPr dirty="0" sz="2000" spc="-5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of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your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points</a:t>
            </a:r>
            <a:endParaRPr sz="20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 spc="-5">
                <a:latin typeface="Arial"/>
                <a:cs typeface="Arial"/>
              </a:rPr>
              <a:t>State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9F2200"/>
                </a:solidFill>
                <a:latin typeface="Arial"/>
                <a:cs typeface="Arial"/>
              </a:rPr>
              <a:t>sources</a:t>
            </a:r>
            <a:r>
              <a:rPr dirty="0" sz="2000" spc="-20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F2200"/>
                </a:solidFill>
                <a:latin typeface="Arial"/>
                <a:cs typeface="Arial"/>
              </a:rPr>
              <a:t>of</a:t>
            </a:r>
            <a:r>
              <a:rPr dirty="0" sz="2000" spc="-1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9F2200"/>
                </a:solidFill>
                <a:latin typeface="Arial"/>
                <a:cs typeface="Arial"/>
              </a:rPr>
              <a:t>materials</a:t>
            </a:r>
            <a:endParaRPr sz="20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 spc="-5">
                <a:latin typeface="Arial"/>
                <a:cs typeface="Arial"/>
              </a:rPr>
              <a:t>Other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tips:</a:t>
            </a:r>
            <a:endParaRPr sz="2000">
              <a:latin typeface="Arial"/>
              <a:cs typeface="Arial"/>
            </a:endParaRPr>
          </a:p>
          <a:p>
            <a:pPr lvl="1" marL="698500" indent="-228600">
              <a:lnSpc>
                <a:spcPct val="100000"/>
              </a:lnSpc>
              <a:spcBef>
                <a:spcPts val="505"/>
              </a:spcBef>
              <a:buClr>
                <a:srgbClr val="A40020"/>
              </a:buClr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Arial"/>
                <a:cs typeface="Arial"/>
              </a:rPr>
              <a:t>Present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ppt,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not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read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slide</a:t>
            </a:r>
            <a:endParaRPr sz="2000">
              <a:latin typeface="Arial"/>
              <a:cs typeface="Arial"/>
            </a:endParaRPr>
          </a:p>
          <a:p>
            <a:pPr lvl="1" marL="698500" indent="-228600">
              <a:lnSpc>
                <a:spcPct val="100000"/>
              </a:lnSpc>
              <a:spcBef>
                <a:spcPts val="495"/>
              </a:spcBef>
              <a:buClr>
                <a:srgbClr val="A40020"/>
              </a:buClr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Arial"/>
                <a:cs typeface="Arial"/>
              </a:rPr>
              <a:t>Add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illustration</a:t>
            </a:r>
            <a:endParaRPr sz="2000">
              <a:latin typeface="Arial"/>
              <a:cs typeface="Arial"/>
            </a:endParaRPr>
          </a:p>
          <a:p>
            <a:pPr lvl="1" marL="698500" indent="-228600">
              <a:lnSpc>
                <a:spcPct val="100000"/>
              </a:lnSpc>
              <a:spcBef>
                <a:spcPts val="505"/>
              </a:spcBef>
              <a:buClr>
                <a:srgbClr val="A40020"/>
              </a:buClr>
              <a:buChar char="•"/>
              <a:tabLst>
                <a:tab pos="697865" algn="l"/>
                <a:tab pos="698500" algn="l"/>
              </a:tabLst>
            </a:pPr>
            <a:r>
              <a:rPr dirty="0" sz="2000">
                <a:latin typeface="Arial"/>
                <a:cs typeface="Arial"/>
              </a:rPr>
              <a:t>Not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too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much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text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each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slide</a:t>
            </a:r>
            <a:endParaRPr sz="2000">
              <a:latin typeface="Arial"/>
              <a:cs typeface="Arial"/>
            </a:endParaRPr>
          </a:p>
          <a:p>
            <a:pPr lvl="1" marL="698500" indent="-228600">
              <a:lnSpc>
                <a:spcPct val="100000"/>
              </a:lnSpc>
              <a:spcBef>
                <a:spcPts val="500"/>
              </a:spcBef>
              <a:buClr>
                <a:srgbClr val="A40020"/>
              </a:buClr>
              <a:buChar char="•"/>
              <a:tabLst>
                <a:tab pos="697865" algn="l"/>
                <a:tab pos="698500" algn="l"/>
              </a:tabLst>
            </a:pPr>
            <a:r>
              <a:rPr dirty="0" sz="2000" spc="-5">
                <a:latin typeface="Arial"/>
                <a:cs typeface="Arial"/>
              </a:rPr>
              <a:t>Animation,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diagram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chart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are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useful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/>
              <a:t>12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7761" y="0"/>
            <a:ext cx="176403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Su</a:t>
            </a:r>
            <a:r>
              <a:rPr dirty="0" spc="-15"/>
              <a:t>m</a:t>
            </a:r>
            <a:r>
              <a:rPr dirty="0"/>
              <a:t>m</a:t>
            </a:r>
            <a:r>
              <a:rPr dirty="0" spc="-10"/>
              <a:t>a</a:t>
            </a:r>
            <a:r>
              <a:rPr dirty="0"/>
              <a:t>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8617" y="575655"/>
            <a:ext cx="8228965" cy="4158615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2400" spc="-5" b="1">
                <a:latin typeface="Arial"/>
                <a:cs typeface="Arial"/>
              </a:rPr>
              <a:t>Lecturer</a:t>
            </a:r>
            <a:r>
              <a:rPr dirty="0" sz="240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1: </a:t>
            </a:r>
            <a:r>
              <a:rPr dirty="0" sz="2400" spc="-45" b="1">
                <a:latin typeface="Arial"/>
                <a:cs typeface="Arial"/>
              </a:rPr>
              <a:t>Dr.</a:t>
            </a:r>
            <a:r>
              <a:rPr dirty="0" sz="2400" b="1">
                <a:latin typeface="Arial"/>
                <a:cs typeface="Arial"/>
              </a:rPr>
              <a:t> </a:t>
            </a:r>
            <a:r>
              <a:rPr dirty="0" sz="2400" spc="-20" b="1">
                <a:latin typeface="Arial"/>
                <a:cs typeface="Arial"/>
              </a:rPr>
              <a:t>Wei</a:t>
            </a:r>
            <a:r>
              <a:rPr dirty="0" sz="2400" spc="-1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Lucian</a:t>
            </a:r>
            <a:r>
              <a:rPr dirty="0" sz="2400" spc="-15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LIU</a:t>
            </a:r>
            <a:r>
              <a:rPr dirty="0" sz="2400" spc="-1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(Subject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Leader)</a:t>
            </a:r>
            <a:endParaRPr sz="2400">
              <a:latin typeface="Arial"/>
              <a:cs typeface="Arial"/>
            </a:endParaRPr>
          </a:p>
          <a:p>
            <a:pPr marL="355600" indent="-180340">
              <a:lnSpc>
                <a:spcPct val="100000"/>
              </a:lnSpc>
              <a:spcBef>
                <a:spcPts val="300"/>
              </a:spcBef>
              <a:buClr>
                <a:srgbClr val="7E7E7E"/>
              </a:buClr>
              <a:buChar char="•"/>
              <a:tabLst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Address: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CF626,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60">
                <a:latin typeface="Arial"/>
                <a:cs typeface="Arial"/>
              </a:rPr>
              <a:t>6/F,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Core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110">
                <a:latin typeface="Arial"/>
                <a:cs typeface="Arial"/>
              </a:rPr>
              <a:t>F,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Department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of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EEE,</a:t>
            </a:r>
            <a:r>
              <a:rPr dirty="0" sz="2000">
                <a:latin typeface="Arial"/>
                <a:cs typeface="Arial"/>
              </a:rPr>
              <a:t> PolyU</a:t>
            </a:r>
            <a:endParaRPr sz="2000">
              <a:latin typeface="Arial"/>
              <a:cs typeface="Arial"/>
            </a:endParaRPr>
          </a:p>
          <a:p>
            <a:pPr marL="355600" indent="-180340">
              <a:lnSpc>
                <a:spcPct val="100000"/>
              </a:lnSpc>
              <a:spcBef>
                <a:spcPts val="300"/>
              </a:spcBef>
              <a:buClr>
                <a:srgbClr val="7E7E7E"/>
              </a:buClr>
              <a:buChar char="•"/>
              <a:tabLst>
                <a:tab pos="355600" algn="l"/>
              </a:tabLst>
            </a:pPr>
            <a:r>
              <a:rPr dirty="0" sz="2000" spc="-60">
                <a:latin typeface="Arial"/>
                <a:cs typeface="Arial"/>
              </a:rPr>
              <a:t>Tel: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2766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4404</a:t>
            </a:r>
            <a:endParaRPr sz="2000">
              <a:latin typeface="Arial"/>
              <a:cs typeface="Arial"/>
            </a:endParaRPr>
          </a:p>
          <a:p>
            <a:pPr marL="355600" indent="-180340">
              <a:lnSpc>
                <a:spcPct val="100000"/>
              </a:lnSpc>
              <a:spcBef>
                <a:spcPts val="300"/>
              </a:spcBef>
              <a:buClr>
                <a:srgbClr val="7E7E7E"/>
              </a:buClr>
              <a:buChar char="•"/>
              <a:tabLst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Email: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2"/>
              </a:rPr>
              <a:t>wei.liu@polyu.edu.hk</a:t>
            </a:r>
            <a:endParaRPr sz="2000">
              <a:latin typeface="Arial"/>
              <a:cs typeface="Arial"/>
            </a:endParaRPr>
          </a:p>
          <a:p>
            <a:pPr marL="355600" indent="-180340">
              <a:lnSpc>
                <a:spcPct val="100000"/>
              </a:lnSpc>
              <a:spcBef>
                <a:spcPts val="305"/>
              </a:spcBef>
              <a:buClr>
                <a:srgbClr val="7E7E7E"/>
              </a:buClr>
              <a:buChar char="•"/>
              <a:tabLst>
                <a:tab pos="355600" algn="l"/>
              </a:tabLst>
            </a:pPr>
            <a:r>
              <a:rPr dirty="0" sz="2000" spc="-5">
                <a:latin typeface="Arial"/>
                <a:cs typeface="Arial"/>
              </a:rPr>
              <a:t>Website: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3"/>
              </a:rPr>
              <a:t>www.eee.hku.hk/~liuwei</a:t>
            </a:r>
            <a:endParaRPr sz="2000">
              <a:latin typeface="Arial"/>
              <a:cs typeface="Arial"/>
            </a:endParaRPr>
          </a:p>
          <a:p>
            <a:pPr marL="355600" indent="-180340">
              <a:lnSpc>
                <a:spcPct val="100000"/>
              </a:lnSpc>
              <a:spcBef>
                <a:spcPts val="300"/>
              </a:spcBef>
              <a:buClr>
                <a:srgbClr val="7E7E7E"/>
              </a:buClr>
              <a:buFont typeface="Arial"/>
              <a:buChar char="•"/>
              <a:tabLst>
                <a:tab pos="355600" algn="l"/>
              </a:tabLst>
            </a:pPr>
            <a:r>
              <a:rPr dirty="0" sz="2000" spc="-20" b="1">
                <a:solidFill>
                  <a:srgbClr val="9F2200"/>
                </a:solidFill>
                <a:latin typeface="Arial"/>
                <a:cs typeface="Arial"/>
              </a:rPr>
              <a:t>Teaching</a:t>
            </a:r>
            <a:r>
              <a:rPr dirty="0" sz="2000" spc="-2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9F2200"/>
                </a:solidFill>
                <a:latin typeface="Arial"/>
                <a:cs typeface="Arial"/>
              </a:rPr>
              <a:t>and</a:t>
            </a:r>
            <a:r>
              <a:rPr dirty="0" sz="2000" spc="-2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000" b="1">
                <a:solidFill>
                  <a:srgbClr val="9F2200"/>
                </a:solidFill>
                <a:latin typeface="Arial"/>
                <a:cs typeface="Arial"/>
              </a:rPr>
              <a:t>learning</a:t>
            </a:r>
            <a:r>
              <a:rPr dirty="0" sz="2000" spc="-2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9F2200"/>
                </a:solidFill>
                <a:latin typeface="Arial"/>
                <a:cs typeface="Arial"/>
              </a:rPr>
              <a:t>are</a:t>
            </a:r>
            <a:r>
              <a:rPr dirty="0" sz="2000" spc="-20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9F2200"/>
                </a:solidFill>
                <a:latin typeface="Arial"/>
                <a:cs typeface="Arial"/>
              </a:rPr>
              <a:t>mutually</a:t>
            </a:r>
            <a:r>
              <a:rPr dirty="0" sz="2000" spc="-3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000" spc="-5" b="1">
                <a:solidFill>
                  <a:srgbClr val="9F2200"/>
                </a:solidFill>
                <a:latin typeface="Arial"/>
                <a:cs typeface="Arial"/>
              </a:rPr>
              <a:t>motivating</a:t>
            </a:r>
            <a:endParaRPr sz="2000">
              <a:latin typeface="Arial"/>
              <a:cs typeface="Arial"/>
            </a:endParaRPr>
          </a:p>
          <a:p>
            <a:pPr marL="355600" indent="-180340">
              <a:lnSpc>
                <a:spcPct val="100000"/>
              </a:lnSpc>
              <a:spcBef>
                <a:spcPts val="300"/>
              </a:spcBef>
              <a:buClr>
                <a:srgbClr val="7E7E7E"/>
              </a:buClr>
              <a:buChar char="•"/>
              <a:tabLst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Please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feel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free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give </a:t>
            </a:r>
            <a:r>
              <a:rPr dirty="0" sz="2000">
                <a:latin typeface="Arial"/>
                <a:cs typeface="Arial"/>
              </a:rPr>
              <a:t>your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suggestions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on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our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teaching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and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learning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35"/>
              </a:spcBef>
              <a:buClr>
                <a:srgbClr val="7E7E7E"/>
              </a:buClr>
              <a:buFont typeface="Arial"/>
              <a:buChar char="•"/>
            </a:pP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z="2400" spc="-5" b="1">
                <a:latin typeface="Arial"/>
                <a:cs typeface="Arial"/>
              </a:rPr>
              <a:t>Lecturer 2: </a:t>
            </a:r>
            <a:r>
              <a:rPr dirty="0" sz="2400" spc="-50" b="1">
                <a:latin typeface="Arial"/>
                <a:cs typeface="Arial"/>
              </a:rPr>
              <a:t>Dr.</a:t>
            </a:r>
            <a:r>
              <a:rPr dirty="0" sz="2400" spc="-5" b="1">
                <a:latin typeface="Arial"/>
                <a:cs typeface="Arial"/>
              </a:rPr>
              <a:t> Jinpeng</a:t>
            </a:r>
            <a:r>
              <a:rPr dirty="0" sz="2400" spc="-20" b="1">
                <a:latin typeface="Arial"/>
                <a:cs typeface="Arial"/>
              </a:rPr>
              <a:t> </a:t>
            </a:r>
            <a:r>
              <a:rPr dirty="0" sz="2400" b="1">
                <a:latin typeface="Arial"/>
                <a:cs typeface="Arial"/>
              </a:rPr>
              <a:t>TIAN</a:t>
            </a:r>
            <a:endParaRPr sz="2400">
              <a:latin typeface="Arial"/>
              <a:cs typeface="Arial"/>
            </a:endParaRPr>
          </a:p>
          <a:p>
            <a:pPr marL="355600" indent="-180340">
              <a:lnSpc>
                <a:spcPct val="100000"/>
              </a:lnSpc>
              <a:spcBef>
                <a:spcPts val="310"/>
              </a:spcBef>
              <a:buClr>
                <a:srgbClr val="7E7E7E"/>
              </a:buClr>
              <a:buChar char="•"/>
              <a:tabLst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Address: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CF632,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60">
                <a:latin typeface="Arial"/>
                <a:cs typeface="Arial"/>
              </a:rPr>
              <a:t>6/F,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Core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110">
                <a:latin typeface="Arial"/>
                <a:cs typeface="Arial"/>
              </a:rPr>
              <a:t>F,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Department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of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EEE,</a:t>
            </a:r>
            <a:r>
              <a:rPr dirty="0" sz="2000">
                <a:latin typeface="Arial"/>
                <a:cs typeface="Arial"/>
              </a:rPr>
              <a:t> PolyU</a:t>
            </a:r>
            <a:endParaRPr sz="2000">
              <a:latin typeface="Arial"/>
              <a:cs typeface="Arial"/>
            </a:endParaRPr>
          </a:p>
          <a:p>
            <a:pPr marL="355600" indent="-180340">
              <a:lnSpc>
                <a:spcPct val="100000"/>
              </a:lnSpc>
              <a:spcBef>
                <a:spcPts val="300"/>
              </a:spcBef>
              <a:buClr>
                <a:srgbClr val="7E7E7E"/>
              </a:buClr>
              <a:buChar char="•"/>
              <a:tabLst>
                <a:tab pos="355600" algn="l"/>
              </a:tabLst>
            </a:pPr>
            <a:r>
              <a:rPr dirty="0" sz="2000" spc="-60">
                <a:latin typeface="Arial"/>
                <a:cs typeface="Arial"/>
              </a:rPr>
              <a:t>Tel: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2766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6181</a:t>
            </a:r>
            <a:endParaRPr sz="2000">
              <a:latin typeface="Arial"/>
              <a:cs typeface="Arial"/>
            </a:endParaRPr>
          </a:p>
          <a:p>
            <a:pPr marL="355600" indent="-180340">
              <a:lnSpc>
                <a:spcPct val="100000"/>
              </a:lnSpc>
              <a:spcBef>
                <a:spcPts val="300"/>
              </a:spcBef>
              <a:buClr>
                <a:srgbClr val="7E7E7E"/>
              </a:buClr>
              <a:buChar char="•"/>
              <a:tabLst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Email: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4"/>
              </a:rPr>
              <a:t>jinpeng.tian@polyu.edu.hk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18617" y="4930581"/>
            <a:ext cx="5485130" cy="1809114"/>
          </a:xfrm>
          <a:prstGeom prst="rect">
            <a:avLst/>
          </a:prstGeom>
        </p:spPr>
        <p:txBody>
          <a:bodyPr wrap="square" lIns="0" tIns="58419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2400" spc="-30" b="1">
                <a:latin typeface="Arial"/>
                <a:cs typeface="Arial"/>
              </a:rPr>
              <a:t>Teaching</a:t>
            </a:r>
            <a:r>
              <a:rPr dirty="0" sz="2400" spc="-105" b="1">
                <a:latin typeface="Arial"/>
                <a:cs typeface="Arial"/>
              </a:rPr>
              <a:t> </a:t>
            </a:r>
            <a:r>
              <a:rPr dirty="0" sz="2400" spc="-5" b="1">
                <a:latin typeface="Arial"/>
                <a:cs typeface="Arial"/>
              </a:rPr>
              <a:t>Assistants</a:t>
            </a:r>
            <a:r>
              <a:rPr dirty="0" sz="2400" spc="5" b="1">
                <a:latin typeface="Arial"/>
                <a:cs typeface="Arial"/>
              </a:rPr>
              <a:t> </a:t>
            </a:r>
            <a:r>
              <a:rPr dirty="0" sz="2400" spc="-35" b="1">
                <a:latin typeface="Arial"/>
                <a:cs typeface="Arial"/>
              </a:rPr>
              <a:t>(TAs):</a:t>
            </a:r>
            <a:endParaRPr sz="2400">
              <a:latin typeface="Arial"/>
              <a:cs typeface="Arial"/>
            </a:endParaRPr>
          </a:p>
          <a:p>
            <a:pPr marL="355600" indent="-180340">
              <a:lnSpc>
                <a:spcPct val="100000"/>
              </a:lnSpc>
              <a:spcBef>
                <a:spcPts val="300"/>
              </a:spcBef>
              <a:buClr>
                <a:srgbClr val="7E7E7E"/>
              </a:buClr>
              <a:buChar char="•"/>
              <a:tabLst>
                <a:tab pos="355600" algn="l"/>
              </a:tabLst>
            </a:pPr>
            <a:r>
              <a:rPr dirty="0" sz="2000" spc="-15">
                <a:latin typeface="Arial"/>
                <a:cs typeface="Arial"/>
              </a:rPr>
              <a:t>Tianyi </a:t>
            </a:r>
            <a:r>
              <a:rPr dirty="0" sz="2000" spc="-5">
                <a:latin typeface="Arial"/>
                <a:cs typeface="Arial"/>
              </a:rPr>
              <a:t>LIU, </a:t>
            </a:r>
            <a:r>
              <a:rPr dirty="0" u="heavy" sz="2000" spc="-1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5"/>
              </a:rPr>
              <a:t>andrew</a:t>
            </a:r>
            <a:r>
              <a:rPr dirty="0" u="heavy" sz="2000" spc="-1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5"/>
              </a:rPr>
              <a:t>-</a:t>
            </a:r>
            <a:r>
              <a:rPr dirty="0" u="heavy" sz="2000" spc="-10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5"/>
              </a:rPr>
              <a:t>ty.liu@connect.polyu.hk</a:t>
            </a:r>
            <a:endParaRPr sz="2000">
              <a:latin typeface="Arial"/>
              <a:cs typeface="Arial"/>
            </a:endParaRPr>
          </a:p>
          <a:p>
            <a:pPr marL="355600" indent="-180340">
              <a:lnSpc>
                <a:spcPct val="100000"/>
              </a:lnSpc>
              <a:spcBef>
                <a:spcPts val="300"/>
              </a:spcBef>
              <a:buClr>
                <a:srgbClr val="7E7E7E"/>
              </a:buClr>
              <a:buChar char="•"/>
              <a:tabLst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Jian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SONG,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6"/>
              </a:rPr>
              <a:t>eee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6"/>
              </a:rPr>
              <a:t>-</a:t>
            </a:r>
            <a:r>
              <a:rPr dirty="0" u="heavy" sz="2000" spc="-5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6"/>
              </a:rPr>
              <a:t>jian.song@connect.polyu.hk</a:t>
            </a:r>
            <a:endParaRPr sz="2000">
              <a:latin typeface="Arial"/>
              <a:cs typeface="Arial"/>
            </a:endParaRPr>
          </a:p>
          <a:p>
            <a:pPr marL="355600" indent="-180340">
              <a:lnSpc>
                <a:spcPct val="100000"/>
              </a:lnSpc>
              <a:spcBef>
                <a:spcPts val="300"/>
              </a:spcBef>
              <a:buClr>
                <a:srgbClr val="7E7E7E"/>
              </a:buClr>
              <a:buChar char="•"/>
              <a:tabLst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Junkai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LI,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u="sng" sz="2000" spc="-5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7"/>
              </a:rPr>
              <a:t>junkai.li@connect.polyu.hk</a:t>
            </a:r>
            <a:endParaRPr sz="2000">
              <a:latin typeface="Arial"/>
              <a:cs typeface="Arial"/>
            </a:endParaRPr>
          </a:p>
          <a:p>
            <a:pPr marL="355600" indent="-180340">
              <a:lnSpc>
                <a:spcPct val="100000"/>
              </a:lnSpc>
              <a:spcBef>
                <a:spcPts val="300"/>
              </a:spcBef>
              <a:buClr>
                <a:srgbClr val="7E7E7E"/>
              </a:buClr>
              <a:buChar char="•"/>
              <a:tabLst>
                <a:tab pos="355600" algn="l"/>
              </a:tabLst>
            </a:pPr>
            <a:r>
              <a:rPr dirty="0" sz="2000">
                <a:latin typeface="Arial"/>
                <a:cs typeface="Arial"/>
              </a:rPr>
              <a:t>Muqing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GE,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u="sng" sz="2000" spc="-5">
                <a:uFill>
                  <a:solidFill>
                    <a:srgbClr val="000000"/>
                  </a:solidFill>
                </a:uFill>
                <a:latin typeface="Arial"/>
                <a:cs typeface="Arial"/>
                <a:hlinkClick r:id="rId8"/>
              </a:rPr>
              <a:t>24152567r@connect.polyu.hk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27761" y="0"/>
            <a:ext cx="140335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Briefing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8316594" y="6339941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011" y="612139"/>
            <a:ext cx="7939405" cy="6077585"/>
          </a:xfrm>
          <a:prstGeom prst="rect">
            <a:avLst/>
          </a:prstGeom>
        </p:spPr>
        <p:txBody>
          <a:bodyPr wrap="square" lIns="0" tIns="59690" rIns="0" bIns="0" rtlCol="0" vert="horz">
            <a:spAutoFit/>
          </a:bodyPr>
          <a:lstStyle/>
          <a:p>
            <a:pPr marL="372110" marR="86995" indent="-360045">
              <a:lnSpc>
                <a:spcPts val="2039"/>
              </a:lnSpc>
              <a:spcBef>
                <a:spcPts val="470"/>
              </a:spcBef>
              <a:buClr>
                <a:srgbClr val="7E7E7E"/>
              </a:buClr>
              <a:buAutoNum type="arabicPeriod"/>
              <a:tabLst>
                <a:tab pos="372110" algn="l"/>
                <a:tab pos="372745" algn="l"/>
              </a:tabLst>
            </a:pPr>
            <a:r>
              <a:rPr dirty="0" sz="2000" spc="-5" b="1">
                <a:latin typeface="Arial"/>
                <a:cs typeface="Arial"/>
              </a:rPr>
              <a:t>State-of-the-Art Batteries </a:t>
            </a:r>
            <a:r>
              <a:rPr dirty="0" sz="2000" b="1">
                <a:latin typeface="Arial"/>
                <a:cs typeface="Arial"/>
              </a:rPr>
              <a:t>for </a:t>
            </a:r>
            <a:r>
              <a:rPr dirty="0" sz="2000" spc="-5" b="1">
                <a:latin typeface="Arial"/>
                <a:cs typeface="Arial"/>
              </a:rPr>
              <a:t>EVs </a:t>
            </a:r>
            <a:r>
              <a:rPr dirty="0" sz="2000">
                <a:latin typeface="Arial"/>
                <a:cs typeface="Arial"/>
              </a:rPr>
              <a:t>– Battery </a:t>
            </a:r>
            <a:r>
              <a:rPr dirty="0" sz="2000" spc="-5">
                <a:latin typeface="Arial"/>
                <a:cs typeface="Arial"/>
              </a:rPr>
              <a:t>performance, battery </a:t>
            </a:r>
            <a:r>
              <a:rPr dirty="0" sz="2000" spc="-5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materials, </a:t>
            </a:r>
            <a:r>
              <a:rPr dirty="0" sz="2000" spc="-5">
                <a:latin typeface="Arial"/>
                <a:cs typeface="Arial"/>
              </a:rPr>
              <a:t>battery </a:t>
            </a:r>
            <a:r>
              <a:rPr dirty="0" sz="2000" spc="-25">
                <a:latin typeface="Arial"/>
                <a:cs typeface="Arial"/>
              </a:rPr>
              <a:t>safety, </a:t>
            </a:r>
            <a:r>
              <a:rPr dirty="0" sz="2000" spc="-5">
                <a:latin typeface="Arial"/>
                <a:cs typeface="Arial"/>
              </a:rPr>
              <a:t>cost-effectiveness, </a:t>
            </a:r>
            <a:r>
              <a:rPr dirty="0" sz="2000">
                <a:latin typeface="Arial"/>
                <a:cs typeface="Arial"/>
              </a:rPr>
              <a:t>why they are </a:t>
            </a:r>
            <a:r>
              <a:rPr dirty="0" sz="2000" spc="-5">
                <a:latin typeface="Arial"/>
                <a:cs typeface="Arial"/>
              </a:rPr>
              <a:t>widely 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applied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industry,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etc</a:t>
            </a:r>
            <a:endParaRPr sz="2000">
              <a:latin typeface="Arial"/>
              <a:cs typeface="Arial"/>
            </a:endParaRPr>
          </a:p>
          <a:p>
            <a:pPr marL="372110" marR="609600" indent="-360045">
              <a:lnSpc>
                <a:spcPct val="85000"/>
              </a:lnSpc>
              <a:spcBef>
                <a:spcPts val="295"/>
              </a:spcBef>
              <a:buClr>
                <a:srgbClr val="7E7E7E"/>
              </a:buClr>
              <a:buAutoNum type="arabicPeriod"/>
              <a:tabLst>
                <a:tab pos="372110" algn="l"/>
                <a:tab pos="372745" algn="l"/>
              </a:tabLst>
            </a:pPr>
            <a:r>
              <a:rPr dirty="0" sz="2000" b="1">
                <a:latin typeface="Arial"/>
                <a:cs typeface="Arial"/>
              </a:rPr>
              <a:t>Supercapacitor </a:t>
            </a:r>
            <a:r>
              <a:rPr dirty="0" sz="2000" spc="-20" b="1">
                <a:latin typeface="Arial"/>
                <a:cs typeface="Arial"/>
              </a:rPr>
              <a:t>Technology </a:t>
            </a:r>
            <a:r>
              <a:rPr dirty="0" sz="2000" b="1">
                <a:latin typeface="Arial"/>
                <a:cs typeface="Arial"/>
              </a:rPr>
              <a:t>in </a:t>
            </a:r>
            <a:r>
              <a:rPr dirty="0" sz="2000" spc="-5" b="1">
                <a:latin typeface="Arial"/>
                <a:cs typeface="Arial"/>
              </a:rPr>
              <a:t>EVs </a:t>
            </a:r>
            <a:r>
              <a:rPr dirty="0" sz="2000">
                <a:latin typeface="Arial"/>
                <a:cs typeface="Arial"/>
              </a:rPr>
              <a:t>– Power </a:t>
            </a:r>
            <a:r>
              <a:rPr dirty="0" sz="2000" spc="-25">
                <a:latin typeface="Arial"/>
                <a:cs typeface="Arial"/>
              </a:rPr>
              <a:t>density, </a:t>
            </a:r>
            <a:r>
              <a:rPr dirty="0" sz="2000" spc="-5">
                <a:latin typeface="Arial"/>
                <a:cs typeface="Arial"/>
              </a:rPr>
              <a:t>energy </a:t>
            </a:r>
            <a:r>
              <a:rPr dirty="0" sz="2000" spc="-54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density, </a:t>
            </a:r>
            <a:r>
              <a:rPr dirty="0" sz="2000">
                <a:latin typeface="Arial"/>
                <a:cs typeface="Arial"/>
              </a:rPr>
              <a:t>working </a:t>
            </a:r>
            <a:r>
              <a:rPr dirty="0" sz="2000" spc="-5">
                <a:latin typeface="Arial"/>
                <a:cs typeface="Arial"/>
              </a:rPr>
              <a:t>principle, </a:t>
            </a:r>
            <a:r>
              <a:rPr dirty="0" sz="2000">
                <a:latin typeface="Arial"/>
                <a:cs typeface="Arial"/>
              </a:rPr>
              <a:t>category and </a:t>
            </a:r>
            <a:r>
              <a:rPr dirty="0" sz="2000" spc="-5">
                <a:latin typeface="Arial"/>
                <a:cs typeface="Arial"/>
              </a:rPr>
              <a:t>performance in 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supercapacitor,</a:t>
            </a:r>
            <a:r>
              <a:rPr dirty="0" sz="2000" spc="-6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etc</a:t>
            </a:r>
            <a:endParaRPr sz="2000">
              <a:latin typeface="Arial"/>
              <a:cs typeface="Arial"/>
            </a:endParaRPr>
          </a:p>
          <a:p>
            <a:pPr marL="372110" marR="109220" indent="-360045">
              <a:lnSpc>
                <a:spcPts val="2039"/>
              </a:lnSpc>
              <a:spcBef>
                <a:spcPts val="305"/>
              </a:spcBef>
              <a:buClr>
                <a:srgbClr val="7E7E7E"/>
              </a:buClr>
              <a:buAutoNum type="arabicPeriod"/>
              <a:tabLst>
                <a:tab pos="372110" algn="l"/>
                <a:tab pos="372745" algn="l"/>
              </a:tabLst>
            </a:pPr>
            <a:r>
              <a:rPr dirty="0" sz="2000" b="1">
                <a:latin typeface="Arial"/>
                <a:cs typeface="Arial"/>
              </a:rPr>
              <a:t>Flywheels &amp; Fuel </a:t>
            </a:r>
            <a:r>
              <a:rPr dirty="0" sz="2000" spc="-5" b="1">
                <a:latin typeface="Arial"/>
                <a:cs typeface="Arial"/>
              </a:rPr>
              <a:t>Cells </a:t>
            </a:r>
            <a:r>
              <a:rPr dirty="0" sz="2000">
                <a:latin typeface="Arial"/>
                <a:cs typeface="Arial"/>
              </a:rPr>
              <a:t>– </a:t>
            </a:r>
            <a:r>
              <a:rPr dirty="0" sz="2000" spc="-5">
                <a:latin typeface="Arial"/>
                <a:cs typeface="Arial"/>
              </a:rPr>
              <a:t>Kinetic energy </a:t>
            </a:r>
            <a:r>
              <a:rPr dirty="0" sz="2000">
                <a:latin typeface="Arial"/>
                <a:cs typeface="Arial"/>
              </a:rPr>
              <a:t>storage, </a:t>
            </a:r>
            <a:r>
              <a:rPr dirty="0" sz="2000" spc="-5">
                <a:latin typeface="Arial"/>
                <a:cs typeface="Arial"/>
              </a:rPr>
              <a:t>electrochemical </a:t>
            </a:r>
            <a:r>
              <a:rPr dirty="0" sz="2000" spc="-5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reaction </a:t>
            </a:r>
            <a:r>
              <a:rPr dirty="0" sz="2000" spc="-5">
                <a:latin typeface="Arial"/>
                <a:cs typeface="Arial"/>
              </a:rPr>
              <a:t>principle, </a:t>
            </a:r>
            <a:r>
              <a:rPr dirty="0" sz="2000" spc="-20">
                <a:latin typeface="Arial"/>
                <a:cs typeface="Arial"/>
              </a:rPr>
              <a:t>efficiency, durability, </a:t>
            </a:r>
            <a:r>
              <a:rPr dirty="0" sz="2000" spc="-5">
                <a:latin typeface="Arial"/>
                <a:cs typeface="Arial"/>
              </a:rPr>
              <a:t>advantages and 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disadvantages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as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power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supplies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65">
                <a:latin typeface="Arial"/>
                <a:cs typeface="Arial"/>
              </a:rPr>
              <a:t>EV,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etc</a:t>
            </a:r>
            <a:endParaRPr sz="2000">
              <a:latin typeface="Arial"/>
              <a:cs typeface="Arial"/>
            </a:endParaRPr>
          </a:p>
          <a:p>
            <a:pPr marL="372110" marR="38100" indent="-360045">
              <a:lnSpc>
                <a:spcPct val="85100"/>
              </a:lnSpc>
              <a:spcBef>
                <a:spcPts val="290"/>
              </a:spcBef>
              <a:buClr>
                <a:srgbClr val="7E7E7E"/>
              </a:buClr>
              <a:buAutoNum type="arabicPeriod"/>
              <a:tabLst>
                <a:tab pos="372110" algn="l"/>
                <a:tab pos="372745" algn="l"/>
              </a:tabLst>
            </a:pPr>
            <a:r>
              <a:rPr dirty="0" sz="2000" spc="-5" b="1">
                <a:latin typeface="Arial"/>
                <a:cs typeface="Arial"/>
              </a:rPr>
              <a:t>Hybridisation</a:t>
            </a:r>
            <a:r>
              <a:rPr dirty="0" sz="2000" spc="-1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of</a:t>
            </a:r>
            <a:r>
              <a:rPr dirty="0" sz="2000" spc="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Energy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Sources</a:t>
            </a:r>
            <a:r>
              <a:rPr dirty="0" sz="2000" spc="-10" b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– Energy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management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system, </a:t>
            </a:r>
            <a:r>
              <a:rPr dirty="0" sz="2000" spc="-5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powertrain </a:t>
            </a:r>
            <a:r>
              <a:rPr dirty="0" sz="2000" spc="-5">
                <a:latin typeface="Arial"/>
                <a:cs typeface="Arial"/>
              </a:rPr>
              <a:t>style, driving </a:t>
            </a:r>
            <a:r>
              <a:rPr dirty="0" sz="2000">
                <a:latin typeface="Arial"/>
                <a:cs typeface="Arial"/>
              </a:rPr>
              <a:t>range, </a:t>
            </a:r>
            <a:r>
              <a:rPr dirty="0" sz="2000" spc="-5">
                <a:latin typeface="Arial"/>
                <a:cs typeface="Arial"/>
              </a:rPr>
              <a:t>eco-friendliness, dynamic </a:t>
            </a:r>
            <a:r>
              <a:rPr dirty="0" sz="2000">
                <a:latin typeface="Arial"/>
                <a:cs typeface="Arial"/>
              </a:rPr>
              <a:t> performance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analysis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of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application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process,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etc</a:t>
            </a:r>
            <a:endParaRPr sz="2000">
              <a:latin typeface="Arial"/>
              <a:cs typeface="Arial"/>
            </a:endParaRPr>
          </a:p>
          <a:p>
            <a:pPr marL="372110" marR="5080" indent="-360045">
              <a:lnSpc>
                <a:spcPts val="2039"/>
              </a:lnSpc>
              <a:spcBef>
                <a:spcPts val="309"/>
              </a:spcBef>
              <a:buClr>
                <a:srgbClr val="7E7E7E"/>
              </a:buClr>
              <a:buAutoNum type="arabicPeriod"/>
              <a:tabLst>
                <a:tab pos="372110" algn="l"/>
                <a:tab pos="372745" algn="l"/>
              </a:tabLst>
            </a:pPr>
            <a:r>
              <a:rPr dirty="0" sz="2000" b="1">
                <a:latin typeface="Arial"/>
                <a:cs typeface="Arial"/>
              </a:rPr>
              <a:t>Battery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Faults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–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Types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of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faults,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causes,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consequences,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examples </a:t>
            </a:r>
            <a:r>
              <a:rPr dirty="0" sz="2000" spc="-5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and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solutions</a:t>
            </a:r>
            <a:endParaRPr sz="2000">
              <a:latin typeface="Arial"/>
              <a:cs typeface="Arial"/>
            </a:endParaRPr>
          </a:p>
          <a:p>
            <a:pPr marL="372110" indent="-360045">
              <a:lnSpc>
                <a:spcPts val="2150"/>
              </a:lnSpc>
              <a:buClr>
                <a:srgbClr val="7E7E7E"/>
              </a:buClr>
              <a:buAutoNum type="arabicPeriod"/>
              <a:tabLst>
                <a:tab pos="372110" algn="l"/>
                <a:tab pos="372745" algn="l"/>
              </a:tabLst>
            </a:pPr>
            <a:r>
              <a:rPr dirty="0" sz="2000" spc="-5" b="1">
                <a:latin typeface="Arial"/>
                <a:cs typeface="Arial"/>
              </a:rPr>
              <a:t>Remaining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Useful</a:t>
            </a:r>
            <a:r>
              <a:rPr dirty="0" sz="2000" spc="-3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Life</a:t>
            </a:r>
            <a:r>
              <a:rPr dirty="0" sz="2000" spc="-1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of </a:t>
            </a:r>
            <a:r>
              <a:rPr dirty="0" sz="2000" spc="-5" b="1">
                <a:latin typeface="Arial"/>
                <a:cs typeface="Arial"/>
              </a:rPr>
              <a:t>Batteries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– </a:t>
            </a:r>
            <a:r>
              <a:rPr dirty="0" sz="2000" spc="-5">
                <a:latin typeface="Arial"/>
                <a:cs typeface="Arial"/>
              </a:rPr>
              <a:t>Concept,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causes,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prediction</a:t>
            </a:r>
            <a:endParaRPr sz="2000">
              <a:latin typeface="Arial"/>
              <a:cs typeface="Arial"/>
            </a:endParaRPr>
          </a:p>
          <a:p>
            <a:pPr marL="372110">
              <a:lnSpc>
                <a:spcPts val="2190"/>
              </a:lnSpc>
            </a:pPr>
            <a:r>
              <a:rPr dirty="0" sz="2000" spc="-5">
                <a:latin typeface="Arial"/>
                <a:cs typeface="Arial"/>
              </a:rPr>
              <a:t>methods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their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comparison</a:t>
            </a:r>
            <a:endParaRPr sz="2000">
              <a:latin typeface="Arial"/>
              <a:cs typeface="Arial"/>
            </a:endParaRPr>
          </a:p>
          <a:p>
            <a:pPr marL="372110" marR="180975" indent="-360045">
              <a:lnSpc>
                <a:spcPts val="2039"/>
              </a:lnSpc>
              <a:spcBef>
                <a:spcPts val="335"/>
              </a:spcBef>
              <a:buClr>
                <a:srgbClr val="7E7E7E"/>
              </a:buClr>
              <a:buAutoNum type="arabicPeriod" startAt="7"/>
              <a:tabLst>
                <a:tab pos="372110" algn="l"/>
                <a:tab pos="372745" algn="l"/>
              </a:tabLst>
            </a:pPr>
            <a:r>
              <a:rPr dirty="0" sz="2000" b="1">
                <a:latin typeface="Arial"/>
                <a:cs typeface="Arial"/>
              </a:rPr>
              <a:t>Reuse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of</a:t>
            </a:r>
            <a:r>
              <a:rPr dirty="0" sz="2000" spc="-1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Retired</a:t>
            </a:r>
            <a:r>
              <a:rPr dirty="0" sz="2000" spc="-2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EV</a:t>
            </a:r>
            <a:r>
              <a:rPr dirty="0" sz="2000" spc="-5" b="1">
                <a:latin typeface="Arial"/>
                <a:cs typeface="Arial"/>
              </a:rPr>
              <a:t> Batteries</a:t>
            </a:r>
            <a:r>
              <a:rPr dirty="0" sz="2000" spc="-20" b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–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Reasons,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importance,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methods </a:t>
            </a:r>
            <a:r>
              <a:rPr dirty="0" sz="2000" spc="-5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and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examples</a:t>
            </a:r>
            <a:endParaRPr sz="2000">
              <a:latin typeface="Arial"/>
              <a:cs typeface="Arial"/>
            </a:endParaRPr>
          </a:p>
          <a:p>
            <a:pPr marL="372110" marR="967740" indent="-360045">
              <a:lnSpc>
                <a:spcPts val="2039"/>
              </a:lnSpc>
              <a:spcBef>
                <a:spcPts val="300"/>
              </a:spcBef>
              <a:buClr>
                <a:srgbClr val="7E7E7E"/>
              </a:buClr>
              <a:buAutoNum type="arabicPeriod" startAt="7"/>
              <a:tabLst>
                <a:tab pos="372110" algn="l"/>
                <a:tab pos="372745" algn="l"/>
              </a:tabLst>
            </a:pPr>
            <a:r>
              <a:rPr dirty="0" sz="2000" b="1">
                <a:latin typeface="Arial"/>
                <a:cs typeface="Arial"/>
              </a:rPr>
              <a:t>Battery </a:t>
            </a:r>
            <a:r>
              <a:rPr dirty="0" sz="2000" spc="-5" b="1">
                <a:latin typeface="Arial"/>
                <a:cs typeface="Arial"/>
              </a:rPr>
              <a:t>Charging Strategies </a:t>
            </a:r>
            <a:r>
              <a:rPr dirty="0" sz="2000">
                <a:latin typeface="Arial"/>
                <a:cs typeface="Arial"/>
              </a:rPr>
              <a:t>– </a:t>
            </a:r>
            <a:r>
              <a:rPr dirty="0" sz="2000" spc="-5">
                <a:latin typeface="Arial"/>
                <a:cs typeface="Arial"/>
              </a:rPr>
              <a:t>Concept, design </a:t>
            </a:r>
            <a:r>
              <a:rPr dirty="0" sz="2000">
                <a:latin typeface="Arial"/>
                <a:cs typeface="Arial"/>
              </a:rPr>
              <a:t>methods, </a:t>
            </a:r>
            <a:r>
              <a:rPr dirty="0" sz="2000" spc="-5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examples,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pros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and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cons</a:t>
            </a:r>
            <a:endParaRPr sz="2000">
              <a:latin typeface="Arial"/>
              <a:cs typeface="Arial"/>
            </a:endParaRPr>
          </a:p>
          <a:p>
            <a:pPr marL="372110" indent="-360045">
              <a:lnSpc>
                <a:spcPts val="2150"/>
              </a:lnSpc>
              <a:buClr>
                <a:srgbClr val="7E7E7E"/>
              </a:buClr>
              <a:buAutoNum type="arabicPeriod" startAt="7"/>
              <a:tabLst>
                <a:tab pos="372110" algn="l"/>
                <a:tab pos="372745" algn="l"/>
              </a:tabLst>
            </a:pPr>
            <a:r>
              <a:rPr dirty="0" sz="2000" b="1">
                <a:latin typeface="Arial"/>
                <a:cs typeface="Arial"/>
              </a:rPr>
              <a:t>Machine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Learning</a:t>
            </a:r>
            <a:r>
              <a:rPr dirty="0" sz="2000" spc="-10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in</a:t>
            </a:r>
            <a:r>
              <a:rPr dirty="0" sz="2000" spc="-15" b="1">
                <a:latin typeface="Arial"/>
                <a:cs typeface="Arial"/>
              </a:rPr>
              <a:t> </a:t>
            </a:r>
            <a:r>
              <a:rPr dirty="0" sz="2000" b="1">
                <a:latin typeface="Arial"/>
                <a:cs typeface="Arial"/>
              </a:rPr>
              <a:t>Battery</a:t>
            </a:r>
            <a:r>
              <a:rPr dirty="0" sz="2000" spc="-35" b="1">
                <a:latin typeface="Arial"/>
                <a:cs typeface="Arial"/>
              </a:rPr>
              <a:t> </a:t>
            </a:r>
            <a:r>
              <a:rPr dirty="0" sz="2000" spc="-5" b="1">
                <a:latin typeface="Arial"/>
                <a:cs typeface="Arial"/>
              </a:rPr>
              <a:t>Management</a:t>
            </a:r>
            <a:r>
              <a:rPr dirty="0" sz="2000" spc="-10" b="1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–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Working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principles,</a:t>
            </a:r>
            <a:endParaRPr sz="2000">
              <a:latin typeface="Arial"/>
              <a:cs typeface="Arial"/>
            </a:endParaRPr>
          </a:p>
          <a:p>
            <a:pPr marL="372110">
              <a:lnSpc>
                <a:spcPts val="2220"/>
              </a:lnSpc>
            </a:pPr>
            <a:r>
              <a:rPr dirty="0" sz="2000" spc="-5">
                <a:latin typeface="Arial"/>
                <a:cs typeface="Arial"/>
              </a:rPr>
              <a:t>examples,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pros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cons</a:t>
            </a:r>
            <a:endParaRPr sz="20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7761" y="0"/>
            <a:ext cx="467233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Introduction</a:t>
            </a:r>
            <a:r>
              <a:rPr dirty="0" spc="-50"/>
              <a:t> </a:t>
            </a:r>
            <a:r>
              <a:rPr dirty="0"/>
              <a:t>to</a:t>
            </a:r>
            <a:r>
              <a:rPr dirty="0" spc="-55"/>
              <a:t> </a:t>
            </a:r>
            <a:r>
              <a:rPr dirty="0" spc="-5"/>
              <a:t>Miniproject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8316594" y="6339941"/>
            <a:ext cx="110489" cy="208279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200">
                <a:latin typeface="Arial"/>
                <a:cs typeface="Arial"/>
              </a:rPr>
              <a:t>2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011" y="724915"/>
            <a:ext cx="8218805" cy="5178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94970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9F2200"/>
                </a:solidFill>
                <a:latin typeface="Arial"/>
                <a:cs typeface="Arial"/>
              </a:rPr>
              <a:t>Battery </a:t>
            </a:r>
            <a:r>
              <a:rPr dirty="0" sz="2400" b="1">
                <a:solidFill>
                  <a:srgbClr val="9F2200"/>
                </a:solidFill>
                <a:latin typeface="Arial"/>
                <a:cs typeface="Arial"/>
              </a:rPr>
              <a:t>performance, </a:t>
            </a:r>
            <a:r>
              <a:rPr dirty="0" sz="2400" spc="-5" b="1">
                <a:solidFill>
                  <a:srgbClr val="9F2200"/>
                </a:solidFill>
                <a:latin typeface="Arial"/>
                <a:cs typeface="Arial"/>
              </a:rPr>
              <a:t>battery materials, </a:t>
            </a:r>
            <a:r>
              <a:rPr dirty="0" sz="2400" b="1">
                <a:solidFill>
                  <a:srgbClr val="9F2200"/>
                </a:solidFill>
                <a:latin typeface="Arial"/>
                <a:cs typeface="Arial"/>
              </a:rPr>
              <a:t>battery </a:t>
            </a:r>
            <a:r>
              <a:rPr dirty="0" sz="2400" spc="-35" b="1">
                <a:solidFill>
                  <a:srgbClr val="9F2200"/>
                </a:solidFill>
                <a:latin typeface="Arial"/>
                <a:cs typeface="Arial"/>
              </a:rPr>
              <a:t>safety, </a:t>
            </a:r>
            <a:r>
              <a:rPr dirty="0" sz="2400" spc="-65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9F2200"/>
                </a:solidFill>
                <a:latin typeface="Arial"/>
                <a:cs typeface="Arial"/>
              </a:rPr>
              <a:t>cost-effectiveness,</a:t>
            </a:r>
            <a:r>
              <a:rPr dirty="0" sz="2400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9F2200"/>
                </a:solidFill>
                <a:latin typeface="Arial"/>
                <a:cs typeface="Arial"/>
              </a:rPr>
              <a:t>etc</a:t>
            </a:r>
            <a:endParaRPr sz="2400">
              <a:latin typeface="Arial"/>
              <a:cs typeface="Arial"/>
            </a:endParaRPr>
          </a:p>
          <a:p>
            <a:pPr marL="372110" marR="38100" indent="-360045">
              <a:lnSpc>
                <a:spcPct val="100000"/>
              </a:lnSpc>
              <a:spcBef>
                <a:spcPts val="605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>
                <a:latin typeface="Arial"/>
                <a:cs typeface="Arial"/>
              </a:rPr>
              <a:t>What are the mainstream </a:t>
            </a:r>
            <a:r>
              <a:rPr dirty="0" sz="2000" spc="-5">
                <a:latin typeface="Arial"/>
                <a:cs typeface="Arial"/>
              </a:rPr>
              <a:t>battery technologies available in </a:t>
            </a:r>
            <a:r>
              <a:rPr dirty="0" sz="2000">
                <a:latin typeface="Arial"/>
                <a:cs typeface="Arial"/>
              </a:rPr>
              <a:t>the market </a:t>
            </a:r>
            <a:r>
              <a:rPr dirty="0" sz="2000" spc="-5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today?</a:t>
            </a:r>
            <a:endParaRPr sz="2000">
              <a:latin typeface="Arial"/>
              <a:cs typeface="Arial"/>
            </a:endParaRPr>
          </a:p>
          <a:p>
            <a:pPr marL="372110" marR="5080" indent="-360045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>
                <a:latin typeface="Arial"/>
                <a:cs typeface="Arial"/>
              </a:rPr>
              <a:t>What are the key performance metrics for </a:t>
            </a:r>
            <a:r>
              <a:rPr dirty="0" sz="2000" spc="-5">
                <a:latin typeface="Arial"/>
                <a:cs typeface="Arial"/>
              </a:rPr>
              <a:t>evaluating battery </a:t>
            </a:r>
            <a:r>
              <a:rPr dirty="0" sz="2000">
                <a:latin typeface="Arial"/>
                <a:cs typeface="Arial"/>
              </a:rPr>
              <a:t> performance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 </a:t>
            </a:r>
            <a:r>
              <a:rPr dirty="0" sz="2000">
                <a:latin typeface="Arial"/>
                <a:cs typeface="Arial"/>
              </a:rPr>
              <a:t>EVs?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How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do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different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battery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types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compare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terms </a:t>
            </a:r>
            <a:r>
              <a:rPr dirty="0" sz="2000" spc="-5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of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these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metrics?</a:t>
            </a:r>
            <a:endParaRPr sz="20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>
                <a:latin typeface="Arial"/>
                <a:cs typeface="Arial"/>
              </a:rPr>
              <a:t>How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do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different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battery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materials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compare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 </a:t>
            </a:r>
            <a:r>
              <a:rPr dirty="0" sz="2000" spc="-5">
                <a:latin typeface="Arial"/>
                <a:cs typeface="Arial"/>
              </a:rPr>
              <a:t>EV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applications?</a:t>
            </a:r>
            <a:endParaRPr sz="2000">
              <a:latin typeface="Arial"/>
              <a:cs typeface="Arial"/>
            </a:endParaRPr>
          </a:p>
          <a:p>
            <a:pPr marL="372110" marR="400050" indent="-360045">
              <a:lnSpc>
                <a:spcPct val="100000"/>
              </a:lnSpc>
              <a:spcBef>
                <a:spcPts val="605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>
                <a:latin typeface="Arial"/>
                <a:cs typeface="Arial"/>
              </a:rPr>
              <a:t>What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are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general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safety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risks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associated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with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different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kinds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of </a:t>
            </a:r>
            <a:r>
              <a:rPr dirty="0" sz="2000" spc="-5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batteries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used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EVs?</a:t>
            </a:r>
            <a:endParaRPr sz="2000">
              <a:latin typeface="Arial"/>
              <a:cs typeface="Arial"/>
            </a:endParaRPr>
          </a:p>
          <a:p>
            <a:pPr marL="372110" marR="98425" indent="-360045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>
                <a:latin typeface="Arial"/>
                <a:cs typeface="Arial"/>
              </a:rPr>
              <a:t>What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are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current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costs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of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different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kinds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of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batteries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for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EVs?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Is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 </a:t>
            </a:r>
            <a:r>
              <a:rPr dirty="0" sz="2000" spc="-5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significant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cost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reduction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expected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the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future?</a:t>
            </a:r>
            <a:endParaRPr sz="2000">
              <a:latin typeface="Arial"/>
              <a:cs typeface="Arial"/>
            </a:endParaRPr>
          </a:p>
          <a:p>
            <a:pPr marL="372110" marR="281940" indent="-360045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>
                <a:latin typeface="Arial"/>
                <a:cs typeface="Arial"/>
              </a:rPr>
              <a:t>What </a:t>
            </a:r>
            <a:r>
              <a:rPr dirty="0" sz="2000" spc="-5">
                <a:latin typeface="Arial"/>
                <a:cs typeface="Arial"/>
              </a:rPr>
              <a:t>future </a:t>
            </a:r>
            <a:r>
              <a:rPr dirty="0" sz="2000">
                <a:latin typeface="Arial"/>
                <a:cs typeface="Arial"/>
              </a:rPr>
              <a:t>trends </a:t>
            </a:r>
            <a:r>
              <a:rPr dirty="0" sz="2000" spc="-5">
                <a:latin typeface="Arial"/>
                <a:cs typeface="Arial"/>
              </a:rPr>
              <a:t>in battery technology </a:t>
            </a:r>
            <a:r>
              <a:rPr dirty="0" sz="2000">
                <a:latin typeface="Arial"/>
                <a:cs typeface="Arial"/>
              </a:rPr>
              <a:t>should we </a:t>
            </a:r>
            <a:r>
              <a:rPr dirty="0" sz="2000" spc="-5">
                <a:latin typeface="Arial"/>
                <a:cs typeface="Arial"/>
              </a:rPr>
              <a:t>anticipate in the </a:t>
            </a:r>
            <a:r>
              <a:rPr dirty="0" sz="2000" spc="-5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next decade? </a:t>
            </a:r>
            <a:r>
              <a:rPr dirty="0" sz="2000">
                <a:latin typeface="Arial"/>
                <a:cs typeface="Arial"/>
              </a:rPr>
              <a:t>In your </a:t>
            </a:r>
            <a:r>
              <a:rPr dirty="0" sz="2000" spc="-5">
                <a:latin typeface="Arial"/>
                <a:cs typeface="Arial"/>
              </a:rPr>
              <a:t>opinion, which battery technology is likely </a:t>
            </a:r>
            <a:r>
              <a:rPr dirty="0" sz="2000">
                <a:latin typeface="Arial"/>
                <a:cs typeface="Arial"/>
              </a:rPr>
              <a:t>to 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prevail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future?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/>
              <a:t>3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7761" y="0"/>
            <a:ext cx="6409055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1.</a:t>
            </a:r>
            <a:r>
              <a:rPr dirty="0" spc="-10"/>
              <a:t> </a:t>
            </a:r>
            <a:r>
              <a:rPr dirty="0" spc="-5"/>
              <a:t>State-of-the-Art</a:t>
            </a:r>
            <a:r>
              <a:rPr dirty="0" spc="-30"/>
              <a:t> </a:t>
            </a:r>
            <a:r>
              <a:rPr dirty="0" spc="-5"/>
              <a:t>Batteries</a:t>
            </a:r>
            <a:r>
              <a:rPr dirty="0"/>
              <a:t> </a:t>
            </a:r>
            <a:r>
              <a:rPr dirty="0" spc="-10"/>
              <a:t>for</a:t>
            </a:r>
            <a:r>
              <a:rPr dirty="0" spc="-20"/>
              <a:t> </a:t>
            </a:r>
            <a:r>
              <a:rPr dirty="0"/>
              <a:t>EVs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011" y="724915"/>
            <a:ext cx="8168640" cy="52546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377190">
              <a:lnSpc>
                <a:spcPct val="100000"/>
              </a:lnSpc>
              <a:spcBef>
                <a:spcPts val="100"/>
              </a:spcBef>
            </a:pPr>
            <a:r>
              <a:rPr dirty="0" sz="2400" b="1">
                <a:solidFill>
                  <a:srgbClr val="9F2200"/>
                </a:solidFill>
                <a:latin typeface="Arial"/>
                <a:cs typeface="Arial"/>
              </a:rPr>
              <a:t>Power</a:t>
            </a:r>
            <a:r>
              <a:rPr dirty="0" sz="2400" spc="-4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400" spc="-30" b="1">
                <a:solidFill>
                  <a:srgbClr val="9F2200"/>
                </a:solidFill>
                <a:latin typeface="Arial"/>
                <a:cs typeface="Arial"/>
              </a:rPr>
              <a:t>density,</a:t>
            </a:r>
            <a:r>
              <a:rPr dirty="0" sz="2400" spc="10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9F2200"/>
                </a:solidFill>
                <a:latin typeface="Arial"/>
                <a:cs typeface="Arial"/>
              </a:rPr>
              <a:t>energy</a:t>
            </a:r>
            <a:r>
              <a:rPr dirty="0" sz="2400" spc="-10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400" spc="-30" b="1">
                <a:solidFill>
                  <a:srgbClr val="9F2200"/>
                </a:solidFill>
                <a:latin typeface="Arial"/>
                <a:cs typeface="Arial"/>
              </a:rPr>
              <a:t>density,</a:t>
            </a:r>
            <a:r>
              <a:rPr dirty="0" sz="2400" spc="10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9F2200"/>
                </a:solidFill>
                <a:latin typeface="Arial"/>
                <a:cs typeface="Arial"/>
              </a:rPr>
              <a:t>hybrid </a:t>
            </a:r>
            <a:r>
              <a:rPr dirty="0" sz="2400" spc="-15" b="1">
                <a:solidFill>
                  <a:srgbClr val="9F2200"/>
                </a:solidFill>
                <a:latin typeface="Arial"/>
                <a:cs typeface="Arial"/>
              </a:rPr>
              <a:t>supercapacitor, </a:t>
            </a:r>
            <a:r>
              <a:rPr dirty="0" sz="2400" spc="-650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9F2200"/>
                </a:solidFill>
                <a:latin typeface="Arial"/>
                <a:cs typeface="Arial"/>
              </a:rPr>
              <a:t>voltage</a:t>
            </a:r>
            <a:r>
              <a:rPr dirty="0" sz="2400" spc="-1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9F2200"/>
                </a:solidFill>
                <a:latin typeface="Arial"/>
                <a:cs typeface="Arial"/>
              </a:rPr>
              <a:t>balancing,</a:t>
            </a:r>
            <a:r>
              <a:rPr dirty="0" sz="2400" spc="-20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9F2200"/>
                </a:solidFill>
                <a:latin typeface="Arial"/>
                <a:cs typeface="Arial"/>
              </a:rPr>
              <a:t>etc</a:t>
            </a:r>
            <a:endParaRPr sz="2400">
              <a:latin typeface="Arial"/>
              <a:cs typeface="Arial"/>
            </a:endParaRPr>
          </a:p>
          <a:p>
            <a:pPr marL="372110" marR="457200" indent="-360045">
              <a:lnSpc>
                <a:spcPct val="100000"/>
              </a:lnSpc>
              <a:spcBef>
                <a:spcPts val="605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>
                <a:latin typeface="Arial"/>
                <a:cs typeface="Arial"/>
              </a:rPr>
              <a:t>How </a:t>
            </a:r>
            <a:r>
              <a:rPr dirty="0" sz="2000" spc="-5">
                <a:latin typeface="Arial"/>
                <a:cs typeface="Arial"/>
              </a:rPr>
              <a:t>do </a:t>
            </a:r>
            <a:r>
              <a:rPr dirty="0" sz="2000">
                <a:latin typeface="Arial"/>
                <a:cs typeface="Arial"/>
              </a:rPr>
              <a:t>they </a:t>
            </a:r>
            <a:r>
              <a:rPr dirty="0" sz="2000" spc="-10">
                <a:latin typeface="Arial"/>
                <a:cs typeface="Arial"/>
              </a:rPr>
              <a:t>differ </a:t>
            </a:r>
            <a:r>
              <a:rPr dirty="0" sz="2000">
                <a:latin typeface="Arial"/>
                <a:cs typeface="Arial"/>
              </a:rPr>
              <a:t>from </a:t>
            </a:r>
            <a:r>
              <a:rPr dirty="0" sz="2000" spc="-5">
                <a:latin typeface="Arial"/>
                <a:cs typeface="Arial"/>
              </a:rPr>
              <a:t>batteries? </a:t>
            </a:r>
            <a:r>
              <a:rPr dirty="0" sz="2000">
                <a:latin typeface="Arial"/>
                <a:cs typeface="Arial"/>
              </a:rPr>
              <a:t>How </a:t>
            </a:r>
            <a:r>
              <a:rPr dirty="0" sz="2000" spc="-5">
                <a:latin typeface="Arial"/>
                <a:cs typeface="Arial"/>
              </a:rPr>
              <a:t>do </a:t>
            </a:r>
            <a:r>
              <a:rPr dirty="0" sz="2000">
                <a:latin typeface="Arial"/>
                <a:cs typeface="Arial"/>
              </a:rPr>
              <a:t>the power </a:t>
            </a:r>
            <a:r>
              <a:rPr dirty="0" sz="2000" spc="-5">
                <a:latin typeface="Arial"/>
                <a:cs typeface="Arial"/>
              </a:rPr>
              <a:t>density and </a:t>
            </a:r>
            <a:r>
              <a:rPr dirty="0" sz="2000" spc="-5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energy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density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of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supercapacitors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compare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with</a:t>
            </a:r>
            <a:r>
              <a:rPr dirty="0" sz="2000" spc="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that of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batteries?</a:t>
            </a:r>
            <a:endParaRPr sz="2000">
              <a:latin typeface="Arial"/>
              <a:cs typeface="Arial"/>
            </a:endParaRPr>
          </a:p>
          <a:p>
            <a:pPr marL="372110" marR="1403350" indent="-360045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>
                <a:latin typeface="Arial"/>
                <a:cs typeface="Arial"/>
              </a:rPr>
              <a:t>What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materials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are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commonly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used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 the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construction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of </a:t>
            </a:r>
            <a:r>
              <a:rPr dirty="0" sz="2000" spc="-5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supercapacitors,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and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how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do </a:t>
            </a:r>
            <a:r>
              <a:rPr dirty="0" sz="2000">
                <a:latin typeface="Arial"/>
                <a:cs typeface="Arial"/>
              </a:rPr>
              <a:t>they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affect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performance?</a:t>
            </a:r>
            <a:endParaRPr sz="20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>
                <a:latin typeface="Arial"/>
                <a:cs typeface="Arial"/>
              </a:rPr>
              <a:t>How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are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supercapacitors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used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EVs?</a:t>
            </a:r>
            <a:endParaRPr sz="20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 spc="-5">
                <a:latin typeface="Arial"/>
                <a:cs typeface="Arial"/>
              </a:rPr>
              <a:t>Explain</a:t>
            </a:r>
            <a:r>
              <a:rPr dirty="0" sz="2000">
                <a:latin typeface="Arial"/>
                <a:cs typeface="Arial"/>
              </a:rPr>
              <a:t> the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concept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voltage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balancing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supercapacitor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systems.</a:t>
            </a:r>
            <a:endParaRPr sz="2000">
              <a:latin typeface="Arial"/>
              <a:cs typeface="Arial"/>
            </a:endParaRPr>
          </a:p>
          <a:p>
            <a:pPr marL="37211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Arial"/>
                <a:cs typeface="Arial"/>
              </a:rPr>
              <a:t>Why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is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important?</a:t>
            </a:r>
            <a:endParaRPr sz="2000">
              <a:latin typeface="Arial"/>
              <a:cs typeface="Arial"/>
            </a:endParaRPr>
          </a:p>
          <a:p>
            <a:pPr marL="372110" marR="287020" indent="-360045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>
                <a:latin typeface="Arial"/>
                <a:cs typeface="Arial"/>
              </a:rPr>
              <a:t>How can they </a:t>
            </a:r>
            <a:r>
              <a:rPr dirty="0" sz="2000" spc="-5">
                <a:latin typeface="Arial"/>
                <a:cs typeface="Arial"/>
              </a:rPr>
              <a:t>be integrated with batteries? </a:t>
            </a:r>
            <a:r>
              <a:rPr dirty="0" sz="2000">
                <a:latin typeface="Arial"/>
                <a:cs typeface="Arial"/>
              </a:rPr>
              <a:t>What </a:t>
            </a:r>
            <a:r>
              <a:rPr dirty="0" sz="2000" spc="-5">
                <a:latin typeface="Arial"/>
                <a:cs typeface="Arial"/>
              </a:rPr>
              <a:t>benefits does </a:t>
            </a:r>
            <a:r>
              <a:rPr dirty="0" sz="2000">
                <a:latin typeface="Arial"/>
                <a:cs typeface="Arial"/>
              </a:rPr>
              <a:t>this </a:t>
            </a:r>
            <a:r>
              <a:rPr dirty="0" sz="2000" spc="-545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offer?</a:t>
            </a:r>
            <a:endParaRPr sz="20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 spc="-5">
                <a:latin typeface="Arial"/>
                <a:cs typeface="Arial"/>
              </a:rPr>
              <a:t>Compare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lifecycle</a:t>
            </a:r>
            <a:r>
              <a:rPr dirty="0" sz="2000">
                <a:latin typeface="Arial"/>
                <a:cs typeface="Arial"/>
              </a:rPr>
              <a:t> and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environmental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impact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supercapacitors</a:t>
            </a:r>
            <a:endParaRPr sz="2000">
              <a:latin typeface="Arial"/>
              <a:cs typeface="Arial"/>
            </a:endParaRPr>
          </a:p>
          <a:p>
            <a:pPr marL="37211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versus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traditional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batteries.</a:t>
            </a:r>
            <a:endParaRPr sz="2000">
              <a:latin typeface="Arial"/>
              <a:cs typeface="Arial"/>
            </a:endParaRPr>
          </a:p>
          <a:p>
            <a:pPr marL="372110" marR="5080" indent="-360045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>
                <a:latin typeface="Arial"/>
                <a:cs typeface="Arial"/>
              </a:rPr>
              <a:t>What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are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future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trends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supercapacitor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technology?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How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might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they </a:t>
            </a:r>
            <a:r>
              <a:rPr dirty="0" sz="2000" spc="-54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affect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EVs?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/>
              <a:t>4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7761" y="0"/>
            <a:ext cx="6664959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2.</a:t>
            </a:r>
            <a:r>
              <a:rPr dirty="0" spc="-15"/>
              <a:t> </a:t>
            </a:r>
            <a:r>
              <a:rPr dirty="0" spc="-5"/>
              <a:t>Supercapacitor</a:t>
            </a:r>
            <a:r>
              <a:rPr dirty="0" spc="-45"/>
              <a:t> </a:t>
            </a:r>
            <a:r>
              <a:rPr dirty="0" spc="-35"/>
              <a:t>Technology</a:t>
            </a:r>
            <a:r>
              <a:rPr dirty="0" spc="-30"/>
              <a:t> </a:t>
            </a:r>
            <a:r>
              <a:rPr dirty="0" spc="-5"/>
              <a:t>in</a:t>
            </a:r>
            <a:r>
              <a:rPr dirty="0" spc="-20"/>
              <a:t> </a:t>
            </a:r>
            <a:r>
              <a:rPr dirty="0"/>
              <a:t>EVs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59130" y="752602"/>
            <a:ext cx="8187690" cy="55594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1057275">
              <a:lnSpc>
                <a:spcPct val="1000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9F2200"/>
                </a:solidFill>
                <a:latin typeface="Arial"/>
                <a:cs typeface="Arial"/>
              </a:rPr>
              <a:t>Kinetic energy storage, electrochemical reaction, </a:t>
            </a:r>
            <a:r>
              <a:rPr dirty="0" sz="2400" spc="-65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400" spc="-25" b="1">
                <a:solidFill>
                  <a:srgbClr val="9F2200"/>
                </a:solidFill>
                <a:latin typeface="Arial"/>
                <a:cs typeface="Arial"/>
              </a:rPr>
              <a:t>efficiency,</a:t>
            </a:r>
            <a:r>
              <a:rPr dirty="0" sz="2400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400" spc="-20" b="1">
                <a:solidFill>
                  <a:srgbClr val="9F2200"/>
                </a:solidFill>
                <a:latin typeface="Arial"/>
                <a:cs typeface="Arial"/>
              </a:rPr>
              <a:t>durability,</a:t>
            </a:r>
            <a:r>
              <a:rPr dirty="0" sz="2400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9F2200"/>
                </a:solidFill>
                <a:latin typeface="Arial"/>
                <a:cs typeface="Arial"/>
              </a:rPr>
              <a:t>etc</a:t>
            </a:r>
            <a:endParaRPr sz="24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>
                <a:latin typeface="Arial"/>
                <a:cs typeface="Arial"/>
              </a:rPr>
              <a:t>How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do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flywheels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store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energy?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Discuss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mechanisms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of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energy</a:t>
            </a:r>
            <a:endParaRPr sz="2000">
              <a:latin typeface="Arial"/>
              <a:cs typeface="Arial"/>
            </a:endParaRPr>
          </a:p>
          <a:p>
            <a:pPr marL="372110">
              <a:lnSpc>
                <a:spcPct val="100000"/>
              </a:lnSpc>
            </a:pPr>
            <a:r>
              <a:rPr dirty="0" sz="2000">
                <a:latin typeface="Arial"/>
                <a:cs typeface="Arial"/>
              </a:rPr>
              <a:t>storage</a:t>
            </a:r>
            <a:r>
              <a:rPr dirty="0" sz="2000" spc="-5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release.</a:t>
            </a:r>
            <a:endParaRPr sz="2000">
              <a:latin typeface="Arial"/>
              <a:cs typeface="Arial"/>
            </a:endParaRPr>
          </a:p>
          <a:p>
            <a:pPr marL="372110" marR="641350" indent="-360045">
              <a:lnSpc>
                <a:spcPct val="100000"/>
              </a:lnSpc>
              <a:spcBef>
                <a:spcPts val="605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>
                <a:latin typeface="Arial"/>
                <a:cs typeface="Arial"/>
              </a:rPr>
              <a:t>What are the </a:t>
            </a:r>
            <a:r>
              <a:rPr dirty="0" sz="2000" spc="-5">
                <a:latin typeface="Arial"/>
                <a:cs typeface="Arial"/>
              </a:rPr>
              <a:t>advantages of using flywheels in energy </a:t>
            </a:r>
            <a:r>
              <a:rPr dirty="0" sz="2000">
                <a:latin typeface="Arial"/>
                <a:cs typeface="Arial"/>
              </a:rPr>
              <a:t>systems? </a:t>
            </a:r>
            <a:r>
              <a:rPr dirty="0" sz="2000" spc="-5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Consider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efficiency,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lifespan,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and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response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time.</a:t>
            </a:r>
            <a:endParaRPr sz="2000">
              <a:latin typeface="Arial"/>
              <a:cs typeface="Arial"/>
            </a:endParaRPr>
          </a:p>
          <a:p>
            <a:pPr marL="372110" marR="5080" indent="-360045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>
                <a:latin typeface="Arial"/>
                <a:cs typeface="Arial"/>
              </a:rPr>
              <a:t>Are there </a:t>
            </a:r>
            <a:r>
              <a:rPr dirty="0" sz="2000" spc="-5">
                <a:latin typeface="Arial"/>
                <a:cs typeface="Arial"/>
              </a:rPr>
              <a:t>challenges </a:t>
            </a:r>
            <a:r>
              <a:rPr dirty="0" sz="2000">
                <a:latin typeface="Arial"/>
                <a:cs typeface="Arial"/>
              </a:rPr>
              <a:t>associated </a:t>
            </a:r>
            <a:r>
              <a:rPr dirty="0" sz="2000" spc="-5">
                <a:latin typeface="Arial"/>
                <a:cs typeface="Arial"/>
              </a:rPr>
              <a:t>with </a:t>
            </a:r>
            <a:r>
              <a:rPr dirty="0" sz="2000">
                <a:latin typeface="Arial"/>
                <a:cs typeface="Arial"/>
              </a:rPr>
              <a:t>the use </a:t>
            </a:r>
            <a:r>
              <a:rPr dirty="0" sz="2000" spc="-5">
                <a:latin typeface="Arial"/>
                <a:cs typeface="Arial"/>
              </a:rPr>
              <a:t>of flywheels in EVs, and </a:t>
            </a:r>
            <a:r>
              <a:rPr dirty="0" sz="2000" spc="-5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how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can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they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be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resolved?</a:t>
            </a:r>
            <a:endParaRPr sz="2000">
              <a:latin typeface="Arial"/>
              <a:cs typeface="Arial"/>
            </a:endParaRPr>
          </a:p>
          <a:p>
            <a:pPr marL="372110" marR="975360" indent="-360045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>
                <a:latin typeface="Arial"/>
                <a:cs typeface="Arial"/>
              </a:rPr>
              <a:t>How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do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fuel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cells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generate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electricity?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Describe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chemical </a:t>
            </a:r>
            <a:r>
              <a:rPr dirty="0" sz="2000" spc="-5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processes</a:t>
            </a:r>
            <a:r>
              <a:rPr dirty="0" sz="2000" spc="-6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involved.</a:t>
            </a:r>
            <a:endParaRPr sz="2000">
              <a:latin typeface="Arial"/>
              <a:cs typeface="Arial"/>
            </a:endParaRPr>
          </a:p>
          <a:p>
            <a:pPr marL="372110" marR="725805" indent="-360045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>
                <a:latin typeface="Arial"/>
                <a:cs typeface="Arial"/>
              </a:rPr>
              <a:t>What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are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benefits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of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fuel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cells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for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electric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vehicles?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Discuss </a:t>
            </a:r>
            <a:r>
              <a:rPr dirty="0" sz="2000" spc="-5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factors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like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emissions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and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energy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25">
                <a:latin typeface="Arial"/>
                <a:cs typeface="Arial"/>
              </a:rPr>
              <a:t>density.</a:t>
            </a:r>
            <a:endParaRPr sz="20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>
                <a:latin typeface="Arial"/>
                <a:cs typeface="Arial"/>
              </a:rPr>
              <a:t>Do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fuel</a:t>
            </a:r>
            <a:r>
              <a:rPr dirty="0" sz="2000" spc="-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cells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pose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safety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issues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when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used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</a:t>
            </a:r>
            <a:r>
              <a:rPr dirty="0" sz="2000" spc="-5">
                <a:latin typeface="Arial"/>
                <a:cs typeface="Arial"/>
              </a:rPr>
              <a:t> EVs,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how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can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their</a:t>
            </a:r>
            <a:endParaRPr sz="2000">
              <a:latin typeface="Arial"/>
              <a:cs typeface="Arial"/>
            </a:endParaRPr>
          </a:p>
          <a:p>
            <a:pPr marL="372110">
              <a:lnSpc>
                <a:spcPct val="100000"/>
              </a:lnSpc>
              <a:spcBef>
                <a:spcPts val="5"/>
              </a:spcBef>
            </a:pPr>
            <a:r>
              <a:rPr dirty="0" sz="2000">
                <a:latin typeface="Arial"/>
                <a:cs typeface="Arial"/>
              </a:rPr>
              <a:t>safety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be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assessed?</a:t>
            </a:r>
            <a:endParaRPr sz="2000">
              <a:latin typeface="Arial"/>
              <a:cs typeface="Arial"/>
            </a:endParaRPr>
          </a:p>
          <a:p>
            <a:pPr marL="372110" marR="496570" indent="-360045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>
                <a:latin typeface="Arial"/>
                <a:cs typeface="Arial"/>
              </a:rPr>
              <a:t>How can </a:t>
            </a:r>
            <a:r>
              <a:rPr dirty="0" sz="2000" spc="-5">
                <a:latin typeface="Arial"/>
                <a:cs typeface="Arial"/>
              </a:rPr>
              <a:t>flywheels and </a:t>
            </a:r>
            <a:r>
              <a:rPr dirty="0" sz="2000">
                <a:latin typeface="Arial"/>
                <a:cs typeface="Arial"/>
              </a:rPr>
              <a:t>fuel cells </a:t>
            </a:r>
            <a:r>
              <a:rPr dirty="0" sz="2000" spc="-5">
                <a:latin typeface="Arial"/>
                <a:cs typeface="Arial"/>
              </a:rPr>
              <a:t>be integrated? Explore potential </a:t>
            </a:r>
            <a:r>
              <a:rPr dirty="0" sz="2000" spc="-5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applications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electric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vehicles.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/>
              <a:t>5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7761" y="0"/>
            <a:ext cx="458470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3.</a:t>
            </a:r>
            <a:r>
              <a:rPr dirty="0" spc="-20"/>
              <a:t> </a:t>
            </a:r>
            <a:r>
              <a:rPr dirty="0" spc="-5"/>
              <a:t>Flywheels</a:t>
            </a:r>
            <a:r>
              <a:rPr dirty="0" spc="-30"/>
              <a:t> </a:t>
            </a:r>
            <a:r>
              <a:rPr dirty="0"/>
              <a:t>&amp;</a:t>
            </a:r>
            <a:r>
              <a:rPr dirty="0" spc="-5"/>
              <a:t> Fuel</a:t>
            </a:r>
            <a:r>
              <a:rPr dirty="0" spc="-20"/>
              <a:t> </a:t>
            </a:r>
            <a:r>
              <a:rPr dirty="0" spc="-5"/>
              <a:t>Cells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011" y="648715"/>
            <a:ext cx="8117205" cy="540702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7785">
              <a:lnSpc>
                <a:spcPct val="120800"/>
              </a:lnSpc>
              <a:spcBef>
                <a:spcPts val="100"/>
              </a:spcBef>
            </a:pPr>
            <a:r>
              <a:rPr dirty="0" sz="2400" spc="-5" b="1">
                <a:solidFill>
                  <a:srgbClr val="9F2200"/>
                </a:solidFill>
                <a:latin typeface="Arial"/>
                <a:cs typeface="Arial"/>
              </a:rPr>
              <a:t>Energy management </a:t>
            </a:r>
            <a:r>
              <a:rPr dirty="0" sz="2400" spc="-10" b="1">
                <a:solidFill>
                  <a:srgbClr val="9F2200"/>
                </a:solidFill>
                <a:latin typeface="Arial"/>
                <a:cs typeface="Arial"/>
              </a:rPr>
              <a:t>system, </a:t>
            </a:r>
            <a:r>
              <a:rPr dirty="0" sz="2400" b="1">
                <a:solidFill>
                  <a:srgbClr val="9F2200"/>
                </a:solidFill>
                <a:latin typeface="Arial"/>
                <a:cs typeface="Arial"/>
              </a:rPr>
              <a:t>powertrain, driving </a:t>
            </a:r>
            <a:r>
              <a:rPr dirty="0" sz="2400" spc="-5" b="1">
                <a:solidFill>
                  <a:srgbClr val="9F2200"/>
                </a:solidFill>
                <a:latin typeface="Arial"/>
                <a:cs typeface="Arial"/>
              </a:rPr>
              <a:t>range, </a:t>
            </a:r>
            <a:r>
              <a:rPr dirty="0" sz="2400" spc="-65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9F2200"/>
                </a:solidFill>
                <a:latin typeface="Arial"/>
                <a:cs typeface="Arial"/>
              </a:rPr>
              <a:t>eco-friendliness,</a:t>
            </a:r>
            <a:r>
              <a:rPr dirty="0" sz="2400" spc="-2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9F2200"/>
                </a:solidFill>
                <a:latin typeface="Arial"/>
                <a:cs typeface="Arial"/>
              </a:rPr>
              <a:t>etc</a:t>
            </a:r>
            <a:endParaRPr sz="24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605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>
                <a:latin typeface="Arial"/>
                <a:cs typeface="Arial"/>
              </a:rPr>
              <a:t>What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is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hybrid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energy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sourcing?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Define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concept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and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its</a:t>
            </a:r>
            <a:endParaRPr sz="2000">
              <a:latin typeface="Arial"/>
              <a:cs typeface="Arial"/>
            </a:endParaRPr>
          </a:p>
          <a:p>
            <a:pPr marL="37211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significance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energy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systems.</a:t>
            </a:r>
            <a:endParaRPr sz="20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>
                <a:latin typeface="Arial"/>
                <a:cs typeface="Arial"/>
              </a:rPr>
              <a:t>What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are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common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combinations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of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energy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sources?</a:t>
            </a:r>
            <a:endParaRPr sz="2000">
              <a:latin typeface="Arial"/>
              <a:cs typeface="Arial"/>
            </a:endParaRPr>
          </a:p>
          <a:p>
            <a:pPr marL="372110" marR="255270" indent="-360045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>
                <a:latin typeface="Arial"/>
                <a:cs typeface="Arial"/>
              </a:rPr>
              <a:t>How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do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we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optimize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use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of different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energy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sources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</a:t>
            </a:r>
            <a:r>
              <a:rPr dirty="0" sz="2000">
                <a:latin typeface="Arial"/>
                <a:cs typeface="Arial"/>
              </a:rPr>
              <a:t> a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hybrid </a:t>
            </a:r>
            <a:r>
              <a:rPr dirty="0" sz="2000" spc="-5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vehicle?</a:t>
            </a:r>
            <a:endParaRPr sz="20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>
                <a:latin typeface="Arial"/>
                <a:cs typeface="Arial"/>
              </a:rPr>
              <a:t>What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are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advantages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hybrid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systems?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Consider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factors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such</a:t>
            </a:r>
            <a:endParaRPr sz="2000">
              <a:latin typeface="Arial"/>
              <a:cs typeface="Arial"/>
            </a:endParaRPr>
          </a:p>
          <a:p>
            <a:pPr marL="372110">
              <a:lnSpc>
                <a:spcPct val="100000"/>
              </a:lnSpc>
              <a:spcBef>
                <a:spcPts val="5"/>
              </a:spcBef>
            </a:pPr>
            <a:r>
              <a:rPr dirty="0" sz="2000" spc="-5">
                <a:latin typeface="Arial"/>
                <a:cs typeface="Arial"/>
              </a:rPr>
              <a:t>as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efficiency,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20">
                <a:latin typeface="Arial"/>
                <a:cs typeface="Arial"/>
              </a:rPr>
              <a:t>reliability,</a:t>
            </a:r>
            <a:r>
              <a:rPr dirty="0" sz="200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and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reduced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emissions.</a:t>
            </a:r>
            <a:endParaRPr sz="2000">
              <a:latin typeface="Arial"/>
              <a:cs typeface="Arial"/>
            </a:endParaRPr>
          </a:p>
          <a:p>
            <a:pPr marL="372110" marR="108585" indent="-360045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>
                <a:latin typeface="Arial"/>
                <a:cs typeface="Arial"/>
              </a:rPr>
              <a:t>How </a:t>
            </a:r>
            <a:r>
              <a:rPr dirty="0" sz="2000" spc="-5">
                <a:latin typeface="Arial"/>
                <a:cs typeface="Arial"/>
              </a:rPr>
              <a:t>do hybrid </a:t>
            </a:r>
            <a:r>
              <a:rPr dirty="0" sz="2000">
                <a:latin typeface="Arial"/>
                <a:cs typeface="Arial"/>
              </a:rPr>
              <a:t>systems </a:t>
            </a:r>
            <a:r>
              <a:rPr dirty="0" sz="2000" spc="-5">
                <a:latin typeface="Arial"/>
                <a:cs typeface="Arial"/>
              </a:rPr>
              <a:t>improve energy </a:t>
            </a:r>
            <a:r>
              <a:rPr dirty="0" sz="2000">
                <a:latin typeface="Arial"/>
                <a:cs typeface="Arial"/>
              </a:rPr>
              <a:t>storage? </a:t>
            </a:r>
            <a:r>
              <a:rPr dirty="0" sz="2000" spc="-5">
                <a:latin typeface="Arial"/>
                <a:cs typeface="Arial"/>
              </a:rPr>
              <a:t>Explore the </a:t>
            </a:r>
            <a:r>
              <a:rPr dirty="0" sz="2000">
                <a:latin typeface="Arial"/>
                <a:cs typeface="Arial"/>
              </a:rPr>
              <a:t>role </a:t>
            </a:r>
            <a:r>
              <a:rPr dirty="0" sz="2000" spc="-5">
                <a:latin typeface="Arial"/>
                <a:cs typeface="Arial"/>
              </a:rPr>
              <a:t>of </a:t>
            </a:r>
            <a:r>
              <a:rPr dirty="0" sz="2000" spc="-5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different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technologies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enhancing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storage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capabilities.</a:t>
            </a:r>
            <a:endParaRPr sz="20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>
                <a:latin typeface="Arial"/>
                <a:cs typeface="Arial"/>
              </a:rPr>
              <a:t>What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challenges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do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hybrid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energy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systems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face?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Discuss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issues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like</a:t>
            </a:r>
            <a:endParaRPr sz="2000">
              <a:latin typeface="Arial"/>
              <a:cs typeface="Arial"/>
            </a:endParaRPr>
          </a:p>
          <a:p>
            <a:pPr marL="372110">
              <a:lnSpc>
                <a:spcPct val="100000"/>
              </a:lnSpc>
            </a:pPr>
            <a:r>
              <a:rPr dirty="0" sz="2000" spc="-5">
                <a:latin typeface="Arial"/>
                <a:cs typeface="Arial"/>
              </a:rPr>
              <a:t>integration,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cost,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and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technology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10">
                <a:latin typeface="Arial"/>
                <a:cs typeface="Arial"/>
              </a:rPr>
              <a:t>compatibility.</a:t>
            </a:r>
            <a:endParaRPr sz="2000">
              <a:latin typeface="Arial"/>
              <a:cs typeface="Arial"/>
            </a:endParaRPr>
          </a:p>
          <a:p>
            <a:pPr marL="372110" marR="1111250" indent="-360045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>
                <a:latin typeface="Arial"/>
                <a:cs typeface="Arial"/>
              </a:rPr>
              <a:t>What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are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future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trends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</a:t>
            </a:r>
            <a:r>
              <a:rPr dirty="0" sz="2000" spc="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hybrid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energy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systems?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Consider </a:t>
            </a:r>
            <a:r>
              <a:rPr dirty="0" sz="2000" spc="-5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innovations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and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their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potential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impact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on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electric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vehicles.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/>
              <a:t>6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7761" y="0"/>
            <a:ext cx="627634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4.</a:t>
            </a:r>
            <a:r>
              <a:rPr dirty="0" spc="-25"/>
              <a:t> </a:t>
            </a:r>
            <a:r>
              <a:rPr dirty="0" spc="-5"/>
              <a:t>Hybridisation</a:t>
            </a:r>
            <a:r>
              <a:rPr dirty="0" spc="-50"/>
              <a:t> </a:t>
            </a:r>
            <a:r>
              <a:rPr dirty="0" spc="-5"/>
              <a:t>of</a:t>
            </a:r>
            <a:r>
              <a:rPr dirty="0" spc="-20"/>
              <a:t> </a:t>
            </a:r>
            <a:r>
              <a:rPr dirty="0" spc="-5"/>
              <a:t>Energy</a:t>
            </a:r>
            <a:r>
              <a:rPr dirty="0" spc="-30"/>
              <a:t> </a:t>
            </a:r>
            <a:r>
              <a:rPr dirty="0"/>
              <a:t>Sources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50011" y="724915"/>
            <a:ext cx="7823834" cy="342519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400" spc="-45" b="1">
                <a:solidFill>
                  <a:srgbClr val="9F2200"/>
                </a:solidFill>
                <a:latin typeface="Arial"/>
                <a:cs typeface="Arial"/>
              </a:rPr>
              <a:t>Types</a:t>
            </a:r>
            <a:r>
              <a:rPr dirty="0" sz="2400" spc="20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9F2200"/>
                </a:solidFill>
                <a:latin typeface="Arial"/>
                <a:cs typeface="Arial"/>
              </a:rPr>
              <a:t>of faults,</a:t>
            </a:r>
            <a:r>
              <a:rPr dirty="0" sz="2400" spc="-1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9F2200"/>
                </a:solidFill>
                <a:latin typeface="Arial"/>
                <a:cs typeface="Arial"/>
              </a:rPr>
              <a:t>causes,</a:t>
            </a:r>
            <a:r>
              <a:rPr dirty="0" sz="2400" spc="20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9F2200"/>
                </a:solidFill>
                <a:latin typeface="Arial"/>
                <a:cs typeface="Arial"/>
              </a:rPr>
              <a:t>consequences,</a:t>
            </a:r>
            <a:r>
              <a:rPr dirty="0" sz="2400" spc="20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9F2200"/>
                </a:solidFill>
                <a:latin typeface="Arial"/>
                <a:cs typeface="Arial"/>
              </a:rPr>
              <a:t>examples and </a:t>
            </a:r>
            <a:r>
              <a:rPr dirty="0" sz="2400" spc="-65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9F2200"/>
                </a:solidFill>
                <a:latin typeface="Arial"/>
                <a:cs typeface="Arial"/>
              </a:rPr>
              <a:t>solutions</a:t>
            </a:r>
            <a:endParaRPr sz="24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605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>
                <a:latin typeface="Arial"/>
                <a:cs typeface="Arial"/>
              </a:rPr>
              <a:t>What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are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common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battery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faults?</a:t>
            </a:r>
            <a:endParaRPr sz="20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>
                <a:latin typeface="Arial"/>
                <a:cs typeface="Arial"/>
              </a:rPr>
              <a:t>What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causes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them?</a:t>
            </a:r>
            <a:endParaRPr sz="20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>
                <a:latin typeface="Arial"/>
                <a:cs typeface="Arial"/>
              </a:rPr>
              <a:t>What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are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consequences?</a:t>
            </a:r>
            <a:endParaRPr sz="20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 spc="-5">
                <a:latin typeface="Arial"/>
                <a:cs typeface="Arial"/>
              </a:rPr>
              <a:t>Examples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of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battery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faults.</a:t>
            </a:r>
            <a:endParaRPr sz="20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>
                <a:latin typeface="Arial"/>
                <a:cs typeface="Arial"/>
              </a:rPr>
              <a:t>How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can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battery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faults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be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detected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and</a:t>
            </a:r>
            <a:r>
              <a:rPr dirty="0" sz="2000" spc="-1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diagnosed?</a:t>
            </a:r>
            <a:endParaRPr sz="20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605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>
                <a:latin typeface="Arial"/>
                <a:cs typeface="Arial"/>
              </a:rPr>
              <a:t>How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can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battery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faults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be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prevented?</a:t>
            </a:r>
            <a:endParaRPr sz="20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 spc="-50">
                <a:latin typeface="Arial"/>
                <a:cs typeface="Arial"/>
              </a:rPr>
              <a:t>Your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suggestions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for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improving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battery</a:t>
            </a:r>
            <a:r>
              <a:rPr dirty="0" sz="2000" spc="-25">
                <a:latin typeface="Arial"/>
                <a:cs typeface="Arial"/>
              </a:rPr>
              <a:t> safety.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/>
              <a:t>7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7761" y="0"/>
            <a:ext cx="2981960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5.</a:t>
            </a:r>
            <a:r>
              <a:rPr dirty="0" spc="-40"/>
              <a:t> </a:t>
            </a:r>
            <a:r>
              <a:rPr dirty="0" spc="-5"/>
              <a:t>Battery</a:t>
            </a:r>
            <a:r>
              <a:rPr dirty="0" spc="-40"/>
              <a:t> </a:t>
            </a:r>
            <a:r>
              <a:rPr dirty="0" spc="-5"/>
              <a:t>Faults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9674" y="643275"/>
            <a:ext cx="8620760" cy="3912870"/>
          </a:xfrm>
          <a:prstGeom prst="rect">
            <a:avLst/>
          </a:prstGeom>
        </p:spPr>
        <p:txBody>
          <a:bodyPr wrap="square" lIns="0" tIns="1035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815"/>
              </a:spcBef>
            </a:pPr>
            <a:r>
              <a:rPr dirty="0" sz="2400" spc="-5" b="1">
                <a:solidFill>
                  <a:srgbClr val="9F2200"/>
                </a:solidFill>
                <a:latin typeface="Arial"/>
                <a:cs typeface="Arial"/>
              </a:rPr>
              <a:t>Concept,</a:t>
            </a:r>
            <a:r>
              <a:rPr dirty="0" sz="2400" spc="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9F2200"/>
                </a:solidFill>
                <a:latin typeface="Arial"/>
                <a:cs typeface="Arial"/>
              </a:rPr>
              <a:t>causes,</a:t>
            </a:r>
            <a:r>
              <a:rPr dirty="0" sz="2400" spc="10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9F2200"/>
                </a:solidFill>
                <a:latin typeface="Arial"/>
                <a:cs typeface="Arial"/>
              </a:rPr>
              <a:t>prediction</a:t>
            </a:r>
            <a:r>
              <a:rPr dirty="0" sz="2400" spc="-25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9F2200"/>
                </a:solidFill>
                <a:latin typeface="Arial"/>
                <a:cs typeface="Arial"/>
              </a:rPr>
              <a:t>methods</a:t>
            </a:r>
            <a:r>
              <a:rPr dirty="0" sz="2400" spc="-10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400" spc="-5" b="1">
                <a:solidFill>
                  <a:srgbClr val="9F2200"/>
                </a:solidFill>
                <a:latin typeface="Arial"/>
                <a:cs typeface="Arial"/>
              </a:rPr>
              <a:t>and</a:t>
            </a:r>
            <a:r>
              <a:rPr dirty="0" sz="2400" spc="-10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400" b="1">
                <a:solidFill>
                  <a:srgbClr val="9F2200"/>
                </a:solidFill>
                <a:latin typeface="Arial"/>
                <a:cs typeface="Arial"/>
              </a:rPr>
              <a:t>their</a:t>
            </a:r>
            <a:r>
              <a:rPr dirty="0" sz="2400" spc="-20" b="1">
                <a:solidFill>
                  <a:srgbClr val="9F2200"/>
                </a:solidFill>
                <a:latin typeface="Arial"/>
                <a:cs typeface="Arial"/>
              </a:rPr>
              <a:t> </a:t>
            </a:r>
            <a:r>
              <a:rPr dirty="0" sz="2400" spc="-10" b="1">
                <a:solidFill>
                  <a:srgbClr val="9F2200"/>
                </a:solidFill>
                <a:latin typeface="Arial"/>
                <a:cs typeface="Arial"/>
              </a:rPr>
              <a:t>comparison</a:t>
            </a:r>
            <a:endParaRPr sz="24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lifespan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of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lithium-ion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batteries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in</a:t>
            </a:r>
            <a:r>
              <a:rPr dirty="0" sz="2000" spc="-5">
                <a:latin typeface="Arial"/>
                <a:cs typeface="Arial"/>
              </a:rPr>
              <a:t> EVs.</a:t>
            </a:r>
            <a:endParaRPr sz="20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605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>
                <a:latin typeface="Arial"/>
                <a:cs typeface="Arial"/>
              </a:rPr>
              <a:t>Why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do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batteries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age?</a:t>
            </a:r>
            <a:endParaRPr sz="20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>
                <a:latin typeface="Arial"/>
                <a:cs typeface="Arial"/>
              </a:rPr>
              <a:t>What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is</a:t>
            </a:r>
            <a:r>
              <a:rPr dirty="0" sz="2000">
                <a:latin typeface="Arial"/>
                <a:cs typeface="Arial"/>
              </a:rPr>
              <a:t> the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remaining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useful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life</a:t>
            </a:r>
            <a:r>
              <a:rPr dirty="0" sz="2000">
                <a:latin typeface="Arial"/>
                <a:cs typeface="Arial"/>
              </a:rPr>
              <a:t> (RUL)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of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batteries?</a:t>
            </a:r>
            <a:endParaRPr sz="20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>
                <a:latin typeface="Arial"/>
                <a:cs typeface="Arial"/>
              </a:rPr>
              <a:t>What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are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the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consequences?</a:t>
            </a:r>
            <a:endParaRPr sz="20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>
                <a:latin typeface="Arial"/>
                <a:cs typeface="Arial"/>
              </a:rPr>
              <a:t>How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is battery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RUL</a:t>
            </a:r>
            <a:r>
              <a:rPr dirty="0" sz="2000" spc="-9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measured?</a:t>
            </a:r>
            <a:endParaRPr sz="20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>
                <a:latin typeface="Arial"/>
                <a:cs typeface="Arial"/>
              </a:rPr>
              <a:t>Why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do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we </a:t>
            </a:r>
            <a:r>
              <a:rPr dirty="0" sz="2000" spc="-5">
                <a:latin typeface="Arial"/>
                <a:cs typeface="Arial"/>
              </a:rPr>
              <a:t>need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to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know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battery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RUL?</a:t>
            </a:r>
            <a:endParaRPr sz="20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>
                <a:latin typeface="Arial"/>
                <a:cs typeface="Arial"/>
              </a:rPr>
              <a:t>Methods</a:t>
            </a:r>
            <a:r>
              <a:rPr dirty="0" sz="2000" spc="-5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for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predicting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battery</a:t>
            </a:r>
            <a:r>
              <a:rPr dirty="0" sz="2000" spc="-4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RUL?</a:t>
            </a:r>
            <a:endParaRPr sz="20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 spc="-5">
                <a:latin typeface="Arial"/>
                <a:cs typeface="Arial"/>
              </a:rPr>
              <a:t>Advantages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and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disadvantages</a:t>
            </a:r>
            <a:r>
              <a:rPr dirty="0" sz="2000" spc="-3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of</a:t>
            </a:r>
            <a:r>
              <a:rPr dirty="0" sz="2000" spc="-2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different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prediction</a:t>
            </a:r>
            <a:r>
              <a:rPr dirty="0" sz="2000" spc="-30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methods.</a:t>
            </a:r>
            <a:endParaRPr sz="2000">
              <a:latin typeface="Arial"/>
              <a:cs typeface="Arial"/>
            </a:endParaRPr>
          </a:p>
          <a:p>
            <a:pPr marL="372110" indent="-360045">
              <a:lnSpc>
                <a:spcPct val="100000"/>
              </a:lnSpc>
              <a:spcBef>
                <a:spcPts val="600"/>
              </a:spcBef>
              <a:buClr>
                <a:srgbClr val="7E7E7E"/>
              </a:buClr>
              <a:buChar char="•"/>
              <a:tabLst>
                <a:tab pos="372110" algn="l"/>
                <a:tab pos="372745" algn="l"/>
              </a:tabLst>
            </a:pPr>
            <a:r>
              <a:rPr dirty="0" sz="2000">
                <a:latin typeface="Arial"/>
                <a:cs typeface="Arial"/>
              </a:rPr>
              <a:t>How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can</a:t>
            </a:r>
            <a:r>
              <a:rPr dirty="0" sz="2000" spc="-1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we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>
                <a:latin typeface="Arial"/>
                <a:cs typeface="Arial"/>
              </a:rPr>
              <a:t>extend</a:t>
            </a:r>
            <a:r>
              <a:rPr dirty="0" sz="2000" spc="-25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battery</a:t>
            </a:r>
            <a:r>
              <a:rPr dirty="0" sz="2000" spc="-40">
                <a:latin typeface="Arial"/>
                <a:cs typeface="Arial"/>
              </a:rPr>
              <a:t> </a:t>
            </a:r>
            <a:r>
              <a:rPr dirty="0" sz="2000" spc="-5">
                <a:latin typeface="Arial"/>
                <a:cs typeface="Arial"/>
              </a:rPr>
              <a:t>life?</a:t>
            </a:r>
            <a:endParaRPr sz="20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spAutoFit/>
          </a:bodyPr>
          <a:lstStyle/>
          <a:p>
            <a:pPr marL="38100">
              <a:lnSpc>
                <a:spcPts val="1425"/>
              </a:lnSpc>
            </a:pPr>
            <a:r>
              <a:rPr dirty="0"/>
              <a:t>8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27761" y="0"/>
            <a:ext cx="6614159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5"/>
              <a:t>6.</a:t>
            </a:r>
            <a:r>
              <a:rPr dirty="0" spc="-15"/>
              <a:t> </a:t>
            </a:r>
            <a:r>
              <a:rPr dirty="0" spc="-5"/>
              <a:t>Remaining</a:t>
            </a:r>
            <a:r>
              <a:rPr dirty="0" spc="-15"/>
              <a:t> </a:t>
            </a:r>
            <a:r>
              <a:rPr dirty="0" spc="-5"/>
              <a:t>Useful</a:t>
            </a:r>
            <a:r>
              <a:rPr dirty="0" spc="-30"/>
              <a:t> </a:t>
            </a:r>
            <a:r>
              <a:rPr dirty="0" spc="-5"/>
              <a:t>Life </a:t>
            </a:r>
            <a:r>
              <a:rPr dirty="0" spc="-10"/>
              <a:t>of</a:t>
            </a:r>
            <a:r>
              <a:rPr dirty="0" spc="-5"/>
              <a:t> Batteries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2025-09-02T07:44:57Z</dcterms:created>
  <dcterms:modified xsi:type="dcterms:W3CDTF">2025-09-02T07:44:57Z</dcterms:modified>
</cp:coreProperties>
</file>