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2"/>
            <a:ext cx="9144000" cy="51078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652822" y="84602"/>
            <a:ext cx="356235" cy="356870"/>
          </a:xfrm>
          <a:custGeom>
            <a:avLst/>
            <a:gdLst/>
            <a:ahLst/>
            <a:cxnLst/>
            <a:rect l="l" t="t" r="r" b="b"/>
            <a:pathLst>
              <a:path w="356234" h="356870">
                <a:moveTo>
                  <a:pt x="149430" y="186025"/>
                </a:moveTo>
                <a:lnTo>
                  <a:pt x="126900" y="208548"/>
                </a:lnTo>
                <a:lnTo>
                  <a:pt x="155297" y="236940"/>
                </a:lnTo>
                <a:lnTo>
                  <a:pt x="136524" y="255711"/>
                </a:lnTo>
                <a:lnTo>
                  <a:pt x="136524" y="255946"/>
                </a:lnTo>
                <a:lnTo>
                  <a:pt x="123587" y="275293"/>
                </a:lnTo>
                <a:lnTo>
                  <a:pt x="119275" y="297389"/>
                </a:lnTo>
                <a:lnTo>
                  <a:pt x="123587" y="319530"/>
                </a:lnTo>
                <a:lnTo>
                  <a:pt x="136524" y="339010"/>
                </a:lnTo>
                <a:lnTo>
                  <a:pt x="155874" y="351944"/>
                </a:lnTo>
                <a:lnTo>
                  <a:pt x="177974" y="356256"/>
                </a:lnTo>
                <a:lnTo>
                  <a:pt x="200118" y="351944"/>
                </a:lnTo>
                <a:lnTo>
                  <a:pt x="219600" y="339010"/>
                </a:lnTo>
                <a:lnTo>
                  <a:pt x="234033" y="324580"/>
                </a:lnTo>
                <a:lnTo>
                  <a:pt x="177944" y="324580"/>
                </a:lnTo>
                <a:lnTo>
                  <a:pt x="167861" y="322563"/>
                </a:lnTo>
                <a:lnTo>
                  <a:pt x="159053" y="316720"/>
                </a:lnTo>
                <a:lnTo>
                  <a:pt x="153377" y="307880"/>
                </a:lnTo>
                <a:lnTo>
                  <a:pt x="151484" y="297743"/>
                </a:lnTo>
                <a:lnTo>
                  <a:pt x="153377" y="287649"/>
                </a:lnTo>
                <a:lnTo>
                  <a:pt x="159053" y="278941"/>
                </a:lnTo>
                <a:lnTo>
                  <a:pt x="178062" y="259936"/>
                </a:lnTo>
                <a:lnTo>
                  <a:pt x="223355" y="259936"/>
                </a:lnTo>
                <a:lnTo>
                  <a:pt x="149430" y="186025"/>
                </a:lnTo>
                <a:close/>
              </a:path>
              <a:path w="356234" h="356870">
                <a:moveTo>
                  <a:pt x="270761" y="243041"/>
                </a:moveTo>
                <a:lnTo>
                  <a:pt x="196836" y="316955"/>
                </a:lnTo>
                <a:lnTo>
                  <a:pt x="188028" y="322725"/>
                </a:lnTo>
                <a:lnTo>
                  <a:pt x="177944" y="324580"/>
                </a:lnTo>
                <a:lnTo>
                  <a:pt x="234033" y="324580"/>
                </a:lnTo>
                <a:lnTo>
                  <a:pt x="310569" y="248057"/>
                </a:lnTo>
                <a:lnTo>
                  <a:pt x="301616" y="248057"/>
                </a:lnTo>
                <a:lnTo>
                  <a:pt x="291147" y="247969"/>
                </a:lnTo>
                <a:lnTo>
                  <a:pt x="280811" y="246297"/>
                </a:lnTo>
                <a:lnTo>
                  <a:pt x="270761" y="243041"/>
                </a:lnTo>
                <a:close/>
              </a:path>
              <a:path w="356234" h="356870">
                <a:moveTo>
                  <a:pt x="58610" y="119267"/>
                </a:moveTo>
                <a:lnTo>
                  <a:pt x="36521" y="123579"/>
                </a:lnTo>
                <a:lnTo>
                  <a:pt x="17072" y="136513"/>
                </a:lnTo>
                <a:lnTo>
                  <a:pt x="4268" y="155860"/>
                </a:lnTo>
                <a:lnTo>
                  <a:pt x="0" y="177957"/>
                </a:lnTo>
                <a:lnTo>
                  <a:pt x="4268" y="200097"/>
                </a:lnTo>
                <a:lnTo>
                  <a:pt x="17072" y="219576"/>
                </a:lnTo>
                <a:lnTo>
                  <a:pt x="109534" y="312027"/>
                </a:lnTo>
                <a:lnTo>
                  <a:pt x="108039" y="301580"/>
                </a:lnTo>
                <a:lnTo>
                  <a:pt x="108127" y="291113"/>
                </a:lnTo>
                <a:lnTo>
                  <a:pt x="109799" y="280778"/>
                </a:lnTo>
                <a:lnTo>
                  <a:pt x="113056" y="270730"/>
                </a:lnTo>
                <a:lnTo>
                  <a:pt x="39133" y="196816"/>
                </a:lnTo>
                <a:lnTo>
                  <a:pt x="33361" y="188014"/>
                </a:lnTo>
                <a:lnTo>
                  <a:pt x="31506" y="177957"/>
                </a:lnTo>
                <a:lnTo>
                  <a:pt x="33522" y="167945"/>
                </a:lnTo>
                <a:lnTo>
                  <a:pt x="39368" y="159274"/>
                </a:lnTo>
                <a:lnTo>
                  <a:pt x="48207" y="153466"/>
                </a:lnTo>
                <a:lnTo>
                  <a:pt x="58346" y="151530"/>
                </a:lnTo>
                <a:lnTo>
                  <a:pt x="115403" y="151531"/>
                </a:lnTo>
                <a:lnTo>
                  <a:pt x="100383" y="136514"/>
                </a:lnTo>
                <a:lnTo>
                  <a:pt x="100149" y="136514"/>
                </a:lnTo>
                <a:lnTo>
                  <a:pt x="80700" y="123579"/>
                </a:lnTo>
                <a:lnTo>
                  <a:pt x="58610" y="119267"/>
                </a:lnTo>
                <a:close/>
              </a:path>
              <a:path w="356234" h="356870">
                <a:moveTo>
                  <a:pt x="223355" y="259936"/>
                </a:moveTo>
                <a:lnTo>
                  <a:pt x="178062" y="259936"/>
                </a:lnTo>
                <a:lnTo>
                  <a:pt x="206693" y="288328"/>
                </a:lnTo>
                <a:lnTo>
                  <a:pt x="229223" y="265802"/>
                </a:lnTo>
                <a:lnTo>
                  <a:pt x="223355" y="259936"/>
                </a:lnTo>
                <a:close/>
              </a:path>
              <a:path w="356234" h="356870">
                <a:moveTo>
                  <a:pt x="312064" y="246562"/>
                </a:moveTo>
                <a:lnTo>
                  <a:pt x="301616" y="248057"/>
                </a:lnTo>
                <a:lnTo>
                  <a:pt x="310569" y="248057"/>
                </a:lnTo>
                <a:lnTo>
                  <a:pt x="312064" y="246562"/>
                </a:lnTo>
                <a:close/>
              </a:path>
              <a:path w="356234" h="356870">
                <a:moveTo>
                  <a:pt x="284434" y="200806"/>
                </a:moveTo>
                <a:lnTo>
                  <a:pt x="236966" y="200806"/>
                </a:lnTo>
                <a:lnTo>
                  <a:pt x="255740" y="219577"/>
                </a:lnTo>
                <a:lnTo>
                  <a:pt x="255740" y="219811"/>
                </a:lnTo>
                <a:lnTo>
                  <a:pt x="275223" y="232746"/>
                </a:lnTo>
                <a:lnTo>
                  <a:pt x="297369" y="237058"/>
                </a:lnTo>
                <a:lnTo>
                  <a:pt x="319472" y="232746"/>
                </a:lnTo>
                <a:lnTo>
                  <a:pt x="338825" y="219812"/>
                </a:lnTo>
                <a:lnTo>
                  <a:pt x="348821" y="204795"/>
                </a:lnTo>
                <a:lnTo>
                  <a:pt x="297632" y="204795"/>
                </a:lnTo>
                <a:lnTo>
                  <a:pt x="287547" y="202859"/>
                </a:lnTo>
                <a:lnTo>
                  <a:pt x="284434" y="200806"/>
                </a:lnTo>
                <a:close/>
              </a:path>
              <a:path w="356234" h="356870">
                <a:moveTo>
                  <a:pt x="265832" y="127130"/>
                </a:moveTo>
                <a:lnTo>
                  <a:pt x="186040" y="206672"/>
                </a:lnTo>
                <a:lnTo>
                  <a:pt x="208569" y="229433"/>
                </a:lnTo>
                <a:lnTo>
                  <a:pt x="236966" y="200806"/>
                </a:lnTo>
                <a:lnTo>
                  <a:pt x="284434" y="200806"/>
                </a:lnTo>
                <a:lnTo>
                  <a:pt x="278739" y="197051"/>
                </a:lnTo>
                <a:lnTo>
                  <a:pt x="259849" y="178164"/>
                </a:lnTo>
                <a:lnTo>
                  <a:pt x="259819" y="177957"/>
                </a:lnTo>
                <a:lnTo>
                  <a:pt x="288362" y="149653"/>
                </a:lnTo>
                <a:lnTo>
                  <a:pt x="265832" y="127130"/>
                </a:lnTo>
                <a:close/>
              </a:path>
              <a:path w="356234" h="356870">
                <a:moveTo>
                  <a:pt x="115403" y="151531"/>
                </a:moveTo>
                <a:lnTo>
                  <a:pt x="58346" y="151530"/>
                </a:lnTo>
                <a:lnTo>
                  <a:pt x="68440" y="153466"/>
                </a:lnTo>
                <a:lnTo>
                  <a:pt x="77150" y="159274"/>
                </a:lnTo>
                <a:lnTo>
                  <a:pt x="96069" y="177957"/>
                </a:lnTo>
                <a:lnTo>
                  <a:pt x="96041" y="178164"/>
                </a:lnTo>
                <a:lnTo>
                  <a:pt x="67761" y="206672"/>
                </a:lnTo>
                <a:lnTo>
                  <a:pt x="90291" y="229198"/>
                </a:lnTo>
                <a:lnTo>
                  <a:pt x="164216" y="155284"/>
                </a:lnTo>
                <a:lnTo>
                  <a:pt x="119157" y="155284"/>
                </a:lnTo>
                <a:lnTo>
                  <a:pt x="115403" y="151531"/>
                </a:lnTo>
                <a:close/>
              </a:path>
              <a:path w="356234" h="356870">
                <a:moveTo>
                  <a:pt x="246589" y="44302"/>
                </a:moveTo>
                <a:lnTo>
                  <a:pt x="248051" y="54610"/>
                </a:lnTo>
                <a:lnTo>
                  <a:pt x="247908" y="65008"/>
                </a:lnTo>
                <a:lnTo>
                  <a:pt x="246225" y="75317"/>
                </a:lnTo>
                <a:lnTo>
                  <a:pt x="243067" y="85364"/>
                </a:lnTo>
                <a:lnTo>
                  <a:pt x="316996" y="159275"/>
                </a:lnTo>
                <a:lnTo>
                  <a:pt x="322728" y="168082"/>
                </a:lnTo>
                <a:lnTo>
                  <a:pt x="324502" y="178164"/>
                </a:lnTo>
                <a:lnTo>
                  <a:pt x="322405" y="188246"/>
                </a:lnTo>
                <a:lnTo>
                  <a:pt x="316527" y="197051"/>
                </a:lnTo>
                <a:lnTo>
                  <a:pt x="307717" y="202859"/>
                </a:lnTo>
                <a:lnTo>
                  <a:pt x="297632" y="204795"/>
                </a:lnTo>
                <a:lnTo>
                  <a:pt x="348821" y="204795"/>
                </a:lnTo>
                <a:lnTo>
                  <a:pt x="351794" y="200329"/>
                </a:lnTo>
                <a:lnTo>
                  <a:pt x="356186" y="178164"/>
                </a:lnTo>
                <a:lnTo>
                  <a:pt x="351953" y="155997"/>
                </a:lnTo>
                <a:lnTo>
                  <a:pt x="339044" y="136514"/>
                </a:lnTo>
                <a:lnTo>
                  <a:pt x="292785" y="90289"/>
                </a:lnTo>
                <a:lnTo>
                  <a:pt x="261035" y="58611"/>
                </a:lnTo>
                <a:lnTo>
                  <a:pt x="246589" y="44302"/>
                </a:lnTo>
                <a:close/>
              </a:path>
              <a:path w="356234" h="356870">
                <a:moveTo>
                  <a:pt x="149430" y="67766"/>
                </a:moveTo>
                <a:lnTo>
                  <a:pt x="126900" y="90289"/>
                </a:lnTo>
                <a:lnTo>
                  <a:pt x="206693" y="170069"/>
                </a:lnTo>
                <a:lnTo>
                  <a:pt x="229222" y="147542"/>
                </a:lnTo>
                <a:lnTo>
                  <a:pt x="200591" y="119150"/>
                </a:lnTo>
                <a:lnTo>
                  <a:pt x="219599" y="100145"/>
                </a:lnTo>
                <a:lnTo>
                  <a:pt x="222267" y="96155"/>
                </a:lnTo>
                <a:lnTo>
                  <a:pt x="177827" y="96155"/>
                </a:lnTo>
                <a:lnTo>
                  <a:pt x="149430" y="67766"/>
                </a:lnTo>
                <a:close/>
              </a:path>
              <a:path w="356234" h="356870">
                <a:moveTo>
                  <a:pt x="147554" y="126895"/>
                </a:moveTo>
                <a:lnTo>
                  <a:pt x="119157" y="155284"/>
                </a:lnTo>
                <a:lnTo>
                  <a:pt x="164216" y="155284"/>
                </a:lnTo>
                <a:lnTo>
                  <a:pt x="170083" y="149418"/>
                </a:lnTo>
                <a:lnTo>
                  <a:pt x="147554" y="126895"/>
                </a:lnTo>
                <a:close/>
              </a:path>
              <a:path w="356234" h="356870">
                <a:moveTo>
                  <a:pt x="90111" y="108068"/>
                </a:moveTo>
                <a:lnTo>
                  <a:pt x="54371" y="108068"/>
                </a:lnTo>
                <a:lnTo>
                  <a:pt x="64770" y="108210"/>
                </a:lnTo>
                <a:lnTo>
                  <a:pt x="75081" y="109893"/>
                </a:lnTo>
                <a:lnTo>
                  <a:pt x="85128" y="113049"/>
                </a:lnTo>
                <a:lnTo>
                  <a:pt x="90111" y="108068"/>
                </a:lnTo>
                <a:close/>
              </a:path>
              <a:path w="356234" h="356870">
                <a:moveTo>
                  <a:pt x="177973" y="0"/>
                </a:moveTo>
                <a:lnTo>
                  <a:pt x="136523" y="17072"/>
                </a:lnTo>
                <a:lnTo>
                  <a:pt x="94810" y="58703"/>
                </a:lnTo>
                <a:lnTo>
                  <a:pt x="63175" y="90319"/>
                </a:lnTo>
                <a:lnTo>
                  <a:pt x="44059" y="109531"/>
                </a:lnTo>
                <a:lnTo>
                  <a:pt x="54371" y="108068"/>
                </a:lnTo>
                <a:lnTo>
                  <a:pt x="90111" y="108068"/>
                </a:lnTo>
                <a:lnTo>
                  <a:pt x="159053" y="39148"/>
                </a:lnTo>
                <a:lnTo>
                  <a:pt x="167861" y="33417"/>
                </a:lnTo>
                <a:lnTo>
                  <a:pt x="177944" y="31644"/>
                </a:lnTo>
                <a:lnTo>
                  <a:pt x="229272" y="31644"/>
                </a:lnTo>
                <a:lnTo>
                  <a:pt x="219599" y="17072"/>
                </a:lnTo>
                <a:lnTo>
                  <a:pt x="200117" y="4268"/>
                </a:lnTo>
                <a:lnTo>
                  <a:pt x="177973" y="0"/>
                </a:lnTo>
                <a:close/>
              </a:path>
              <a:path w="356234" h="356870">
                <a:moveTo>
                  <a:pt x="229272" y="31644"/>
                </a:moveTo>
                <a:lnTo>
                  <a:pt x="177944" y="31644"/>
                </a:lnTo>
                <a:lnTo>
                  <a:pt x="188027" y="33740"/>
                </a:lnTo>
                <a:lnTo>
                  <a:pt x="196835" y="39617"/>
                </a:lnTo>
                <a:lnTo>
                  <a:pt x="202644" y="48320"/>
                </a:lnTo>
                <a:lnTo>
                  <a:pt x="204580" y="58410"/>
                </a:lnTo>
                <a:lnTo>
                  <a:pt x="202644" y="68546"/>
                </a:lnTo>
                <a:lnTo>
                  <a:pt x="196835" y="77384"/>
                </a:lnTo>
                <a:lnTo>
                  <a:pt x="177827" y="96155"/>
                </a:lnTo>
                <a:lnTo>
                  <a:pt x="222267" y="96155"/>
                </a:lnTo>
                <a:lnTo>
                  <a:pt x="232536" y="80799"/>
                </a:lnTo>
                <a:lnTo>
                  <a:pt x="236848" y="58704"/>
                </a:lnTo>
                <a:lnTo>
                  <a:pt x="232536" y="36561"/>
                </a:lnTo>
                <a:lnTo>
                  <a:pt x="229272" y="316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761" y="-14223"/>
            <a:ext cx="370268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3217" y="3417189"/>
            <a:ext cx="8586470" cy="2948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205851" y="6354378"/>
            <a:ext cx="24701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Relationship Id="rId4" Type="http://schemas.openxmlformats.org/officeDocument/2006/relationships/image" Target="../media/image26.jpg"/><Relationship Id="rId5" Type="http://schemas.openxmlformats.org/officeDocument/2006/relationships/image" Target="../media/image27.jpg"/><Relationship Id="rId6" Type="http://schemas.openxmlformats.org/officeDocument/2006/relationships/image" Target="../media/image28.jpg"/><Relationship Id="rId7" Type="http://schemas.openxmlformats.org/officeDocument/2006/relationships/image" Target="../media/image29.jpg"/><Relationship Id="rId8" Type="http://schemas.openxmlformats.org/officeDocument/2006/relationships/hyperlink" Target="http://batteryuniversity.com/learn/article/explaining_lithium_ion_chemistries" TargetMode="Externa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Relationship Id="rId3" Type="http://schemas.openxmlformats.org/officeDocument/2006/relationships/hyperlink" Target="http://www.tongman-sh.com/proshow_01.html" TargetMode="Externa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Relationship Id="rId3" Type="http://schemas.openxmlformats.org/officeDocument/2006/relationships/hyperlink" Target="http://www.cbea.com/www/zy/20150922/4874312.html" TargetMode="Externa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wei.liu@polyu.edu.hk" TargetMode="External"/><Relationship Id="rId3" Type="http://schemas.openxmlformats.org/officeDocument/2006/relationships/hyperlink" Target="http://www.eee.hku.hk/~liuwei" TargetMode="External"/><Relationship Id="rId4" Type="http://schemas.openxmlformats.org/officeDocument/2006/relationships/hyperlink" Target="mailto:jinpeng.tian@polyu.edu.hk" TargetMode="External"/><Relationship Id="rId5" Type="http://schemas.openxmlformats.org/officeDocument/2006/relationships/hyperlink" Target="mailto:andrew-ty.liu@connect.polyu.hk" TargetMode="External"/><Relationship Id="rId6" Type="http://schemas.openxmlformats.org/officeDocument/2006/relationships/hyperlink" Target="mailto:eee-jian.song@connect.polyu.hk" TargetMode="External"/><Relationship Id="rId7" Type="http://schemas.openxmlformats.org/officeDocument/2006/relationships/hyperlink" Target="mailto:junkai.li@connect.polyu.hk" TargetMode="External"/><Relationship Id="rId8" Type="http://schemas.openxmlformats.org/officeDocument/2006/relationships/hyperlink" Target="mailto:24152567r@connect.polyu.hk" TargetMode="Externa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g"/><Relationship Id="rId3" Type="http://schemas.openxmlformats.org/officeDocument/2006/relationships/hyperlink" Target="https://www.xiaomiev.com/car-config" TargetMode="External"/><Relationship Id="rId4" Type="http://schemas.openxmlformats.org/officeDocument/2006/relationships/image" Target="../media/image40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jpg"/><Relationship Id="rId3" Type="http://schemas.openxmlformats.org/officeDocument/2006/relationships/image" Target="../media/image44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jpg"/><Relationship Id="rId3" Type="http://schemas.openxmlformats.org/officeDocument/2006/relationships/image" Target="../media/image47.jpg"/><Relationship Id="rId4" Type="http://schemas.openxmlformats.org/officeDocument/2006/relationships/image" Target="../media/image48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jpg"/><Relationship Id="rId3" Type="http://schemas.openxmlformats.org/officeDocument/2006/relationships/image" Target="../media/image50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jpg"/><Relationship Id="rId3" Type="http://schemas.openxmlformats.org/officeDocument/2006/relationships/hyperlink" Target="http://www.takomabattery.com/" TargetMode="External"/><Relationship Id="rId4" Type="http://schemas.openxmlformats.org/officeDocument/2006/relationships/image" Target="../media/image52.jpg"/><Relationship Id="rId5" Type="http://schemas.openxmlformats.org/officeDocument/2006/relationships/hyperlink" Target="http://www.evpedia.co.in/ev-" TargetMode="External"/><Relationship Id="rId6" Type="http://schemas.openxmlformats.org/officeDocument/2006/relationships/image" Target="../media/image53.png"/><Relationship Id="rId7" Type="http://schemas.openxmlformats.org/officeDocument/2006/relationships/image" Target="../media/image54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3" Type="http://schemas.openxmlformats.org/officeDocument/2006/relationships/hyperlink" Target="http://www.rvtechlibrary.com/" TargetMode="External"/><Relationship Id="rId4" Type="http://schemas.openxmlformats.org/officeDocument/2006/relationships/hyperlink" Target="http://www.batterydesign.net/" TargetMode="External"/><Relationship Id="rId5" Type="http://schemas.openxmlformats.org/officeDocument/2006/relationships/image" Target="../media/image56.jpg"/><Relationship Id="rId6" Type="http://schemas.openxmlformats.org/officeDocument/2006/relationships/image" Target="../media/image57.jpg"/><Relationship Id="rId7" Type="http://schemas.openxmlformats.org/officeDocument/2006/relationships/hyperlink" Target="http://www.researchgate.net/" TargetMode="External"/><Relationship Id="rId8" Type="http://schemas.openxmlformats.org/officeDocument/2006/relationships/image" Target="../media/image58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hyperlink" Target="http://www.biologic.net/topics/battery-" TargetMode="External"/><Relationship Id="rId4" Type="http://schemas.openxmlformats.org/officeDocument/2006/relationships/image" Target="../media/image60.jpg"/><Relationship Id="rId5" Type="http://schemas.openxmlformats.org/officeDocument/2006/relationships/hyperlink" Target="http://www.carandbike.com/news/" TargetMode="External"/><Relationship Id="rId6" Type="http://schemas.openxmlformats.org/officeDocument/2006/relationships/image" Target="../media/image61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" TargetMode="External"/><Relationship Id="rId3" Type="http://schemas.openxmlformats.org/officeDocument/2006/relationships/image" Target="../media/image62.jpg"/><Relationship Id="rId4" Type="http://schemas.openxmlformats.org/officeDocument/2006/relationships/image" Target="../media/image63.jpg"/><Relationship Id="rId5" Type="http://schemas.openxmlformats.org/officeDocument/2006/relationships/image" Target="../media/image64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Relationship Id="rId3" Type="http://schemas.openxmlformats.org/officeDocument/2006/relationships/hyperlink" Target="http://www.greenwaveev.com/the-" TargetMode="External"/><Relationship Id="rId4" Type="http://schemas.openxmlformats.org/officeDocument/2006/relationships/hyperlink" Target="http://www.midtronics.com/blog/do-" TargetMode="External"/><Relationship Id="rId5" Type="http://schemas.openxmlformats.org/officeDocument/2006/relationships/image" Target="../media/image66.jpg"/><Relationship Id="rId6" Type="http://schemas.openxmlformats.org/officeDocument/2006/relationships/image" Target="../media/image67.jpg"/><Relationship Id="rId7" Type="http://schemas.openxmlformats.org/officeDocument/2006/relationships/image" Target="../media/image68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dekra.com/en/battery-" TargetMode="External"/><Relationship Id="rId3" Type="http://schemas.openxmlformats.org/officeDocument/2006/relationships/image" Target="../media/image69.jpg"/><Relationship Id="rId4" Type="http://schemas.openxmlformats.org/officeDocument/2006/relationships/image" Target="../media/image70.jpg"/><Relationship Id="rId5" Type="http://schemas.openxmlformats.org/officeDocument/2006/relationships/image" Target="../media/image71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Relationship Id="rId9" Type="http://schemas.openxmlformats.org/officeDocument/2006/relationships/image" Target="../media/image79.png"/><Relationship Id="rId10" Type="http://schemas.openxmlformats.org/officeDocument/2006/relationships/image" Target="../media/image80.png"/><Relationship Id="rId11" Type="http://schemas.openxmlformats.org/officeDocument/2006/relationships/image" Target="../media/image81.png"/><Relationship Id="rId12" Type="http://schemas.openxmlformats.org/officeDocument/2006/relationships/image" Target="../media/image82.png"/><Relationship Id="rId13" Type="http://schemas.openxmlformats.org/officeDocument/2006/relationships/image" Target="../media/image83.png"/><Relationship Id="rId14" Type="http://schemas.openxmlformats.org/officeDocument/2006/relationships/image" Target="../media/image84.png"/><Relationship Id="rId15" Type="http://schemas.openxmlformats.org/officeDocument/2006/relationships/image" Target="../media/image85.png"/><Relationship Id="rId16" Type="http://schemas.openxmlformats.org/officeDocument/2006/relationships/image" Target="../media/image86.png"/><Relationship Id="rId17" Type="http://schemas.openxmlformats.org/officeDocument/2006/relationships/image" Target="../media/image87.png"/><Relationship Id="rId18" Type="http://schemas.openxmlformats.org/officeDocument/2006/relationships/image" Target="../media/image88.png"/><Relationship Id="rId19" Type="http://schemas.openxmlformats.org/officeDocument/2006/relationships/image" Target="../media/image89.png"/><Relationship Id="rId20" Type="http://schemas.openxmlformats.org/officeDocument/2006/relationships/image" Target="../media/image90.png"/><Relationship Id="rId21" Type="http://schemas.openxmlformats.org/officeDocument/2006/relationships/image" Target="../media/image91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2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5" Type="http://schemas.openxmlformats.org/officeDocument/2006/relationships/image" Target="../media/image23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703"/>
              <a:ext cx="3696970" cy="6851650"/>
            </a:xfrm>
            <a:custGeom>
              <a:avLst/>
              <a:gdLst/>
              <a:ahLst/>
              <a:cxnLst/>
              <a:rect l="l" t="t" r="r" b="b"/>
              <a:pathLst>
                <a:path w="3696970" h="6851650">
                  <a:moveTo>
                    <a:pt x="3696970" y="0"/>
                  </a:moveTo>
                  <a:lnTo>
                    <a:pt x="0" y="0"/>
                  </a:lnTo>
                  <a:lnTo>
                    <a:pt x="0" y="6851294"/>
                  </a:lnTo>
                  <a:lnTo>
                    <a:pt x="3696970" y="6851294"/>
                  </a:lnTo>
                  <a:lnTo>
                    <a:pt x="3696970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1157" y="6457122"/>
              <a:ext cx="1551203" cy="20372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021" y="196393"/>
              <a:ext cx="1971225" cy="37819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17270" y="1436573"/>
            <a:ext cx="206121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0000"/>
                </a:solidFill>
                <a:latin typeface="Arial"/>
                <a:cs typeface="Arial"/>
              </a:rPr>
              <a:t>Overview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768" y="4009606"/>
            <a:ext cx="4831080" cy="1907539"/>
          </a:xfrm>
          <a:custGeom>
            <a:avLst/>
            <a:gdLst/>
            <a:ahLst/>
            <a:cxnLst/>
            <a:rect l="l" t="t" r="r" b="b"/>
            <a:pathLst>
              <a:path w="4831080" h="1907539">
                <a:moveTo>
                  <a:pt x="4831080" y="0"/>
                </a:moveTo>
                <a:lnTo>
                  <a:pt x="0" y="0"/>
                </a:lnTo>
                <a:lnTo>
                  <a:pt x="0" y="1907540"/>
                </a:lnTo>
                <a:lnTo>
                  <a:pt x="4831080" y="1907540"/>
                </a:lnTo>
                <a:lnTo>
                  <a:pt x="4831080" y="0"/>
                </a:lnTo>
                <a:close/>
              </a:path>
            </a:pathLst>
          </a:custGeom>
          <a:solidFill>
            <a:srgbClr val="F1F1F1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24155" y="2378176"/>
            <a:ext cx="4610735" cy="3328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40335" marR="1301115">
              <a:lnSpc>
                <a:spcPct val="12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Electric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Energy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Storage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and </a:t>
            </a:r>
            <a:r>
              <a:rPr dirty="0" sz="2000" spc="-5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New Energy Sources for 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Electric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15">
                <a:latin typeface="Arial"/>
                <a:cs typeface="Arial"/>
              </a:rPr>
              <a:t>Vehicles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(EE546)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14"/>
              </a:spcBef>
            </a:pPr>
            <a:r>
              <a:rPr dirty="0" sz="2200" spc="-50" b="1">
                <a:latin typeface="Arial"/>
                <a:cs typeface="Arial"/>
              </a:rPr>
              <a:t>Dr.</a:t>
            </a:r>
            <a:r>
              <a:rPr dirty="0" sz="2200" spc="-10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Lucian</a:t>
            </a:r>
            <a:r>
              <a:rPr dirty="0" sz="2200" spc="15" b="1">
                <a:latin typeface="Arial"/>
                <a:cs typeface="Arial"/>
              </a:rPr>
              <a:t> </a:t>
            </a:r>
            <a:r>
              <a:rPr dirty="0" sz="2200" spc="-20" b="1">
                <a:latin typeface="Arial"/>
                <a:cs typeface="Arial"/>
              </a:rPr>
              <a:t>Wei</a:t>
            </a:r>
            <a:r>
              <a:rPr dirty="0" sz="2200" spc="-10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LIU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dirty="0" sz="1400">
                <a:latin typeface="Arial"/>
                <a:cs typeface="Arial"/>
              </a:rPr>
              <a:t>Assistant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Professor</a:t>
            </a:r>
            <a:endParaRPr sz="1400">
              <a:latin typeface="Arial"/>
              <a:cs typeface="Arial"/>
            </a:endParaRPr>
          </a:p>
          <a:p>
            <a:pPr marL="12700" marR="739140">
              <a:lnSpc>
                <a:spcPct val="125699"/>
              </a:lnSpc>
            </a:pPr>
            <a:r>
              <a:rPr dirty="0" sz="1400">
                <a:latin typeface="Arial"/>
                <a:cs typeface="Arial"/>
              </a:rPr>
              <a:t>Electric </a:t>
            </a:r>
            <a:r>
              <a:rPr dirty="0" sz="1400" spc="-15">
                <a:latin typeface="Arial"/>
                <a:cs typeface="Arial"/>
              </a:rPr>
              <a:t>Vehicles </a:t>
            </a:r>
            <a:r>
              <a:rPr dirty="0" sz="1400">
                <a:latin typeface="Arial"/>
                <a:cs typeface="Arial"/>
              </a:rPr>
              <a:t>&amp; </a:t>
            </a:r>
            <a:r>
              <a:rPr dirty="0" sz="1400" spc="-5">
                <a:latin typeface="Arial"/>
                <a:cs typeface="Arial"/>
              </a:rPr>
              <a:t>Smart Mobility </a:t>
            </a:r>
            <a:r>
              <a:rPr dirty="0" sz="1400">
                <a:latin typeface="Arial"/>
                <a:cs typeface="Arial"/>
              </a:rPr>
              <a:t>(EVSM) Group </a:t>
            </a:r>
            <a:r>
              <a:rPr dirty="0" sz="1400" spc="-37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Research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Centre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for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Electric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15">
                <a:latin typeface="Arial"/>
                <a:cs typeface="Arial"/>
              </a:rPr>
              <a:t>Vehicles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(RCEV)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400" spc="-5">
                <a:latin typeface="Arial"/>
                <a:cs typeface="Arial"/>
              </a:rPr>
              <a:t>Department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of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Electrical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and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Electronic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Engineering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(EEE)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400" spc="-5">
                <a:latin typeface="Arial"/>
                <a:cs typeface="Arial"/>
              </a:rPr>
              <a:t>The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Hong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Kong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Polytechnic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University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4233" y="693496"/>
            <a:ext cx="8533765" cy="636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92835" algn="l"/>
                <a:tab pos="2315210" algn="l"/>
                <a:tab pos="2789555" algn="l"/>
                <a:tab pos="3795395" algn="l"/>
                <a:tab pos="5312410" algn="l"/>
                <a:tab pos="5687060" algn="l"/>
                <a:tab pos="6528434" algn="l"/>
                <a:tab pos="7665720" algn="l"/>
                <a:tab pos="8138159" algn="l"/>
              </a:tabLst>
            </a:pPr>
            <a:r>
              <a:rPr dirty="0" sz="2000" spc="-5" b="1">
                <a:latin typeface="Arial"/>
                <a:cs typeface="Arial"/>
              </a:rPr>
              <a:t>Curre</a:t>
            </a:r>
            <a:r>
              <a:rPr dirty="0" sz="2000" spc="-15" b="1">
                <a:latin typeface="Arial"/>
                <a:cs typeface="Arial"/>
              </a:rPr>
              <a:t>n</a:t>
            </a:r>
            <a:r>
              <a:rPr dirty="0" sz="2000" b="1">
                <a:latin typeface="Arial"/>
                <a:cs typeface="Arial"/>
              </a:rPr>
              <a:t>t</a:t>
            </a:r>
            <a:r>
              <a:rPr dirty="0" sz="2000" b="1">
                <a:latin typeface="Arial"/>
                <a:cs typeface="Arial"/>
              </a:rPr>
              <a:t>	</a:t>
            </a:r>
            <a:r>
              <a:rPr dirty="0" sz="2000" spc="-5" b="1">
                <a:latin typeface="Arial"/>
                <a:cs typeface="Arial"/>
              </a:rPr>
              <a:t>re</a:t>
            </a:r>
            <a:r>
              <a:rPr dirty="0" sz="2000" spc="-15" b="1">
                <a:latin typeface="Arial"/>
                <a:cs typeface="Arial"/>
              </a:rPr>
              <a:t>s</a:t>
            </a:r>
            <a:r>
              <a:rPr dirty="0" sz="2000" spc="-5" b="1">
                <a:latin typeface="Arial"/>
                <a:cs typeface="Arial"/>
              </a:rPr>
              <a:t>earc</a:t>
            </a:r>
            <a:r>
              <a:rPr dirty="0" sz="2000" b="1">
                <a:latin typeface="Arial"/>
                <a:cs typeface="Arial"/>
              </a:rPr>
              <a:t>h</a:t>
            </a:r>
            <a:r>
              <a:rPr dirty="0" sz="2000" b="1">
                <a:latin typeface="Arial"/>
                <a:cs typeface="Arial"/>
              </a:rPr>
              <a:t>	</a:t>
            </a:r>
            <a:r>
              <a:rPr dirty="0" sz="2000" spc="-5" b="1">
                <a:latin typeface="Arial"/>
                <a:cs typeface="Arial"/>
              </a:rPr>
              <a:t>o</a:t>
            </a:r>
            <a:r>
              <a:rPr dirty="0" sz="2000" b="1">
                <a:latin typeface="Arial"/>
                <a:cs typeface="Arial"/>
              </a:rPr>
              <a:t>n</a:t>
            </a:r>
            <a:r>
              <a:rPr dirty="0" sz="2000" b="1">
                <a:latin typeface="Arial"/>
                <a:cs typeface="Arial"/>
              </a:rPr>
              <a:t>	</a:t>
            </a:r>
            <a:r>
              <a:rPr dirty="0" sz="2000" spc="-15" b="1">
                <a:latin typeface="Arial"/>
                <a:cs typeface="Arial"/>
              </a:rPr>
              <a:t>b</a:t>
            </a:r>
            <a:r>
              <a:rPr dirty="0" sz="2000" spc="-5" b="1">
                <a:latin typeface="Arial"/>
                <a:cs typeface="Arial"/>
              </a:rPr>
              <a:t>a</a:t>
            </a:r>
            <a:r>
              <a:rPr dirty="0" sz="2000" spc="-10" b="1">
                <a:latin typeface="Arial"/>
                <a:cs typeface="Arial"/>
              </a:rPr>
              <a:t>t</a:t>
            </a:r>
            <a:r>
              <a:rPr dirty="0" sz="2000" b="1">
                <a:latin typeface="Arial"/>
                <a:cs typeface="Arial"/>
              </a:rPr>
              <a:t>t</a:t>
            </a:r>
            <a:r>
              <a:rPr dirty="0" sz="2000" spc="-10" b="1">
                <a:latin typeface="Arial"/>
                <a:cs typeface="Arial"/>
              </a:rPr>
              <a:t>e</a:t>
            </a:r>
            <a:r>
              <a:rPr dirty="0" sz="2000" spc="5" b="1">
                <a:latin typeface="Arial"/>
                <a:cs typeface="Arial"/>
              </a:rPr>
              <a:t>r</a:t>
            </a:r>
            <a:r>
              <a:rPr dirty="0" sz="2000" b="1">
                <a:latin typeface="Arial"/>
                <a:cs typeface="Arial"/>
              </a:rPr>
              <a:t>y</a:t>
            </a:r>
            <a:r>
              <a:rPr dirty="0" sz="2000" b="1">
                <a:latin typeface="Arial"/>
                <a:cs typeface="Arial"/>
              </a:rPr>
              <a:t>	</a:t>
            </a:r>
            <a:r>
              <a:rPr dirty="0" sz="2000" b="1">
                <a:latin typeface="Arial"/>
                <a:cs typeface="Arial"/>
              </a:rPr>
              <a:t>tech</a:t>
            </a:r>
            <a:r>
              <a:rPr dirty="0" sz="2000" spc="-15" b="1">
                <a:latin typeface="Arial"/>
                <a:cs typeface="Arial"/>
              </a:rPr>
              <a:t>n</a:t>
            </a:r>
            <a:r>
              <a:rPr dirty="0" sz="2000" b="1">
                <a:latin typeface="Arial"/>
                <a:cs typeface="Arial"/>
              </a:rPr>
              <a:t>o</a:t>
            </a:r>
            <a:r>
              <a:rPr dirty="0" sz="2000" spc="-10" b="1">
                <a:latin typeface="Arial"/>
                <a:cs typeface="Arial"/>
              </a:rPr>
              <a:t>l</a:t>
            </a:r>
            <a:r>
              <a:rPr dirty="0" sz="2000" b="1">
                <a:latin typeface="Arial"/>
                <a:cs typeface="Arial"/>
              </a:rPr>
              <a:t>o</a:t>
            </a:r>
            <a:r>
              <a:rPr dirty="0" sz="2000" spc="5" b="1">
                <a:latin typeface="Arial"/>
                <a:cs typeface="Arial"/>
              </a:rPr>
              <a:t>g</a:t>
            </a:r>
            <a:r>
              <a:rPr dirty="0" sz="2000" b="1">
                <a:latin typeface="Arial"/>
                <a:cs typeface="Arial"/>
              </a:rPr>
              <a:t>y</a:t>
            </a:r>
            <a:r>
              <a:rPr dirty="0" sz="2000" b="1">
                <a:latin typeface="Arial"/>
                <a:cs typeface="Arial"/>
              </a:rPr>
              <a:t>	</a:t>
            </a:r>
            <a:r>
              <a:rPr dirty="0" sz="2000" spc="-10" b="1">
                <a:latin typeface="Arial"/>
                <a:cs typeface="Arial"/>
              </a:rPr>
              <a:t>i</a:t>
            </a:r>
            <a:r>
              <a:rPr dirty="0" sz="2000" b="1">
                <a:latin typeface="Arial"/>
                <a:cs typeface="Arial"/>
              </a:rPr>
              <a:t>s</a:t>
            </a:r>
            <a:r>
              <a:rPr dirty="0" sz="2000" b="1">
                <a:latin typeface="Arial"/>
                <a:cs typeface="Arial"/>
              </a:rPr>
              <a:t>	</a:t>
            </a:r>
            <a:r>
              <a:rPr dirty="0" sz="2000" b="1">
                <a:latin typeface="Arial"/>
                <a:cs typeface="Arial"/>
              </a:rPr>
              <a:t>be</a:t>
            </a:r>
            <a:r>
              <a:rPr dirty="0" sz="2000" spc="-10" b="1">
                <a:latin typeface="Arial"/>
                <a:cs typeface="Arial"/>
              </a:rPr>
              <a:t>i</a:t>
            </a:r>
            <a:r>
              <a:rPr dirty="0" sz="2000" b="1">
                <a:latin typeface="Arial"/>
                <a:cs typeface="Arial"/>
              </a:rPr>
              <a:t>ng</a:t>
            </a:r>
            <a:r>
              <a:rPr dirty="0" sz="2000" b="1">
                <a:latin typeface="Arial"/>
                <a:cs typeface="Arial"/>
              </a:rPr>
              <a:t>	</a:t>
            </a:r>
            <a:r>
              <a:rPr dirty="0" sz="2000" b="1">
                <a:latin typeface="Arial"/>
                <a:cs typeface="Arial"/>
              </a:rPr>
              <a:t>f</a:t>
            </a:r>
            <a:r>
              <a:rPr dirty="0" sz="2000" spc="-10" b="1">
                <a:latin typeface="Arial"/>
                <a:cs typeface="Arial"/>
              </a:rPr>
              <a:t>o</a:t>
            </a:r>
            <a:r>
              <a:rPr dirty="0" sz="2000" spc="-5" b="1">
                <a:latin typeface="Arial"/>
                <a:cs typeface="Arial"/>
              </a:rPr>
              <a:t>cuse</a:t>
            </a:r>
            <a:r>
              <a:rPr dirty="0" sz="2000" b="1">
                <a:latin typeface="Arial"/>
                <a:cs typeface="Arial"/>
              </a:rPr>
              <a:t>d</a:t>
            </a:r>
            <a:r>
              <a:rPr dirty="0" sz="2000" b="1">
                <a:latin typeface="Arial"/>
                <a:cs typeface="Arial"/>
              </a:rPr>
              <a:t>	</a:t>
            </a:r>
            <a:r>
              <a:rPr dirty="0" sz="2000" spc="-5" b="1">
                <a:latin typeface="Arial"/>
                <a:cs typeface="Arial"/>
              </a:rPr>
              <a:t>o</a:t>
            </a:r>
            <a:r>
              <a:rPr dirty="0" sz="2000" b="1">
                <a:latin typeface="Arial"/>
                <a:cs typeface="Arial"/>
              </a:rPr>
              <a:t>n</a:t>
            </a:r>
            <a:r>
              <a:rPr dirty="0" sz="2000" b="1">
                <a:latin typeface="Arial"/>
                <a:cs typeface="Arial"/>
              </a:rPr>
              <a:t>	</a:t>
            </a:r>
            <a:r>
              <a:rPr dirty="0" sz="2000" b="1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5" b="1">
                <a:latin typeface="Arial"/>
                <a:cs typeface="Arial"/>
              </a:rPr>
              <a:t>development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of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various</a:t>
            </a:r>
            <a:r>
              <a:rPr dirty="0" sz="2000" spc="1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Li-ion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batteries: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7761" y="0"/>
            <a:ext cx="349948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Lesson</a:t>
            </a:r>
            <a:r>
              <a:rPr dirty="0" spc="-60"/>
              <a:t> </a:t>
            </a:r>
            <a:r>
              <a:rPr dirty="0" spc="-5"/>
              <a:t>2:</a:t>
            </a:r>
            <a:r>
              <a:rPr dirty="0" spc="-35"/>
              <a:t> </a:t>
            </a:r>
            <a:r>
              <a:rPr dirty="0" spc="-5"/>
              <a:t>Batteries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16594" y="6339941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4394" y="1298321"/>
            <a:ext cx="4865370" cy="107759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92405" indent="-180340">
              <a:lnSpc>
                <a:spcPct val="100000"/>
              </a:lnSpc>
              <a:spcBef>
                <a:spcPts val="700"/>
              </a:spcBef>
              <a:buChar char="•"/>
              <a:tabLst>
                <a:tab pos="193040" algn="l"/>
              </a:tabLst>
            </a:pPr>
            <a:r>
              <a:rPr dirty="0" sz="1800" spc="-5">
                <a:latin typeface="Arial"/>
                <a:cs typeface="Arial"/>
              </a:rPr>
              <a:t>Lithium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nickel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manganese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cobalt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oxide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(NMC)</a:t>
            </a:r>
            <a:endParaRPr sz="18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193040" algn="l"/>
              </a:tabLst>
            </a:pPr>
            <a:r>
              <a:rPr dirty="0" sz="1800" spc="-5">
                <a:latin typeface="Arial"/>
                <a:cs typeface="Arial"/>
              </a:rPr>
              <a:t>Lithium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nickel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cobalt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aluminum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oxide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(NCA)</a:t>
            </a:r>
            <a:endParaRPr sz="18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193040" algn="l"/>
              </a:tabLst>
            </a:pPr>
            <a:r>
              <a:rPr dirty="0" sz="1800" spc="-5">
                <a:latin typeface="Arial"/>
                <a:cs typeface="Arial"/>
              </a:rPr>
              <a:t>Lithium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titanate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35">
                <a:latin typeface="Arial"/>
                <a:cs typeface="Arial"/>
              </a:rPr>
              <a:t>(LTO)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463" y="1298321"/>
            <a:ext cx="3521075" cy="107759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92405" indent="-180340">
              <a:lnSpc>
                <a:spcPct val="100000"/>
              </a:lnSpc>
              <a:spcBef>
                <a:spcPts val="700"/>
              </a:spcBef>
              <a:buChar char="•"/>
              <a:tabLst>
                <a:tab pos="193040" algn="l"/>
              </a:tabLst>
            </a:pPr>
            <a:r>
              <a:rPr dirty="0" sz="1800" spc="-5">
                <a:latin typeface="Arial"/>
                <a:cs typeface="Arial"/>
              </a:rPr>
              <a:t>Lithium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cobalt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oxide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(LCO)</a:t>
            </a:r>
            <a:endParaRPr sz="18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193040" algn="l"/>
              </a:tabLst>
            </a:pPr>
            <a:r>
              <a:rPr dirty="0" sz="1800" spc="-5">
                <a:latin typeface="Arial"/>
                <a:cs typeface="Arial"/>
              </a:rPr>
              <a:t>Lithium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manganese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oxide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(LMO)</a:t>
            </a:r>
            <a:endParaRPr sz="18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193040" algn="l"/>
              </a:tabLst>
            </a:pPr>
            <a:r>
              <a:rPr dirty="0" sz="1800" spc="-5">
                <a:latin typeface="Arial"/>
                <a:cs typeface="Arial"/>
              </a:rPr>
              <a:t>Lithium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iron </a:t>
            </a:r>
            <a:r>
              <a:rPr dirty="0" sz="1800" spc="-10">
                <a:latin typeface="Arial"/>
                <a:cs typeface="Arial"/>
              </a:rPr>
              <a:t>phosphate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(LFP)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72132" y="2405633"/>
            <a:ext cx="49244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Arial"/>
                <a:cs typeface="Arial"/>
              </a:rPr>
              <a:t>Comparison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of</a:t>
            </a:r>
            <a:r>
              <a:rPr dirty="0" sz="2000" spc="-5" b="1">
                <a:latin typeface="Arial"/>
                <a:cs typeface="Arial"/>
              </a:rPr>
              <a:t> emerging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Li-ion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batteries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27" y="2796413"/>
            <a:ext cx="1900808" cy="17246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34208" y="2818638"/>
            <a:ext cx="1900808" cy="169443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21478" y="2807970"/>
            <a:ext cx="1900808" cy="170510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27671" y="2796413"/>
            <a:ext cx="1900808" cy="170510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9572" y="4590846"/>
            <a:ext cx="1900808" cy="173850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43479" y="4605680"/>
            <a:ext cx="1900808" cy="1750568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563116" y="4179570"/>
            <a:ext cx="494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9F2200"/>
                </a:solidFill>
                <a:latin typeface="Arial"/>
                <a:cs typeface="Arial"/>
              </a:rPr>
              <a:t>L</a:t>
            </a:r>
            <a:r>
              <a:rPr dirty="0" sz="1800" spc="-10">
                <a:solidFill>
                  <a:srgbClr val="9F2200"/>
                </a:solidFill>
                <a:latin typeface="Arial"/>
                <a:cs typeface="Arial"/>
              </a:rPr>
              <a:t>C</a:t>
            </a:r>
            <a:r>
              <a:rPr dirty="0" sz="1800">
                <a:solidFill>
                  <a:srgbClr val="9F2200"/>
                </a:solidFill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64026" y="4179570"/>
            <a:ext cx="520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9F2200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9F2200"/>
                </a:solidFill>
                <a:latin typeface="Arial"/>
                <a:cs typeface="Arial"/>
              </a:rPr>
              <a:t>MO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58915" y="4179823"/>
            <a:ext cx="28047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71395" algn="l"/>
              </a:tabLst>
            </a:pPr>
            <a:r>
              <a:rPr dirty="0" baseline="1543" sz="2700" spc="-7">
                <a:solidFill>
                  <a:srgbClr val="9F2200"/>
                </a:solidFill>
                <a:latin typeface="Arial"/>
                <a:cs typeface="Arial"/>
              </a:rPr>
              <a:t>LF</a:t>
            </a:r>
            <a:r>
              <a:rPr dirty="0" baseline="1543" sz="2700">
                <a:solidFill>
                  <a:srgbClr val="9F2200"/>
                </a:solidFill>
                <a:latin typeface="Arial"/>
                <a:cs typeface="Arial"/>
              </a:rPr>
              <a:t>P	</a:t>
            </a:r>
            <a:r>
              <a:rPr dirty="0" sz="1800" spc="-5">
                <a:solidFill>
                  <a:srgbClr val="9F2200"/>
                </a:solidFill>
                <a:latin typeface="Arial"/>
                <a:cs typeface="Arial"/>
              </a:rPr>
              <a:t>NMC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66163" y="6008014"/>
            <a:ext cx="5067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9F2200"/>
                </a:solidFill>
                <a:latin typeface="Arial"/>
                <a:cs typeface="Arial"/>
              </a:rPr>
              <a:t>NCA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21734" y="6024778"/>
            <a:ext cx="4502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40">
                <a:solidFill>
                  <a:srgbClr val="9F2200"/>
                </a:solidFill>
                <a:latin typeface="Arial"/>
                <a:cs typeface="Arial"/>
              </a:rPr>
              <a:t>L</a:t>
            </a:r>
            <a:r>
              <a:rPr dirty="0" sz="1800" spc="-20">
                <a:solidFill>
                  <a:srgbClr val="9F2200"/>
                </a:solidFill>
                <a:latin typeface="Arial"/>
                <a:cs typeface="Arial"/>
              </a:rPr>
              <a:t>T</a:t>
            </a:r>
            <a:r>
              <a:rPr dirty="0" sz="1800">
                <a:solidFill>
                  <a:srgbClr val="9F2200"/>
                </a:solidFill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8312" y="6443573"/>
            <a:ext cx="545020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REF: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  <a:hlinkClick r:id="rId8"/>
              </a:rPr>
              <a:t>http://batteryuniversity.com/learn/article/explaining_lithium_ion_chemistries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60621" y="4641341"/>
            <a:ext cx="4444365" cy="1692910"/>
          </a:xfrm>
          <a:prstGeom prst="rect">
            <a:avLst/>
          </a:prstGeom>
          <a:ln w="28575">
            <a:solidFill>
              <a:srgbClr val="B64825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310"/>
              </a:spcBef>
            </a:pPr>
            <a:r>
              <a:rPr dirty="0" sz="2000">
                <a:solidFill>
                  <a:srgbClr val="A40020"/>
                </a:solidFill>
                <a:latin typeface="Arial"/>
                <a:cs typeface="Arial"/>
              </a:rPr>
              <a:t>Note</a:t>
            </a:r>
            <a:endParaRPr sz="2000">
              <a:latin typeface="Arial"/>
              <a:cs typeface="Arial"/>
            </a:endParaRPr>
          </a:p>
          <a:p>
            <a:pPr marL="271780" indent="-180340">
              <a:lnSpc>
                <a:spcPct val="100000"/>
              </a:lnSpc>
              <a:spcBef>
                <a:spcPts val="615"/>
              </a:spcBef>
              <a:buChar char="•"/>
              <a:tabLst>
                <a:tab pos="272415" algn="l"/>
              </a:tabLst>
            </a:pPr>
            <a:r>
              <a:rPr dirty="0" sz="1600" spc="-5">
                <a:latin typeface="Arial"/>
                <a:cs typeface="Arial"/>
              </a:rPr>
              <a:t>Cost:</a:t>
            </a:r>
            <a:r>
              <a:rPr dirty="0" sz="1600" spc="42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Cost-effectiveness</a:t>
            </a:r>
            <a:endParaRPr sz="1600">
              <a:latin typeface="Arial"/>
              <a:cs typeface="Arial"/>
            </a:endParaRPr>
          </a:p>
          <a:p>
            <a:pPr marL="271780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272415" algn="l"/>
              </a:tabLst>
            </a:pPr>
            <a:r>
              <a:rPr dirty="0" sz="1600" spc="-5">
                <a:latin typeface="Arial"/>
                <a:cs typeface="Arial"/>
              </a:rPr>
              <a:t>Life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span: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Cycle</a:t>
            </a:r>
            <a:r>
              <a:rPr dirty="0" sz="160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life</a:t>
            </a:r>
            <a:endParaRPr sz="1600">
              <a:latin typeface="Arial"/>
              <a:cs typeface="Arial"/>
            </a:endParaRPr>
          </a:p>
          <a:p>
            <a:pPr marL="271780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272415" algn="l"/>
              </a:tabLst>
            </a:pPr>
            <a:r>
              <a:rPr dirty="0" sz="1600" spc="-5">
                <a:latin typeface="Arial"/>
                <a:cs typeface="Arial"/>
              </a:rPr>
              <a:t>Performance:</a:t>
            </a:r>
            <a:r>
              <a:rPr dirty="0" sz="1600" spc="4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Low-temperature</a:t>
            </a:r>
            <a:r>
              <a:rPr dirty="0" sz="1600" spc="5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performance</a:t>
            </a:r>
            <a:endParaRPr sz="1600">
              <a:latin typeface="Arial"/>
              <a:cs typeface="Arial"/>
            </a:endParaRPr>
          </a:p>
          <a:p>
            <a:pPr marL="271780" indent="-180340">
              <a:lnSpc>
                <a:spcPct val="100000"/>
              </a:lnSpc>
              <a:spcBef>
                <a:spcPts val="605"/>
              </a:spcBef>
              <a:buChar char="•"/>
              <a:tabLst>
                <a:tab pos="272415" algn="l"/>
              </a:tabLst>
            </a:pPr>
            <a:r>
              <a:rPr dirty="0" sz="1600" spc="-5">
                <a:latin typeface="Arial"/>
                <a:cs typeface="Arial"/>
              </a:rPr>
              <a:t>Safety:</a:t>
            </a:r>
            <a:r>
              <a:rPr dirty="0" sz="1600" spc="4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Safety</a:t>
            </a:r>
            <a:r>
              <a:rPr dirty="0" sz="1600" spc="-10">
                <a:latin typeface="Arial"/>
                <a:cs typeface="Arial"/>
              </a:rPr>
              <a:t> operation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6069" y="712088"/>
            <a:ext cx="813244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Arial"/>
                <a:cs typeface="Arial"/>
              </a:rPr>
              <a:t>The</a:t>
            </a:r>
            <a:r>
              <a:rPr dirty="0" sz="2000" spc="19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ultracapacitor</a:t>
            </a:r>
            <a:r>
              <a:rPr dirty="0" sz="2000" spc="19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technology</a:t>
            </a:r>
            <a:r>
              <a:rPr dirty="0" sz="2000" spc="15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is</a:t>
            </a:r>
            <a:r>
              <a:rPr dirty="0" sz="2000" spc="19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promising</a:t>
            </a:r>
            <a:r>
              <a:rPr dirty="0" sz="2000" spc="19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for</a:t>
            </a:r>
            <a:r>
              <a:rPr dirty="0" sz="2000" spc="19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EVs</a:t>
            </a:r>
            <a:r>
              <a:rPr dirty="0" sz="2000" spc="18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since</a:t>
            </a:r>
            <a:r>
              <a:rPr dirty="0" sz="2000" spc="19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it</a:t>
            </a:r>
            <a:r>
              <a:rPr dirty="0" sz="2000" spc="19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offers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latin typeface="Arial"/>
                <a:cs typeface="Arial"/>
              </a:rPr>
              <a:t>exceptionally</a:t>
            </a:r>
            <a:r>
              <a:rPr dirty="0" sz="2000" spc="335" b="1"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A40020"/>
                </a:solidFill>
                <a:latin typeface="Arial"/>
                <a:cs typeface="Arial"/>
              </a:rPr>
              <a:t>high</a:t>
            </a:r>
            <a:r>
              <a:rPr dirty="0" sz="2000" spc="345" b="1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A40020"/>
                </a:solidFill>
                <a:latin typeface="Arial"/>
                <a:cs typeface="Arial"/>
              </a:rPr>
              <a:t>specific</a:t>
            </a:r>
            <a:r>
              <a:rPr dirty="0" sz="2000" spc="340" b="1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A40020"/>
                </a:solidFill>
                <a:latin typeface="Arial"/>
                <a:cs typeface="Arial"/>
              </a:rPr>
              <a:t>power</a:t>
            </a:r>
            <a:r>
              <a:rPr dirty="0" sz="2000" spc="330" b="1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and</a:t>
            </a:r>
            <a:r>
              <a:rPr dirty="0" sz="2000" spc="35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practically</a:t>
            </a:r>
            <a:r>
              <a:rPr dirty="0" sz="2000" spc="330" b="1"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A40020"/>
                </a:solidFill>
                <a:latin typeface="Arial"/>
                <a:cs typeface="Arial"/>
              </a:rPr>
              <a:t>unlimited</a:t>
            </a:r>
            <a:r>
              <a:rPr dirty="0" sz="2000" spc="335" b="1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A40020"/>
                </a:solidFill>
                <a:latin typeface="Arial"/>
                <a:cs typeface="Arial"/>
              </a:rPr>
              <a:t>cycle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6069" y="1322070"/>
            <a:ext cx="81337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96595" algn="l"/>
                <a:tab pos="2597785" algn="l"/>
                <a:tab pos="2998470" algn="l"/>
                <a:tab pos="3982720" algn="l"/>
                <a:tab pos="5501005" algn="l"/>
                <a:tab pos="7342505" algn="l"/>
              </a:tabLst>
            </a:pPr>
            <a:r>
              <a:rPr dirty="0" sz="2000" b="1">
                <a:solidFill>
                  <a:srgbClr val="A40020"/>
                </a:solidFill>
                <a:latin typeface="Arial"/>
                <a:cs typeface="Arial"/>
              </a:rPr>
              <a:t>l</a:t>
            </a:r>
            <a:r>
              <a:rPr dirty="0" sz="2000" spc="-10" b="1">
                <a:solidFill>
                  <a:srgbClr val="A40020"/>
                </a:solidFill>
                <a:latin typeface="Arial"/>
                <a:cs typeface="Arial"/>
              </a:rPr>
              <a:t>i</a:t>
            </a:r>
            <a:r>
              <a:rPr dirty="0" sz="2000" b="1">
                <a:solidFill>
                  <a:srgbClr val="A40020"/>
                </a:solidFill>
                <a:latin typeface="Arial"/>
                <a:cs typeface="Arial"/>
              </a:rPr>
              <a:t>f</a:t>
            </a:r>
            <a:r>
              <a:rPr dirty="0" sz="2000" spc="-5" b="1">
                <a:solidFill>
                  <a:srgbClr val="A40020"/>
                </a:solidFill>
                <a:latin typeface="Arial"/>
                <a:cs typeface="Arial"/>
              </a:rPr>
              <a:t>e</a:t>
            </a:r>
            <a:r>
              <a:rPr dirty="0" sz="2000" b="1">
                <a:latin typeface="Arial"/>
                <a:cs typeface="Arial"/>
              </a:rPr>
              <a:t>.</a:t>
            </a:r>
            <a:r>
              <a:rPr dirty="0" sz="2000" b="1">
                <a:latin typeface="Arial"/>
                <a:cs typeface="Arial"/>
              </a:rPr>
              <a:t>	</a:t>
            </a:r>
            <a:r>
              <a:rPr dirty="0" sz="2000" spc="-5" b="1">
                <a:latin typeface="Arial"/>
                <a:cs typeface="Arial"/>
              </a:rPr>
              <a:t>N</a:t>
            </a:r>
            <a:r>
              <a:rPr dirty="0" sz="2000" b="1">
                <a:latin typeface="Arial"/>
                <a:cs typeface="Arial"/>
              </a:rPr>
              <a:t>e</a:t>
            </a:r>
            <a:r>
              <a:rPr dirty="0" sz="2000" spc="-25" b="1">
                <a:latin typeface="Arial"/>
                <a:cs typeface="Arial"/>
              </a:rPr>
              <a:t>v</a:t>
            </a:r>
            <a:r>
              <a:rPr dirty="0" sz="2000" spc="-5" b="1">
                <a:latin typeface="Arial"/>
                <a:cs typeface="Arial"/>
              </a:rPr>
              <a:t>erthe</a:t>
            </a:r>
            <a:r>
              <a:rPr dirty="0" sz="2000" spc="-10" b="1">
                <a:latin typeface="Arial"/>
                <a:cs typeface="Arial"/>
              </a:rPr>
              <a:t>l</a:t>
            </a:r>
            <a:r>
              <a:rPr dirty="0" sz="2000" spc="-5" b="1">
                <a:latin typeface="Arial"/>
                <a:cs typeface="Arial"/>
              </a:rPr>
              <a:t>ess</a:t>
            </a:r>
            <a:r>
              <a:rPr dirty="0" sz="2000" b="1">
                <a:latin typeface="Arial"/>
                <a:cs typeface="Arial"/>
              </a:rPr>
              <a:t>,</a:t>
            </a:r>
            <a:r>
              <a:rPr dirty="0" sz="2000" b="1">
                <a:latin typeface="Arial"/>
                <a:cs typeface="Arial"/>
              </a:rPr>
              <a:t>	</a:t>
            </a:r>
            <a:r>
              <a:rPr dirty="0" sz="2000" spc="-20" b="1">
                <a:latin typeface="Arial"/>
                <a:cs typeface="Arial"/>
              </a:rPr>
              <a:t>i</a:t>
            </a:r>
            <a:r>
              <a:rPr dirty="0" sz="2000" b="1">
                <a:latin typeface="Arial"/>
                <a:cs typeface="Arial"/>
              </a:rPr>
              <a:t>t</a:t>
            </a:r>
            <a:r>
              <a:rPr dirty="0" sz="2000" b="1">
                <a:latin typeface="Arial"/>
                <a:cs typeface="Arial"/>
              </a:rPr>
              <a:t>	</a:t>
            </a:r>
            <a:r>
              <a:rPr dirty="0" sz="2000" b="1">
                <a:latin typeface="Arial"/>
                <a:cs typeface="Arial"/>
              </a:rPr>
              <a:t>needs</a:t>
            </a:r>
            <a:r>
              <a:rPr dirty="0" sz="2000" b="1">
                <a:latin typeface="Arial"/>
                <a:cs typeface="Arial"/>
              </a:rPr>
              <a:t>	</a:t>
            </a:r>
            <a:r>
              <a:rPr dirty="0" sz="2000" spc="-5" b="1">
                <a:latin typeface="Arial"/>
                <a:cs typeface="Arial"/>
              </a:rPr>
              <a:t>sig</a:t>
            </a:r>
            <a:r>
              <a:rPr dirty="0" sz="2000" spc="-20" b="1">
                <a:latin typeface="Arial"/>
                <a:cs typeface="Arial"/>
              </a:rPr>
              <a:t>n</a:t>
            </a:r>
            <a:r>
              <a:rPr dirty="0" sz="2000" b="1">
                <a:latin typeface="Arial"/>
                <a:cs typeface="Arial"/>
              </a:rPr>
              <a:t>ifi</a:t>
            </a:r>
            <a:r>
              <a:rPr dirty="0" sz="2000" spc="-20" b="1">
                <a:latin typeface="Arial"/>
                <a:cs typeface="Arial"/>
              </a:rPr>
              <a:t>c</a:t>
            </a:r>
            <a:r>
              <a:rPr dirty="0" sz="2000" spc="-5" b="1">
                <a:latin typeface="Arial"/>
                <a:cs typeface="Arial"/>
              </a:rPr>
              <a:t>an</a:t>
            </a:r>
            <a:r>
              <a:rPr dirty="0" sz="2000" b="1">
                <a:latin typeface="Arial"/>
                <a:cs typeface="Arial"/>
              </a:rPr>
              <a:t>t</a:t>
            </a:r>
            <a:r>
              <a:rPr dirty="0" sz="2000" b="1">
                <a:latin typeface="Arial"/>
                <a:cs typeface="Arial"/>
              </a:rPr>
              <a:t>	</a:t>
            </a:r>
            <a:r>
              <a:rPr dirty="0" sz="2000" spc="-20" b="1">
                <a:latin typeface="Arial"/>
                <a:cs typeface="Arial"/>
              </a:rPr>
              <a:t>i</a:t>
            </a:r>
            <a:r>
              <a:rPr dirty="0" sz="2000" spc="-5" b="1">
                <a:latin typeface="Arial"/>
                <a:cs typeface="Arial"/>
              </a:rPr>
              <a:t>mp</a:t>
            </a:r>
            <a:r>
              <a:rPr dirty="0" sz="2000" spc="-20" b="1">
                <a:latin typeface="Arial"/>
                <a:cs typeface="Arial"/>
              </a:rPr>
              <a:t>r</a:t>
            </a:r>
            <a:r>
              <a:rPr dirty="0" sz="2000" spc="10" b="1">
                <a:latin typeface="Arial"/>
                <a:cs typeface="Arial"/>
              </a:rPr>
              <a:t>o</a:t>
            </a:r>
            <a:r>
              <a:rPr dirty="0" sz="2000" spc="-25" b="1">
                <a:latin typeface="Arial"/>
                <a:cs typeface="Arial"/>
              </a:rPr>
              <a:t>v</a:t>
            </a:r>
            <a:r>
              <a:rPr dirty="0" sz="2000" spc="-5" b="1">
                <a:latin typeface="Arial"/>
                <a:cs typeface="Arial"/>
              </a:rPr>
              <a:t>emen</a:t>
            </a:r>
            <a:r>
              <a:rPr dirty="0" sz="2000" b="1">
                <a:latin typeface="Arial"/>
                <a:cs typeface="Arial"/>
              </a:rPr>
              <a:t>t</a:t>
            </a:r>
            <a:r>
              <a:rPr dirty="0" sz="2000" b="1">
                <a:latin typeface="Arial"/>
                <a:cs typeface="Arial"/>
              </a:rPr>
              <a:t>	</a:t>
            </a:r>
            <a:r>
              <a:rPr dirty="0" sz="2000" b="1">
                <a:latin typeface="Arial"/>
                <a:cs typeface="Arial"/>
              </a:rPr>
              <a:t>before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6069" y="1486129"/>
            <a:ext cx="7519034" cy="1299210"/>
          </a:xfrm>
          <a:prstGeom prst="rect">
            <a:avLst/>
          </a:prstGeom>
        </p:spPr>
        <p:txBody>
          <a:bodyPr wrap="square" lIns="0" tIns="153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dirty="0" sz="2000" b="1">
                <a:latin typeface="Arial"/>
                <a:cs typeface="Arial"/>
              </a:rPr>
              <a:t>practically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applicable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as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the</a:t>
            </a:r>
            <a:r>
              <a:rPr dirty="0" sz="2000" spc="-1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sole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energy</a:t>
            </a:r>
            <a:r>
              <a:rPr dirty="0" sz="2000" spc="-1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source</a:t>
            </a:r>
            <a:r>
              <a:rPr dirty="0" sz="2000" spc="-1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for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EVs:</a:t>
            </a:r>
            <a:endParaRPr sz="2000">
              <a:latin typeface="Arial"/>
              <a:cs typeface="Arial"/>
            </a:endParaRPr>
          </a:p>
          <a:p>
            <a:pPr marL="269875" indent="-180340">
              <a:lnSpc>
                <a:spcPct val="100000"/>
              </a:lnSpc>
              <a:spcBef>
                <a:spcPts val="1115"/>
              </a:spcBef>
              <a:buChar char="•"/>
              <a:tabLst>
                <a:tab pos="270510" algn="l"/>
              </a:tabLst>
            </a:pPr>
            <a:r>
              <a:rPr dirty="0" sz="2000" spc="-5">
                <a:latin typeface="Arial"/>
                <a:cs typeface="Arial"/>
              </a:rPr>
              <a:t>Its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specific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energy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(5-6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kW/kg)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needs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 </a:t>
            </a:r>
            <a:r>
              <a:rPr dirty="0" sz="2000" spc="-5">
                <a:latin typeface="Arial"/>
                <a:cs typeface="Arial"/>
              </a:rPr>
              <a:t>be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greatly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increased.</a:t>
            </a:r>
            <a:endParaRPr sz="2000">
              <a:latin typeface="Arial"/>
              <a:cs typeface="Arial"/>
            </a:endParaRPr>
          </a:p>
          <a:p>
            <a:pPr marL="269875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270510" algn="l"/>
              </a:tabLst>
            </a:pPr>
            <a:r>
              <a:rPr dirty="0" sz="2000" spc="-5">
                <a:latin typeface="Arial"/>
                <a:cs typeface="Arial"/>
              </a:rPr>
              <a:t>Its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initial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cost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(2,400-6,000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USD/kWh)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has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5">
                <a:latin typeface="Arial"/>
                <a:cs typeface="Arial"/>
              </a:rPr>
              <a:t> be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greatly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reduced.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7761" y="0"/>
            <a:ext cx="460692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Lesson</a:t>
            </a:r>
            <a:r>
              <a:rPr dirty="0" spc="-60"/>
              <a:t> </a:t>
            </a:r>
            <a:r>
              <a:rPr dirty="0" spc="-5"/>
              <a:t>3:</a:t>
            </a:r>
            <a:r>
              <a:rPr dirty="0" spc="-35"/>
              <a:t> </a:t>
            </a:r>
            <a:r>
              <a:rPr dirty="0" spc="-5"/>
              <a:t>Ultracapacitors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450" y="3076484"/>
            <a:ext cx="2542966" cy="150504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70687" y="3228822"/>
            <a:ext cx="8134350" cy="291465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59810" indent="-180340">
              <a:lnSpc>
                <a:spcPct val="100000"/>
              </a:lnSpc>
              <a:spcBef>
                <a:spcPts val="700"/>
              </a:spcBef>
              <a:buChar char="•"/>
              <a:tabLst>
                <a:tab pos="3560445" algn="l"/>
              </a:tabLst>
            </a:pPr>
            <a:r>
              <a:rPr dirty="0" sz="2000" spc="-5">
                <a:latin typeface="Arial"/>
                <a:cs typeface="Arial"/>
              </a:rPr>
              <a:t>48V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capacitor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module</a:t>
            </a:r>
            <a:endParaRPr sz="2000">
              <a:latin typeface="Arial"/>
              <a:cs typeface="Arial"/>
            </a:endParaRPr>
          </a:p>
          <a:p>
            <a:pPr marL="3559810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3560445" algn="l"/>
              </a:tabLst>
            </a:pPr>
            <a:r>
              <a:rPr dirty="0" sz="2000" spc="-5">
                <a:latin typeface="Arial"/>
                <a:cs typeface="Arial"/>
              </a:rPr>
              <a:t>High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power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supply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performance</a:t>
            </a:r>
            <a:endParaRPr sz="2000">
              <a:latin typeface="Arial"/>
              <a:cs typeface="Arial"/>
            </a:endParaRPr>
          </a:p>
          <a:p>
            <a:pPr marL="3559810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3560445" algn="l"/>
              </a:tabLst>
            </a:pPr>
            <a:r>
              <a:rPr dirty="0" sz="2000" spc="-5">
                <a:latin typeface="Arial"/>
                <a:cs typeface="Arial"/>
              </a:rPr>
              <a:t>Low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internal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resistance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</a:pPr>
            <a:r>
              <a:rPr dirty="0" sz="1100" spc="-5" b="1">
                <a:latin typeface="Arial"/>
                <a:cs typeface="Arial"/>
              </a:rPr>
              <a:t>REF: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  <a:hlinkClick r:id="rId3"/>
              </a:rPr>
              <a:t>http://www.tongman-sh.com/proshow_01.html</a:t>
            </a:r>
            <a:endParaRPr sz="1100">
              <a:latin typeface="Arial"/>
              <a:cs typeface="Arial"/>
            </a:endParaRPr>
          </a:p>
          <a:p>
            <a:pPr algn="just" marL="12700" marR="5080">
              <a:lnSpc>
                <a:spcPct val="100000"/>
              </a:lnSpc>
              <a:spcBef>
                <a:spcPts val="635"/>
              </a:spcBef>
            </a:pPr>
            <a:r>
              <a:rPr dirty="0" sz="2000" b="1">
                <a:latin typeface="Arial"/>
                <a:cs typeface="Arial"/>
              </a:rPr>
              <a:t>Current </a:t>
            </a:r>
            <a:r>
              <a:rPr dirty="0" sz="2000" spc="-5" b="1">
                <a:latin typeface="Arial"/>
                <a:cs typeface="Arial"/>
              </a:rPr>
              <a:t>research on ultracapacitor </a:t>
            </a:r>
            <a:r>
              <a:rPr dirty="0" sz="2000" b="1">
                <a:latin typeface="Arial"/>
                <a:cs typeface="Arial"/>
              </a:rPr>
              <a:t>technology </a:t>
            </a:r>
            <a:r>
              <a:rPr dirty="0" sz="2000" spc="-5" b="1">
                <a:latin typeface="Arial"/>
                <a:cs typeface="Arial"/>
              </a:rPr>
              <a:t>is </a:t>
            </a:r>
            <a:r>
              <a:rPr dirty="0" sz="2000" b="1">
                <a:latin typeface="Arial"/>
                <a:cs typeface="Arial"/>
              </a:rPr>
              <a:t>being focused </a:t>
            </a:r>
            <a:r>
              <a:rPr dirty="0" sz="2000" spc="-5" b="1">
                <a:latin typeface="Arial"/>
                <a:cs typeface="Arial"/>
              </a:rPr>
              <a:t>on </a:t>
            </a:r>
            <a:r>
              <a:rPr dirty="0" sz="2000" spc="-54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the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improvement</a:t>
            </a:r>
            <a:r>
              <a:rPr dirty="0" sz="200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of</a:t>
            </a:r>
            <a:r>
              <a:rPr dirty="0" sz="200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its</a:t>
            </a:r>
            <a:r>
              <a:rPr dirty="0" sz="200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specific</a:t>
            </a:r>
            <a:r>
              <a:rPr dirty="0" sz="2000" b="1">
                <a:latin typeface="Arial"/>
                <a:cs typeface="Arial"/>
              </a:rPr>
              <a:t> </a:t>
            </a:r>
            <a:r>
              <a:rPr dirty="0" sz="2000" spc="-25" b="1">
                <a:latin typeface="Arial"/>
                <a:cs typeface="Arial"/>
              </a:rPr>
              <a:t>energy,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such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as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the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use</a:t>
            </a:r>
            <a:r>
              <a:rPr dirty="0" sz="2000" spc="54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of </a:t>
            </a:r>
            <a:r>
              <a:rPr dirty="0" sz="2000" b="1">
                <a:latin typeface="Arial"/>
                <a:cs typeface="Arial"/>
              </a:rPr>
              <a:t> graphene </a:t>
            </a:r>
            <a:r>
              <a:rPr dirty="0" sz="2000" spc="-5" b="1">
                <a:latin typeface="Arial"/>
                <a:cs typeface="Arial"/>
              </a:rPr>
              <a:t>and carbon </a:t>
            </a:r>
            <a:r>
              <a:rPr dirty="0" sz="2000" b="1">
                <a:latin typeface="Arial"/>
                <a:cs typeface="Arial"/>
              </a:rPr>
              <a:t>nanotubes </a:t>
            </a:r>
            <a:r>
              <a:rPr dirty="0" sz="2000" spc="-5" b="1">
                <a:latin typeface="Arial"/>
                <a:cs typeface="Arial"/>
              </a:rPr>
              <a:t>to </a:t>
            </a:r>
            <a:r>
              <a:rPr dirty="0" sz="2000" b="1">
                <a:latin typeface="Arial"/>
                <a:cs typeface="Arial"/>
              </a:rPr>
              <a:t>increase </a:t>
            </a:r>
            <a:r>
              <a:rPr dirty="0" sz="2000" spc="-5" b="1">
                <a:latin typeface="Arial"/>
                <a:cs typeface="Arial"/>
              </a:rPr>
              <a:t>the </a:t>
            </a:r>
            <a:r>
              <a:rPr dirty="0" sz="2000" b="1">
                <a:latin typeface="Arial"/>
                <a:cs typeface="Arial"/>
              </a:rPr>
              <a:t>usable </a:t>
            </a:r>
            <a:r>
              <a:rPr dirty="0" sz="2000" spc="-5" b="1">
                <a:latin typeface="Arial"/>
                <a:cs typeface="Arial"/>
              </a:rPr>
              <a:t>surface </a:t>
            </a:r>
            <a:r>
              <a:rPr dirty="0" sz="2000" b="1">
                <a:latin typeface="Arial"/>
                <a:cs typeface="Arial"/>
              </a:rPr>
              <a:t> area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and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hence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the</a:t>
            </a:r>
            <a:r>
              <a:rPr dirty="0" sz="2000" spc="-1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energy</a:t>
            </a:r>
            <a:r>
              <a:rPr dirty="0" sz="2000" spc="-1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storage</a:t>
            </a:r>
            <a:r>
              <a:rPr dirty="0" sz="2000" spc="-25" b="1">
                <a:latin typeface="Arial"/>
                <a:cs typeface="Arial"/>
              </a:rPr>
              <a:t> capacity.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/>
              <a:t>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761" y="0"/>
            <a:ext cx="460692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Lesson</a:t>
            </a:r>
            <a:r>
              <a:rPr dirty="0" spc="-60"/>
              <a:t> </a:t>
            </a:r>
            <a:r>
              <a:rPr dirty="0" spc="-5"/>
              <a:t>3:</a:t>
            </a:r>
            <a:r>
              <a:rPr dirty="0" spc="-35"/>
              <a:t> </a:t>
            </a:r>
            <a:r>
              <a:rPr dirty="0" spc="-5"/>
              <a:t>Ultracapacitors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201" y="1219581"/>
            <a:ext cx="3533767" cy="26583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3656" y="736853"/>
            <a:ext cx="19062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9F2200"/>
                </a:solidFill>
                <a:latin typeface="Arial"/>
                <a:cs typeface="Arial"/>
              </a:rPr>
              <a:t>Basic</a:t>
            </a:r>
            <a:r>
              <a:rPr dirty="0" sz="2400" spc="-60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9F2200"/>
                </a:solidFill>
                <a:latin typeface="Arial"/>
                <a:cs typeface="Arial"/>
              </a:rPr>
              <a:t>design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/>
              <a:t>11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39413" y="1333880"/>
            <a:ext cx="4996815" cy="2534285"/>
          </a:xfrm>
          <a:prstGeom prst="rect">
            <a:avLst/>
          </a:prstGeom>
          <a:ln w="19050">
            <a:solidFill>
              <a:srgbClr val="B64825"/>
            </a:solidFill>
          </a:ln>
        </p:spPr>
        <p:txBody>
          <a:bodyPr wrap="square" lIns="0" tIns="126364" rIns="0" bIns="0" rtlCol="0" vert="horz">
            <a:spAutoFit/>
          </a:bodyPr>
          <a:lstStyle/>
          <a:p>
            <a:pPr marL="434975" indent="-343535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434975" algn="l"/>
                <a:tab pos="435609" algn="l"/>
              </a:tabLst>
            </a:pPr>
            <a:r>
              <a:rPr dirty="0" sz="1800" spc="-15">
                <a:latin typeface="Arial"/>
                <a:cs typeface="Arial"/>
              </a:rPr>
              <a:t>power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source</a:t>
            </a:r>
            <a:endParaRPr sz="1800">
              <a:latin typeface="Arial"/>
              <a:cs typeface="Arial"/>
            </a:endParaRPr>
          </a:p>
          <a:p>
            <a:pPr marL="434975" indent="-343535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434975" algn="l"/>
                <a:tab pos="435609" algn="l"/>
              </a:tabLst>
            </a:pPr>
            <a:r>
              <a:rPr dirty="0" sz="1800" spc="-5">
                <a:latin typeface="Arial"/>
                <a:cs typeface="Arial"/>
              </a:rPr>
              <a:t>collector</a:t>
            </a:r>
            <a:endParaRPr sz="1800">
              <a:latin typeface="Arial"/>
              <a:cs typeface="Arial"/>
            </a:endParaRPr>
          </a:p>
          <a:p>
            <a:pPr marL="434975" indent="-34353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34975" algn="l"/>
                <a:tab pos="435609" algn="l"/>
              </a:tabLst>
            </a:pPr>
            <a:r>
              <a:rPr dirty="0" sz="1800" spc="-5">
                <a:latin typeface="Arial"/>
                <a:cs typeface="Arial"/>
              </a:rPr>
              <a:t>polarized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electrode</a:t>
            </a:r>
            <a:endParaRPr sz="1800">
              <a:latin typeface="Arial"/>
              <a:cs typeface="Arial"/>
            </a:endParaRPr>
          </a:p>
          <a:p>
            <a:pPr marL="434975" indent="-34353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34975" algn="l"/>
                <a:tab pos="435609" algn="l"/>
              </a:tabLst>
            </a:pPr>
            <a:r>
              <a:rPr dirty="0" sz="1800" spc="-10">
                <a:latin typeface="Arial"/>
                <a:cs typeface="Arial"/>
              </a:rPr>
              <a:t>Helmholtz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double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layer</a:t>
            </a:r>
            <a:endParaRPr sz="1800">
              <a:latin typeface="Arial"/>
              <a:cs typeface="Arial"/>
            </a:endParaRPr>
          </a:p>
          <a:p>
            <a:pPr marL="434975" indent="-34353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34975" algn="l"/>
                <a:tab pos="435609" algn="l"/>
              </a:tabLst>
            </a:pPr>
            <a:r>
              <a:rPr dirty="0" sz="1800" spc="-10">
                <a:latin typeface="Arial"/>
                <a:cs typeface="Arial"/>
              </a:rPr>
              <a:t>electrolyte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having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positive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and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negative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ions</a:t>
            </a:r>
            <a:endParaRPr sz="1800">
              <a:latin typeface="Arial"/>
              <a:cs typeface="Arial"/>
            </a:endParaRPr>
          </a:p>
          <a:p>
            <a:pPr marL="434975" indent="-34353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34975" algn="l"/>
                <a:tab pos="435609" algn="l"/>
              </a:tabLst>
            </a:pPr>
            <a:r>
              <a:rPr dirty="0" sz="1800" spc="-5">
                <a:latin typeface="Arial"/>
                <a:cs typeface="Arial"/>
              </a:rPr>
              <a:t>separator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5135" y="4071365"/>
            <a:ext cx="8456295" cy="1896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Electrochemical capacitors </a:t>
            </a:r>
            <a:r>
              <a:rPr dirty="0" sz="2000" spc="-5">
                <a:latin typeface="Arial"/>
                <a:cs typeface="Arial"/>
              </a:rPr>
              <a:t>(supercapacitors) consist </a:t>
            </a:r>
            <a:r>
              <a:rPr dirty="0" sz="2000">
                <a:latin typeface="Arial"/>
                <a:cs typeface="Arial"/>
              </a:rPr>
              <a:t>of two </a:t>
            </a:r>
            <a:r>
              <a:rPr dirty="0" sz="2000" spc="-10">
                <a:latin typeface="Arial"/>
                <a:cs typeface="Arial"/>
              </a:rPr>
              <a:t>electrodes </a:t>
            </a:r>
            <a:r>
              <a:rPr dirty="0" sz="2000" spc="-5">
                <a:latin typeface="Arial"/>
                <a:cs typeface="Arial"/>
              </a:rPr>
              <a:t> separated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by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ion-permeable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membrane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(separator),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and</a:t>
            </a:r>
            <a:r>
              <a:rPr dirty="0" sz="2000">
                <a:latin typeface="Arial"/>
                <a:cs typeface="Arial"/>
              </a:rPr>
              <a:t> an 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electrolyte</a:t>
            </a:r>
            <a:r>
              <a:rPr dirty="0" sz="2000" spc="5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ionically </a:t>
            </a:r>
            <a:r>
              <a:rPr dirty="0" sz="2000">
                <a:latin typeface="Arial"/>
                <a:cs typeface="Arial"/>
              </a:rPr>
              <a:t>connecting </a:t>
            </a:r>
            <a:r>
              <a:rPr dirty="0" sz="2000" spc="-5">
                <a:latin typeface="Arial"/>
                <a:cs typeface="Arial"/>
              </a:rPr>
              <a:t>both electrodes. </a:t>
            </a:r>
            <a:r>
              <a:rPr dirty="0" sz="2000">
                <a:latin typeface="Arial"/>
                <a:cs typeface="Arial"/>
              </a:rPr>
              <a:t>When </a:t>
            </a:r>
            <a:r>
              <a:rPr dirty="0" sz="2000" spc="-5">
                <a:latin typeface="Arial"/>
                <a:cs typeface="Arial"/>
              </a:rPr>
              <a:t>the electrodes </a:t>
            </a:r>
            <a:r>
              <a:rPr dirty="0" sz="2000">
                <a:latin typeface="Arial"/>
                <a:cs typeface="Arial"/>
              </a:rPr>
              <a:t> are </a:t>
            </a:r>
            <a:r>
              <a:rPr dirty="0" sz="2000" spc="-5">
                <a:latin typeface="Arial"/>
                <a:cs typeface="Arial"/>
              </a:rPr>
              <a:t>polarized </a:t>
            </a:r>
            <a:r>
              <a:rPr dirty="0" sz="2000">
                <a:latin typeface="Arial"/>
                <a:cs typeface="Arial"/>
              </a:rPr>
              <a:t>by an </a:t>
            </a:r>
            <a:r>
              <a:rPr dirty="0" sz="2000" spc="-5">
                <a:latin typeface="Arial"/>
                <a:cs typeface="Arial"/>
              </a:rPr>
              <a:t>applied voltage, ions in </a:t>
            </a:r>
            <a:r>
              <a:rPr dirty="0" sz="2000">
                <a:latin typeface="Arial"/>
                <a:cs typeface="Arial"/>
              </a:rPr>
              <a:t>the </a:t>
            </a:r>
            <a:r>
              <a:rPr dirty="0" sz="2000" spc="-10">
                <a:latin typeface="Arial"/>
                <a:cs typeface="Arial"/>
              </a:rPr>
              <a:t>electrolyte </a:t>
            </a:r>
            <a:r>
              <a:rPr dirty="0" sz="2000" spc="-5">
                <a:latin typeface="Arial"/>
                <a:cs typeface="Arial"/>
              </a:rPr>
              <a:t>form electric 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double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layers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opposite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polarity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electrode's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polarity.</a:t>
            </a:r>
            <a:endParaRPr sz="2000">
              <a:latin typeface="Arial"/>
              <a:cs typeface="Arial"/>
            </a:endParaRPr>
          </a:p>
          <a:p>
            <a:pPr marL="71120">
              <a:lnSpc>
                <a:spcPct val="100000"/>
              </a:lnSpc>
              <a:spcBef>
                <a:spcPts val="1410"/>
              </a:spcBef>
            </a:pPr>
            <a:r>
              <a:rPr dirty="0" sz="1100" spc="-5" b="1">
                <a:latin typeface="Arial"/>
                <a:cs typeface="Arial"/>
              </a:rPr>
              <a:t>REF: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https://commons.wikimedia.org/wiki/File:Electric_double-layer_capacitor_(2_models)_-1_NT.PNG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6069" y="712088"/>
            <a:ext cx="8135620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Arial"/>
                <a:cs typeface="Arial"/>
              </a:rPr>
              <a:t>The ultrahigh-speed flywheel </a:t>
            </a:r>
            <a:r>
              <a:rPr dirty="0" sz="2000" b="1">
                <a:latin typeface="Arial"/>
                <a:cs typeface="Arial"/>
              </a:rPr>
              <a:t>technology </a:t>
            </a:r>
            <a:r>
              <a:rPr dirty="0" sz="2000" spc="-5" b="1">
                <a:latin typeface="Arial"/>
                <a:cs typeface="Arial"/>
              </a:rPr>
              <a:t>exhibits potentiality </a:t>
            </a:r>
            <a:r>
              <a:rPr dirty="0" sz="2000" b="1">
                <a:latin typeface="Arial"/>
                <a:cs typeface="Arial"/>
              </a:rPr>
              <a:t>for 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EVs. </a:t>
            </a:r>
            <a:r>
              <a:rPr dirty="0" sz="2000" spc="10" b="1">
                <a:latin typeface="Arial"/>
                <a:cs typeface="Arial"/>
              </a:rPr>
              <a:t>By </a:t>
            </a:r>
            <a:r>
              <a:rPr dirty="0" sz="2000" spc="-5" b="1">
                <a:latin typeface="Arial"/>
                <a:cs typeface="Arial"/>
              </a:rPr>
              <a:t>providing </a:t>
            </a:r>
            <a:r>
              <a:rPr dirty="0" sz="2000" b="1">
                <a:latin typeface="Arial"/>
                <a:cs typeface="Arial"/>
              </a:rPr>
              <a:t>vacuum </a:t>
            </a:r>
            <a:r>
              <a:rPr dirty="0" sz="2000" spc="-5" b="1">
                <a:latin typeface="Arial"/>
                <a:cs typeface="Arial"/>
              </a:rPr>
              <a:t>environment </a:t>
            </a:r>
            <a:r>
              <a:rPr dirty="0" sz="2000" b="1">
                <a:latin typeface="Arial"/>
                <a:cs typeface="Arial"/>
              </a:rPr>
              <a:t>to </a:t>
            </a:r>
            <a:r>
              <a:rPr dirty="0" sz="2000" spc="-10" b="1">
                <a:latin typeface="Arial"/>
                <a:cs typeface="Arial"/>
              </a:rPr>
              <a:t>remove </a:t>
            </a:r>
            <a:r>
              <a:rPr dirty="0" sz="2000" b="1">
                <a:latin typeface="Arial"/>
                <a:cs typeface="Arial"/>
              </a:rPr>
              <a:t>the </a:t>
            </a:r>
            <a:r>
              <a:rPr dirty="0" sz="2000" spc="-5" b="1">
                <a:latin typeface="Arial"/>
                <a:cs typeface="Arial"/>
              </a:rPr>
              <a:t>air friction </a:t>
            </a:r>
            <a:r>
              <a:rPr dirty="0" sz="200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and magnetic bearings to </a:t>
            </a:r>
            <a:r>
              <a:rPr dirty="0" sz="2000" spc="-10" b="1">
                <a:latin typeface="Arial"/>
                <a:cs typeface="Arial"/>
              </a:rPr>
              <a:t>eliminate </a:t>
            </a:r>
            <a:r>
              <a:rPr dirty="0" sz="2000" spc="-5" b="1">
                <a:latin typeface="Arial"/>
                <a:cs typeface="Arial"/>
              </a:rPr>
              <a:t>the bearing loss, </a:t>
            </a:r>
            <a:r>
              <a:rPr dirty="0" sz="2000" b="1">
                <a:latin typeface="Arial"/>
                <a:cs typeface="Arial"/>
              </a:rPr>
              <a:t>the </a:t>
            </a:r>
            <a:r>
              <a:rPr dirty="0" sz="2000" spc="-10" b="1">
                <a:latin typeface="Arial"/>
                <a:cs typeface="Arial"/>
              </a:rPr>
              <a:t>flywheel </a:t>
            </a:r>
            <a:r>
              <a:rPr dirty="0" sz="2000" spc="-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can</a:t>
            </a:r>
            <a:r>
              <a:rPr dirty="0" sz="2000" spc="285" b="1"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A40020"/>
                </a:solidFill>
                <a:latin typeface="Arial"/>
                <a:cs typeface="Arial"/>
              </a:rPr>
              <a:t>spin</a:t>
            </a:r>
            <a:r>
              <a:rPr dirty="0" sz="2000" spc="265" b="1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A40020"/>
                </a:solidFill>
                <a:latin typeface="Arial"/>
                <a:cs typeface="Arial"/>
              </a:rPr>
              <a:t>up</a:t>
            </a:r>
            <a:r>
              <a:rPr dirty="0" sz="2000" spc="280" b="1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A40020"/>
                </a:solidFill>
                <a:latin typeface="Arial"/>
                <a:cs typeface="Arial"/>
              </a:rPr>
              <a:t>to</a:t>
            </a:r>
            <a:r>
              <a:rPr dirty="0" sz="2000" spc="270" b="1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A40020"/>
                </a:solidFill>
                <a:latin typeface="Arial"/>
                <a:cs typeface="Arial"/>
              </a:rPr>
              <a:t>60,000</a:t>
            </a:r>
            <a:r>
              <a:rPr dirty="0" sz="2000" spc="270" b="1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A40020"/>
                </a:solidFill>
                <a:latin typeface="Arial"/>
                <a:cs typeface="Arial"/>
              </a:rPr>
              <a:t>rpm</a:t>
            </a:r>
            <a:r>
              <a:rPr dirty="0" sz="2000" spc="275" b="1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so</a:t>
            </a:r>
            <a:r>
              <a:rPr dirty="0" sz="2000" spc="28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as</a:t>
            </a:r>
            <a:r>
              <a:rPr dirty="0" sz="2000" spc="27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to</a:t>
            </a:r>
            <a:r>
              <a:rPr dirty="0" sz="2000" spc="27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achieve</a:t>
            </a:r>
            <a:r>
              <a:rPr dirty="0" sz="2000" spc="29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high</a:t>
            </a:r>
            <a:r>
              <a:rPr dirty="0" sz="2000" spc="27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specific</a:t>
            </a:r>
            <a:r>
              <a:rPr dirty="0" sz="2000" spc="28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energy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6069" y="1931670"/>
            <a:ext cx="36601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Arial"/>
                <a:cs typeface="Arial"/>
              </a:rPr>
              <a:t>and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high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round-trip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spc="-15" b="1">
                <a:latin typeface="Arial"/>
                <a:cs typeface="Arial"/>
              </a:rPr>
              <a:t>efficiency.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7761" y="0"/>
            <a:ext cx="6750684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Lesson</a:t>
            </a:r>
            <a:r>
              <a:rPr dirty="0" spc="-40"/>
              <a:t> </a:t>
            </a:r>
            <a:r>
              <a:rPr dirty="0" spc="-5"/>
              <a:t>4:</a:t>
            </a:r>
            <a:r>
              <a:rPr dirty="0" spc="-10"/>
              <a:t> </a:t>
            </a:r>
            <a:r>
              <a:rPr dirty="0" spc="-5"/>
              <a:t>Ultrahigh-Speed</a:t>
            </a:r>
            <a:r>
              <a:rPr dirty="0" spc="-30"/>
              <a:t> </a:t>
            </a:r>
            <a:r>
              <a:rPr dirty="0" spc="-5"/>
              <a:t>Flywheels</a:t>
            </a:r>
          </a:p>
        </p:txBody>
      </p:sp>
      <p:sp>
        <p:nvSpPr>
          <p:cNvPr id="5" name="object 5"/>
          <p:cNvSpPr/>
          <p:nvPr/>
        </p:nvSpPr>
        <p:spPr>
          <a:xfrm>
            <a:off x="4359245" y="2972717"/>
            <a:ext cx="3807460" cy="2745740"/>
          </a:xfrm>
          <a:custGeom>
            <a:avLst/>
            <a:gdLst/>
            <a:ahLst/>
            <a:cxnLst/>
            <a:rect l="l" t="t" r="r" b="b"/>
            <a:pathLst>
              <a:path w="3807459" h="2745740">
                <a:moveTo>
                  <a:pt x="1888937" y="658597"/>
                </a:moveTo>
                <a:lnTo>
                  <a:pt x="2086268" y="670518"/>
                </a:lnTo>
                <a:lnTo>
                  <a:pt x="2283600" y="686576"/>
                </a:lnTo>
                <a:lnTo>
                  <a:pt x="2480567" y="707134"/>
                </a:lnTo>
                <a:lnTo>
                  <a:pt x="2676439" y="733410"/>
                </a:lnTo>
                <a:lnTo>
                  <a:pt x="2870729" y="764065"/>
                </a:lnTo>
                <a:lnTo>
                  <a:pt x="3065141" y="799221"/>
                </a:lnTo>
                <a:lnTo>
                  <a:pt x="3259431" y="838878"/>
                </a:lnTo>
                <a:lnTo>
                  <a:pt x="3450802" y="884131"/>
                </a:lnTo>
                <a:lnTo>
                  <a:pt x="3642172" y="933884"/>
                </a:lnTo>
              </a:path>
              <a:path w="3807459" h="2745740">
                <a:moveTo>
                  <a:pt x="1998552" y="329298"/>
                </a:moveTo>
                <a:lnTo>
                  <a:pt x="1998552" y="658597"/>
                </a:lnTo>
              </a:path>
              <a:path w="3807459" h="2745740">
                <a:moveTo>
                  <a:pt x="1779565" y="329298"/>
                </a:moveTo>
                <a:lnTo>
                  <a:pt x="1779565" y="658597"/>
                </a:lnTo>
              </a:path>
              <a:path w="3807459" h="2745740">
                <a:moveTo>
                  <a:pt x="1669828" y="329298"/>
                </a:moveTo>
                <a:lnTo>
                  <a:pt x="2108045" y="329298"/>
                </a:lnTo>
                <a:lnTo>
                  <a:pt x="2108045" y="109725"/>
                </a:lnTo>
                <a:lnTo>
                  <a:pt x="1669828" y="109725"/>
                </a:lnTo>
                <a:lnTo>
                  <a:pt x="1669828" y="329298"/>
                </a:lnTo>
              </a:path>
              <a:path w="3807459" h="2745740">
                <a:moveTo>
                  <a:pt x="2108045" y="329298"/>
                </a:moveTo>
                <a:lnTo>
                  <a:pt x="2273137" y="329298"/>
                </a:lnTo>
                <a:lnTo>
                  <a:pt x="2273137" y="604707"/>
                </a:lnTo>
              </a:path>
              <a:path w="3807459" h="2745740">
                <a:moveTo>
                  <a:pt x="1669828" y="329298"/>
                </a:moveTo>
                <a:lnTo>
                  <a:pt x="1506196" y="329298"/>
                </a:lnTo>
                <a:lnTo>
                  <a:pt x="1506196" y="604707"/>
                </a:lnTo>
              </a:path>
              <a:path w="3807459" h="2745740">
                <a:moveTo>
                  <a:pt x="2273137" y="604707"/>
                </a:moveTo>
                <a:lnTo>
                  <a:pt x="2559524" y="648500"/>
                </a:lnTo>
                <a:lnTo>
                  <a:pt x="2846032" y="698254"/>
                </a:lnTo>
                <a:lnTo>
                  <a:pt x="3130716" y="753968"/>
                </a:lnTo>
                <a:lnTo>
                  <a:pt x="3414182" y="813819"/>
                </a:lnTo>
                <a:lnTo>
                  <a:pt x="3697649" y="878170"/>
                </a:lnTo>
              </a:path>
              <a:path w="3807459" h="2745740">
                <a:moveTo>
                  <a:pt x="2382874" y="494738"/>
                </a:moveTo>
                <a:lnTo>
                  <a:pt x="2382874" y="0"/>
                </a:lnTo>
                <a:lnTo>
                  <a:pt x="1396824" y="0"/>
                </a:lnTo>
                <a:lnTo>
                  <a:pt x="1396824" y="494738"/>
                </a:lnTo>
              </a:path>
              <a:path w="3807459" h="2745740">
                <a:moveTo>
                  <a:pt x="2382874" y="494738"/>
                </a:moveTo>
                <a:lnTo>
                  <a:pt x="2572663" y="519676"/>
                </a:lnTo>
                <a:lnTo>
                  <a:pt x="2762574" y="548871"/>
                </a:lnTo>
                <a:lnTo>
                  <a:pt x="2950903" y="584027"/>
                </a:lnTo>
                <a:lnTo>
                  <a:pt x="3139597" y="623684"/>
                </a:lnTo>
                <a:lnTo>
                  <a:pt x="3326587" y="667477"/>
                </a:lnTo>
                <a:lnTo>
                  <a:pt x="3511875" y="715771"/>
                </a:lnTo>
                <a:lnTo>
                  <a:pt x="3697649" y="768566"/>
                </a:lnTo>
              </a:path>
              <a:path w="3807459" h="2745740">
                <a:moveTo>
                  <a:pt x="3697649" y="768566"/>
                </a:moveTo>
                <a:lnTo>
                  <a:pt x="3807021" y="768566"/>
                </a:lnTo>
                <a:lnTo>
                  <a:pt x="3807021" y="1181558"/>
                </a:lnTo>
                <a:lnTo>
                  <a:pt x="3697649" y="1181558"/>
                </a:lnTo>
              </a:path>
              <a:path w="3807459" h="2745740">
                <a:moveTo>
                  <a:pt x="1779565" y="1291283"/>
                </a:moveTo>
                <a:lnTo>
                  <a:pt x="1779565" y="2415582"/>
                </a:lnTo>
              </a:path>
              <a:path w="3807459" h="2745740">
                <a:moveTo>
                  <a:pt x="1669828" y="1647040"/>
                </a:moveTo>
                <a:lnTo>
                  <a:pt x="1779565" y="1647040"/>
                </a:lnTo>
              </a:path>
              <a:path w="3807459" h="2745740">
                <a:moveTo>
                  <a:pt x="1669828" y="1647040"/>
                </a:moveTo>
                <a:lnTo>
                  <a:pt x="1669828" y="2195961"/>
                </a:lnTo>
                <a:lnTo>
                  <a:pt x="1779565" y="2195961"/>
                </a:lnTo>
              </a:path>
              <a:path w="3807459" h="2745740">
                <a:moveTo>
                  <a:pt x="1506196" y="1647040"/>
                </a:moveTo>
                <a:lnTo>
                  <a:pt x="1643549" y="1647040"/>
                </a:lnTo>
                <a:lnTo>
                  <a:pt x="1643550" y="2195961"/>
                </a:lnTo>
                <a:lnTo>
                  <a:pt x="1506196" y="2195961"/>
                </a:lnTo>
              </a:path>
              <a:path w="3807459" h="2745740">
                <a:moveTo>
                  <a:pt x="1998552" y="1291283"/>
                </a:moveTo>
                <a:lnTo>
                  <a:pt x="1998552" y="2415582"/>
                </a:lnTo>
              </a:path>
              <a:path w="3807459" h="2745740">
                <a:moveTo>
                  <a:pt x="1998552" y="1647040"/>
                </a:moveTo>
                <a:lnTo>
                  <a:pt x="2108046" y="1647040"/>
                </a:lnTo>
                <a:lnTo>
                  <a:pt x="2108046" y="2195961"/>
                </a:lnTo>
                <a:lnTo>
                  <a:pt x="1998552" y="2195961"/>
                </a:lnTo>
              </a:path>
              <a:path w="3807459" h="2745740">
                <a:moveTo>
                  <a:pt x="2273138" y="1647040"/>
                </a:moveTo>
                <a:lnTo>
                  <a:pt x="2136027" y="1647040"/>
                </a:lnTo>
                <a:lnTo>
                  <a:pt x="2136027" y="2195961"/>
                </a:lnTo>
                <a:lnTo>
                  <a:pt x="2273138" y="2195961"/>
                </a:lnTo>
              </a:path>
              <a:path w="3807459" h="2745740">
                <a:moveTo>
                  <a:pt x="1669828" y="2635204"/>
                </a:moveTo>
                <a:lnTo>
                  <a:pt x="2108046" y="2635204"/>
                </a:lnTo>
                <a:lnTo>
                  <a:pt x="2108046" y="2415582"/>
                </a:lnTo>
                <a:lnTo>
                  <a:pt x="1669828" y="2415582"/>
                </a:lnTo>
                <a:lnTo>
                  <a:pt x="1669828" y="2635204"/>
                </a:lnTo>
              </a:path>
              <a:path w="3807459" h="2745740">
                <a:moveTo>
                  <a:pt x="1506196" y="1345416"/>
                </a:moveTo>
                <a:lnTo>
                  <a:pt x="1506196" y="2415582"/>
                </a:lnTo>
              </a:path>
              <a:path w="3807459" h="2745740">
                <a:moveTo>
                  <a:pt x="2273138" y="1345416"/>
                </a:moveTo>
                <a:lnTo>
                  <a:pt x="2273138" y="2415582"/>
                </a:lnTo>
              </a:path>
              <a:path w="3807459" h="2745740">
                <a:moveTo>
                  <a:pt x="2382874" y="1427407"/>
                </a:moveTo>
                <a:lnTo>
                  <a:pt x="2382875" y="2745168"/>
                </a:lnTo>
                <a:lnTo>
                  <a:pt x="1396824" y="2745168"/>
                </a:lnTo>
                <a:lnTo>
                  <a:pt x="1396824" y="1427407"/>
                </a:lnTo>
              </a:path>
              <a:path w="3807459" h="2745740">
                <a:moveTo>
                  <a:pt x="1888937" y="1291283"/>
                </a:moveTo>
                <a:lnTo>
                  <a:pt x="2086269" y="1279605"/>
                </a:lnTo>
                <a:lnTo>
                  <a:pt x="2283600" y="1263548"/>
                </a:lnTo>
                <a:lnTo>
                  <a:pt x="2480567" y="1242990"/>
                </a:lnTo>
                <a:lnTo>
                  <a:pt x="2676439" y="1216470"/>
                </a:lnTo>
                <a:lnTo>
                  <a:pt x="2870729" y="1185694"/>
                </a:lnTo>
                <a:lnTo>
                  <a:pt x="3065141" y="1150538"/>
                </a:lnTo>
                <a:lnTo>
                  <a:pt x="3259431" y="1111246"/>
                </a:lnTo>
                <a:lnTo>
                  <a:pt x="3450802" y="1065628"/>
                </a:lnTo>
                <a:lnTo>
                  <a:pt x="3642172" y="1015874"/>
                </a:lnTo>
              </a:path>
              <a:path w="3807459" h="2745740">
                <a:moveTo>
                  <a:pt x="3642172" y="933884"/>
                </a:moveTo>
                <a:lnTo>
                  <a:pt x="3642172" y="1015874"/>
                </a:lnTo>
              </a:path>
              <a:path w="3807459" h="2745740">
                <a:moveTo>
                  <a:pt x="1888937" y="658597"/>
                </a:moveTo>
                <a:lnTo>
                  <a:pt x="1691848" y="670518"/>
                </a:lnTo>
                <a:lnTo>
                  <a:pt x="1496098" y="686576"/>
                </a:lnTo>
                <a:lnTo>
                  <a:pt x="1298766" y="707134"/>
                </a:lnTo>
                <a:lnTo>
                  <a:pt x="1102882" y="733410"/>
                </a:lnTo>
                <a:lnTo>
                  <a:pt x="907339" y="764065"/>
                </a:lnTo>
                <a:lnTo>
                  <a:pt x="713000" y="799221"/>
                </a:lnTo>
                <a:lnTo>
                  <a:pt x="520145" y="838878"/>
                </a:lnTo>
                <a:lnTo>
                  <a:pt x="327290" y="884131"/>
                </a:lnTo>
                <a:lnTo>
                  <a:pt x="135920" y="933884"/>
                </a:lnTo>
              </a:path>
              <a:path w="3807459" h="2745740">
                <a:moveTo>
                  <a:pt x="1888937" y="1291283"/>
                </a:moveTo>
                <a:lnTo>
                  <a:pt x="1691848" y="1279605"/>
                </a:lnTo>
                <a:lnTo>
                  <a:pt x="1496098" y="1263548"/>
                </a:lnTo>
                <a:lnTo>
                  <a:pt x="1298766" y="1242990"/>
                </a:lnTo>
                <a:lnTo>
                  <a:pt x="1102882" y="1216470"/>
                </a:lnTo>
                <a:lnTo>
                  <a:pt x="907339" y="1185694"/>
                </a:lnTo>
                <a:lnTo>
                  <a:pt x="713000" y="1150538"/>
                </a:lnTo>
                <a:lnTo>
                  <a:pt x="520145" y="1111246"/>
                </a:lnTo>
                <a:lnTo>
                  <a:pt x="327290" y="1065628"/>
                </a:lnTo>
                <a:lnTo>
                  <a:pt x="135920" y="1015874"/>
                </a:lnTo>
              </a:path>
              <a:path w="3807459" h="2745740">
                <a:moveTo>
                  <a:pt x="2273138" y="1345416"/>
                </a:moveTo>
                <a:lnTo>
                  <a:pt x="2559524" y="1301380"/>
                </a:lnTo>
                <a:lnTo>
                  <a:pt x="2846032" y="1251626"/>
                </a:lnTo>
                <a:lnTo>
                  <a:pt x="3130716" y="1196155"/>
                </a:lnTo>
                <a:lnTo>
                  <a:pt x="3414182" y="1135940"/>
                </a:lnTo>
                <a:lnTo>
                  <a:pt x="3697649" y="1071589"/>
                </a:lnTo>
              </a:path>
              <a:path w="3807459" h="2745740">
                <a:moveTo>
                  <a:pt x="3697649" y="878170"/>
                </a:moveTo>
                <a:lnTo>
                  <a:pt x="3697649" y="1071589"/>
                </a:lnTo>
              </a:path>
              <a:path w="3807459" h="2745740">
                <a:moveTo>
                  <a:pt x="2382874" y="1427407"/>
                </a:moveTo>
                <a:lnTo>
                  <a:pt x="2549426" y="1414269"/>
                </a:lnTo>
                <a:lnTo>
                  <a:pt x="2715735" y="1395292"/>
                </a:lnTo>
                <a:lnTo>
                  <a:pt x="2882409" y="1371692"/>
                </a:lnTo>
                <a:lnTo>
                  <a:pt x="3047501" y="1343957"/>
                </a:lnTo>
                <a:lnTo>
                  <a:pt x="3211133" y="1310260"/>
                </a:lnTo>
                <a:lnTo>
                  <a:pt x="3374765" y="1272185"/>
                </a:lnTo>
                <a:lnTo>
                  <a:pt x="3536937" y="1228392"/>
                </a:lnTo>
                <a:lnTo>
                  <a:pt x="3697649" y="1181558"/>
                </a:lnTo>
              </a:path>
              <a:path w="3807459" h="2745740">
                <a:moveTo>
                  <a:pt x="1506196" y="1345416"/>
                </a:moveTo>
                <a:lnTo>
                  <a:pt x="1220053" y="1301380"/>
                </a:lnTo>
                <a:lnTo>
                  <a:pt x="933569" y="1251626"/>
                </a:lnTo>
                <a:lnTo>
                  <a:pt x="648618" y="1196155"/>
                </a:lnTo>
                <a:lnTo>
                  <a:pt x="363655" y="1135940"/>
                </a:lnTo>
                <a:lnTo>
                  <a:pt x="81964" y="1071589"/>
                </a:lnTo>
              </a:path>
              <a:path w="3807459" h="2745740">
                <a:moveTo>
                  <a:pt x="1396824" y="1427407"/>
                </a:moveTo>
                <a:lnTo>
                  <a:pt x="1230150" y="1414269"/>
                </a:lnTo>
                <a:lnTo>
                  <a:pt x="1062041" y="1395292"/>
                </a:lnTo>
                <a:lnTo>
                  <a:pt x="896913" y="1371692"/>
                </a:lnTo>
                <a:lnTo>
                  <a:pt x="732076" y="1343957"/>
                </a:lnTo>
                <a:lnTo>
                  <a:pt x="566935" y="1310260"/>
                </a:lnTo>
                <a:lnTo>
                  <a:pt x="404788" y="1272185"/>
                </a:lnTo>
                <a:lnTo>
                  <a:pt x="242628" y="1228392"/>
                </a:lnTo>
                <a:lnTo>
                  <a:pt x="81964" y="1181558"/>
                </a:lnTo>
              </a:path>
              <a:path w="3807459" h="2745740">
                <a:moveTo>
                  <a:pt x="1506196" y="604707"/>
                </a:moveTo>
                <a:lnTo>
                  <a:pt x="1220052" y="648500"/>
                </a:lnTo>
                <a:lnTo>
                  <a:pt x="933569" y="698254"/>
                </a:lnTo>
                <a:lnTo>
                  <a:pt x="648618" y="753968"/>
                </a:lnTo>
                <a:lnTo>
                  <a:pt x="363654" y="813819"/>
                </a:lnTo>
                <a:lnTo>
                  <a:pt x="81964" y="878170"/>
                </a:lnTo>
              </a:path>
              <a:path w="3807459" h="2745740">
                <a:moveTo>
                  <a:pt x="1396824" y="494738"/>
                </a:moveTo>
                <a:lnTo>
                  <a:pt x="1206670" y="519676"/>
                </a:lnTo>
                <a:lnTo>
                  <a:pt x="1016735" y="548871"/>
                </a:lnTo>
                <a:lnTo>
                  <a:pt x="826861" y="584027"/>
                </a:lnTo>
                <a:lnTo>
                  <a:pt x="639968" y="623684"/>
                </a:lnTo>
                <a:lnTo>
                  <a:pt x="452782" y="667477"/>
                </a:lnTo>
                <a:lnTo>
                  <a:pt x="265889" y="715771"/>
                </a:lnTo>
                <a:lnTo>
                  <a:pt x="81964" y="768566"/>
                </a:lnTo>
              </a:path>
              <a:path w="3807459" h="2745740">
                <a:moveTo>
                  <a:pt x="135920" y="933884"/>
                </a:moveTo>
                <a:lnTo>
                  <a:pt x="135920" y="1015874"/>
                </a:lnTo>
              </a:path>
              <a:path w="3807459" h="2745740">
                <a:moveTo>
                  <a:pt x="81964" y="878170"/>
                </a:moveTo>
                <a:lnTo>
                  <a:pt x="81964" y="1071589"/>
                </a:lnTo>
              </a:path>
              <a:path w="3807459" h="2745740">
                <a:moveTo>
                  <a:pt x="0" y="768566"/>
                </a:moveTo>
                <a:lnTo>
                  <a:pt x="81964" y="768566"/>
                </a:lnTo>
              </a:path>
              <a:path w="3807459" h="2745740">
                <a:moveTo>
                  <a:pt x="0" y="768566"/>
                </a:moveTo>
                <a:lnTo>
                  <a:pt x="0" y="1181558"/>
                </a:lnTo>
              </a:path>
              <a:path w="3807459" h="2745740">
                <a:moveTo>
                  <a:pt x="0" y="1181558"/>
                </a:moveTo>
                <a:lnTo>
                  <a:pt x="81964" y="1181558"/>
                </a:lnTo>
              </a:path>
            </a:pathLst>
          </a:custGeom>
          <a:ln w="86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441637" y="2904227"/>
            <a:ext cx="82550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55">
                <a:latin typeface="Times New Roman"/>
                <a:cs typeface="Times New Roman"/>
              </a:rPr>
              <a:t>M</a:t>
            </a:r>
            <a:r>
              <a:rPr dirty="0" sz="950" spc="-35">
                <a:latin typeface="Times New Roman"/>
                <a:cs typeface="Times New Roman"/>
              </a:rPr>
              <a:t>ag</a:t>
            </a:r>
            <a:r>
              <a:rPr dirty="0" sz="950" spc="-45">
                <a:latin typeface="Times New Roman"/>
                <a:cs typeface="Times New Roman"/>
              </a:rPr>
              <a:t>n</a:t>
            </a:r>
            <a:r>
              <a:rPr dirty="0" sz="950" spc="-35">
                <a:latin typeface="Times New Roman"/>
                <a:cs typeface="Times New Roman"/>
              </a:rPr>
              <a:t>e</a:t>
            </a:r>
            <a:r>
              <a:rPr dirty="0" sz="950" spc="-15">
                <a:latin typeface="Times New Roman"/>
                <a:cs typeface="Times New Roman"/>
              </a:rPr>
              <a:t>t</a:t>
            </a:r>
            <a:r>
              <a:rPr dirty="0" sz="950" spc="-75">
                <a:latin typeface="Times New Roman"/>
                <a:cs typeface="Times New Roman"/>
              </a:rPr>
              <a:t>i</a:t>
            </a:r>
            <a:r>
              <a:rPr dirty="0" sz="950">
                <a:latin typeface="Times New Roman"/>
                <a:cs typeface="Times New Roman"/>
              </a:rPr>
              <a:t>c</a:t>
            </a:r>
            <a:r>
              <a:rPr dirty="0" sz="950" spc="20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Times New Roman"/>
                <a:cs typeface="Times New Roman"/>
              </a:rPr>
              <a:t>b</a:t>
            </a:r>
            <a:r>
              <a:rPr dirty="0" sz="950" spc="-35">
                <a:latin typeface="Times New Roman"/>
                <a:cs typeface="Times New Roman"/>
              </a:rPr>
              <a:t>e</a:t>
            </a:r>
            <a:r>
              <a:rPr dirty="0" sz="950" spc="-25">
                <a:latin typeface="Times New Roman"/>
                <a:cs typeface="Times New Roman"/>
              </a:rPr>
              <a:t>a</a:t>
            </a:r>
            <a:r>
              <a:rPr dirty="0" sz="950" spc="-35">
                <a:latin typeface="Times New Roman"/>
                <a:cs typeface="Times New Roman"/>
              </a:rPr>
              <a:t>r</a:t>
            </a:r>
            <a:r>
              <a:rPr dirty="0" sz="950" spc="-60">
                <a:latin typeface="Times New Roman"/>
                <a:cs typeface="Times New Roman"/>
              </a:rPr>
              <a:t>i</a:t>
            </a:r>
            <a:r>
              <a:rPr dirty="0" sz="950" spc="-45">
                <a:latin typeface="Times New Roman"/>
                <a:cs typeface="Times New Roman"/>
              </a:rPr>
              <a:t>n</a:t>
            </a:r>
            <a:r>
              <a:rPr dirty="0" sz="950">
                <a:latin typeface="Times New Roman"/>
                <a:cs typeface="Times New Roman"/>
              </a:rPr>
              <a:t>g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33083" y="3082805"/>
            <a:ext cx="44767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5">
                <a:latin typeface="Times New Roman"/>
                <a:cs typeface="Times New Roman"/>
              </a:rPr>
              <a:t>F</a:t>
            </a:r>
            <a:r>
              <a:rPr dirty="0" sz="950" spc="-75">
                <a:latin typeface="Times New Roman"/>
                <a:cs typeface="Times New Roman"/>
              </a:rPr>
              <a:t>l</a:t>
            </a:r>
            <a:r>
              <a:rPr dirty="0" sz="950" spc="-35">
                <a:latin typeface="Times New Roman"/>
                <a:cs typeface="Times New Roman"/>
              </a:rPr>
              <a:t>y</a:t>
            </a:r>
            <a:r>
              <a:rPr dirty="0" sz="950" spc="-45">
                <a:latin typeface="Times New Roman"/>
                <a:cs typeface="Times New Roman"/>
              </a:rPr>
              <a:t>w</a:t>
            </a:r>
            <a:r>
              <a:rPr dirty="0" sz="950" spc="-45">
                <a:latin typeface="Times New Roman"/>
                <a:cs typeface="Times New Roman"/>
              </a:rPr>
              <a:t>h</a:t>
            </a:r>
            <a:r>
              <a:rPr dirty="0" sz="950" spc="-25">
                <a:latin typeface="Times New Roman"/>
                <a:cs typeface="Times New Roman"/>
              </a:rPr>
              <a:t>e</a:t>
            </a:r>
            <a:r>
              <a:rPr dirty="0" sz="950" spc="-35">
                <a:latin typeface="Times New Roman"/>
                <a:cs typeface="Times New Roman"/>
              </a:rPr>
              <a:t>e</a:t>
            </a:r>
            <a:r>
              <a:rPr dirty="0" sz="950">
                <a:latin typeface="Times New Roman"/>
                <a:cs typeface="Times New Roman"/>
              </a:rPr>
              <a:t>l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58788" y="5100528"/>
            <a:ext cx="34925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5">
                <a:latin typeface="Times New Roman"/>
                <a:cs typeface="Times New Roman"/>
              </a:rPr>
              <a:t>C</a:t>
            </a:r>
            <a:r>
              <a:rPr dirty="0" sz="950" spc="-35">
                <a:latin typeface="Times New Roman"/>
                <a:cs typeface="Times New Roman"/>
              </a:rPr>
              <a:t>a</a:t>
            </a:r>
            <a:r>
              <a:rPr dirty="0" sz="950" spc="15">
                <a:latin typeface="Times New Roman"/>
                <a:cs typeface="Times New Roman"/>
              </a:rPr>
              <a:t>s</a:t>
            </a:r>
            <a:r>
              <a:rPr dirty="0" sz="950" spc="-60">
                <a:latin typeface="Times New Roman"/>
                <a:cs typeface="Times New Roman"/>
              </a:rPr>
              <a:t>i</a:t>
            </a:r>
            <a:r>
              <a:rPr dirty="0" sz="950" spc="-45">
                <a:latin typeface="Times New Roman"/>
                <a:cs typeface="Times New Roman"/>
              </a:rPr>
              <a:t>n</a:t>
            </a:r>
            <a:r>
              <a:rPr dirty="0" sz="950">
                <a:latin typeface="Times New Roman"/>
                <a:cs typeface="Times New Roman"/>
              </a:rPr>
              <a:t>g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76067" y="3233525"/>
            <a:ext cx="4210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45">
                <a:latin typeface="Times New Roman"/>
                <a:cs typeface="Times New Roman"/>
              </a:rPr>
              <a:t>V</a:t>
            </a:r>
            <a:r>
              <a:rPr dirty="0" sz="950" spc="-35">
                <a:latin typeface="Times New Roman"/>
                <a:cs typeface="Times New Roman"/>
              </a:rPr>
              <a:t>a</a:t>
            </a:r>
            <a:r>
              <a:rPr dirty="0" sz="950" spc="20">
                <a:latin typeface="Times New Roman"/>
                <a:cs typeface="Times New Roman"/>
              </a:rPr>
              <a:t>c</a:t>
            </a:r>
            <a:r>
              <a:rPr dirty="0" sz="950" spc="-45">
                <a:latin typeface="Times New Roman"/>
                <a:cs typeface="Times New Roman"/>
              </a:rPr>
              <a:t>u</a:t>
            </a:r>
            <a:r>
              <a:rPr dirty="0" sz="950" spc="-35">
                <a:latin typeface="Times New Roman"/>
                <a:cs typeface="Times New Roman"/>
              </a:rPr>
              <a:t>u</a:t>
            </a:r>
            <a:r>
              <a:rPr dirty="0" sz="950" spc="5">
                <a:latin typeface="Times New Roman"/>
                <a:cs typeface="Times New Roman"/>
              </a:rPr>
              <a:t>m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42820" y="5429815"/>
            <a:ext cx="82550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55">
                <a:latin typeface="Times New Roman"/>
                <a:cs typeface="Times New Roman"/>
              </a:rPr>
              <a:t>M</a:t>
            </a:r>
            <a:r>
              <a:rPr dirty="0" sz="950" spc="-35">
                <a:latin typeface="Times New Roman"/>
                <a:cs typeface="Times New Roman"/>
              </a:rPr>
              <a:t>ag</a:t>
            </a:r>
            <a:r>
              <a:rPr dirty="0" sz="950" spc="-45">
                <a:latin typeface="Times New Roman"/>
                <a:cs typeface="Times New Roman"/>
              </a:rPr>
              <a:t>n</a:t>
            </a:r>
            <a:r>
              <a:rPr dirty="0" sz="950" spc="-35">
                <a:latin typeface="Times New Roman"/>
                <a:cs typeface="Times New Roman"/>
              </a:rPr>
              <a:t>e</a:t>
            </a:r>
            <a:r>
              <a:rPr dirty="0" sz="950" spc="-15">
                <a:latin typeface="Times New Roman"/>
                <a:cs typeface="Times New Roman"/>
              </a:rPr>
              <a:t>t</a:t>
            </a:r>
            <a:r>
              <a:rPr dirty="0" sz="950" spc="-75">
                <a:latin typeface="Times New Roman"/>
                <a:cs typeface="Times New Roman"/>
              </a:rPr>
              <a:t>i</a:t>
            </a:r>
            <a:r>
              <a:rPr dirty="0" sz="950">
                <a:latin typeface="Times New Roman"/>
                <a:cs typeface="Times New Roman"/>
              </a:rPr>
              <a:t>c</a:t>
            </a:r>
            <a:r>
              <a:rPr dirty="0" sz="950" spc="20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Times New Roman"/>
                <a:cs typeface="Times New Roman"/>
              </a:rPr>
              <a:t>b</a:t>
            </a:r>
            <a:r>
              <a:rPr dirty="0" sz="950" spc="-35">
                <a:latin typeface="Times New Roman"/>
                <a:cs typeface="Times New Roman"/>
              </a:rPr>
              <a:t>e</a:t>
            </a:r>
            <a:r>
              <a:rPr dirty="0" sz="950" spc="-25">
                <a:latin typeface="Times New Roman"/>
                <a:cs typeface="Times New Roman"/>
              </a:rPr>
              <a:t>a</a:t>
            </a:r>
            <a:r>
              <a:rPr dirty="0" sz="950" spc="-35">
                <a:latin typeface="Times New Roman"/>
                <a:cs typeface="Times New Roman"/>
              </a:rPr>
              <a:t>r</a:t>
            </a:r>
            <a:r>
              <a:rPr dirty="0" sz="950" spc="-60">
                <a:latin typeface="Times New Roman"/>
                <a:cs typeface="Times New Roman"/>
              </a:rPr>
              <a:t>i</a:t>
            </a:r>
            <a:r>
              <a:rPr dirty="0" sz="950" spc="-45">
                <a:latin typeface="Times New Roman"/>
                <a:cs typeface="Times New Roman"/>
              </a:rPr>
              <a:t>n</a:t>
            </a:r>
            <a:r>
              <a:rPr dirty="0" sz="950">
                <a:latin typeface="Times New Roman"/>
                <a:cs typeface="Times New Roman"/>
              </a:rPr>
              <a:t>g</a:t>
            </a:r>
            <a:endParaRPr sz="95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240083" y="2997468"/>
            <a:ext cx="1762760" cy="2614930"/>
            <a:chOff x="5240083" y="2997468"/>
            <a:chExt cx="1762760" cy="2614930"/>
          </a:xfrm>
        </p:grpSpPr>
        <p:sp>
          <p:nvSpPr>
            <p:cNvPr id="12" name="object 12"/>
            <p:cNvSpPr/>
            <p:nvPr/>
          </p:nvSpPr>
          <p:spPr>
            <a:xfrm>
              <a:off x="5865442" y="3082443"/>
              <a:ext cx="767080" cy="2526030"/>
            </a:xfrm>
            <a:custGeom>
              <a:avLst/>
              <a:gdLst/>
              <a:ahLst/>
              <a:cxnLst/>
              <a:rect l="l" t="t" r="r" b="b"/>
              <a:pathLst>
                <a:path w="767079" h="2526029">
                  <a:moveTo>
                    <a:pt x="0" y="2305857"/>
                  </a:moveTo>
                  <a:lnTo>
                    <a:pt x="163632" y="2305857"/>
                  </a:lnTo>
                </a:path>
                <a:path w="767079" h="2526029">
                  <a:moveTo>
                    <a:pt x="766941" y="2305857"/>
                  </a:moveTo>
                  <a:lnTo>
                    <a:pt x="601849" y="2305857"/>
                  </a:lnTo>
                </a:path>
                <a:path w="767079" h="2526029">
                  <a:moveTo>
                    <a:pt x="163632" y="2305857"/>
                  </a:moveTo>
                  <a:lnTo>
                    <a:pt x="601849" y="2525478"/>
                  </a:lnTo>
                </a:path>
                <a:path w="767079" h="2526029">
                  <a:moveTo>
                    <a:pt x="601849" y="2305857"/>
                  </a:moveTo>
                  <a:lnTo>
                    <a:pt x="163632" y="2525478"/>
                  </a:lnTo>
                </a:path>
                <a:path w="767079" h="2526029">
                  <a:moveTo>
                    <a:pt x="163631" y="0"/>
                  </a:moveTo>
                  <a:lnTo>
                    <a:pt x="601849" y="219573"/>
                  </a:lnTo>
                </a:path>
                <a:path w="767079" h="2526029">
                  <a:moveTo>
                    <a:pt x="601849" y="0"/>
                  </a:moveTo>
                  <a:lnTo>
                    <a:pt x="163631" y="219573"/>
                  </a:lnTo>
                </a:path>
                <a:path w="767079" h="2526029">
                  <a:moveTo>
                    <a:pt x="601849" y="1537315"/>
                  </a:moveTo>
                  <a:lnTo>
                    <a:pt x="492356" y="1646980"/>
                  </a:lnTo>
                </a:path>
                <a:path w="767079" h="2526029">
                  <a:moveTo>
                    <a:pt x="601849" y="1646980"/>
                  </a:moveTo>
                  <a:lnTo>
                    <a:pt x="492356" y="1756949"/>
                  </a:lnTo>
                </a:path>
                <a:path w="767079" h="2526029">
                  <a:moveTo>
                    <a:pt x="601849" y="1756949"/>
                  </a:moveTo>
                  <a:lnTo>
                    <a:pt x="492356" y="1866613"/>
                  </a:lnTo>
                </a:path>
                <a:path w="767079" h="2526029">
                  <a:moveTo>
                    <a:pt x="601849" y="1866613"/>
                  </a:moveTo>
                  <a:lnTo>
                    <a:pt x="492356" y="1976570"/>
                  </a:lnTo>
                </a:path>
                <a:path w="767079" h="2526029">
                  <a:moveTo>
                    <a:pt x="601849" y="1976570"/>
                  </a:moveTo>
                  <a:lnTo>
                    <a:pt x="492356" y="2086235"/>
                  </a:lnTo>
                </a:path>
                <a:path w="767079" h="2526029">
                  <a:moveTo>
                    <a:pt x="273368" y="1537315"/>
                  </a:moveTo>
                  <a:lnTo>
                    <a:pt x="163632" y="1646980"/>
                  </a:lnTo>
                </a:path>
                <a:path w="767079" h="2526029">
                  <a:moveTo>
                    <a:pt x="273368" y="1646980"/>
                  </a:moveTo>
                  <a:lnTo>
                    <a:pt x="163632" y="1756949"/>
                  </a:lnTo>
                </a:path>
                <a:path w="767079" h="2526029">
                  <a:moveTo>
                    <a:pt x="273368" y="1756949"/>
                  </a:moveTo>
                  <a:lnTo>
                    <a:pt x="163632" y="1866613"/>
                  </a:lnTo>
                </a:path>
                <a:path w="767079" h="2526029">
                  <a:moveTo>
                    <a:pt x="273368" y="1866613"/>
                  </a:moveTo>
                  <a:lnTo>
                    <a:pt x="163632" y="1976570"/>
                  </a:lnTo>
                </a:path>
                <a:path w="767079" h="2526029">
                  <a:moveTo>
                    <a:pt x="273368" y="1976570"/>
                  </a:moveTo>
                  <a:lnTo>
                    <a:pt x="163632" y="2086235"/>
                  </a:lnTo>
                </a:path>
              </a:pathLst>
            </a:custGeom>
            <a:ln w="8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645523" y="4977060"/>
              <a:ext cx="274955" cy="165735"/>
            </a:xfrm>
            <a:custGeom>
              <a:avLst/>
              <a:gdLst/>
              <a:ahLst/>
              <a:cxnLst/>
              <a:rect l="l" t="t" r="r" b="b"/>
              <a:pathLst>
                <a:path w="274954" h="165735">
                  <a:moveTo>
                    <a:pt x="0" y="165391"/>
                  </a:moveTo>
                  <a:lnTo>
                    <a:pt x="274828" y="165391"/>
                  </a:lnTo>
                </a:path>
                <a:path w="274954" h="165735">
                  <a:moveTo>
                    <a:pt x="0" y="81953"/>
                  </a:moveTo>
                  <a:lnTo>
                    <a:pt x="274828" y="81953"/>
                  </a:lnTo>
                </a:path>
                <a:path w="274954" h="165735">
                  <a:moveTo>
                    <a:pt x="0" y="0"/>
                  </a:moveTo>
                  <a:lnTo>
                    <a:pt x="274828" y="0"/>
                  </a:lnTo>
                </a:path>
              </a:pathLst>
            </a:custGeom>
            <a:ln w="146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905753" y="5032787"/>
              <a:ext cx="55880" cy="53975"/>
            </a:xfrm>
            <a:custGeom>
              <a:avLst/>
              <a:gdLst/>
              <a:ahLst/>
              <a:cxnLst/>
              <a:rect l="l" t="t" r="r" b="b"/>
              <a:pathLst>
                <a:path w="55879" h="53975">
                  <a:moveTo>
                    <a:pt x="33699" y="0"/>
                  </a:moveTo>
                  <a:lnTo>
                    <a:pt x="21777" y="0"/>
                  </a:lnTo>
                  <a:lnTo>
                    <a:pt x="10097" y="5668"/>
                  </a:lnTo>
                  <a:lnTo>
                    <a:pt x="2919" y="14609"/>
                  </a:lnTo>
                  <a:lnTo>
                    <a:pt x="0" y="26227"/>
                  </a:lnTo>
                  <a:lnTo>
                    <a:pt x="2919" y="37844"/>
                  </a:lnTo>
                  <a:lnTo>
                    <a:pt x="10097" y="48281"/>
                  </a:lnTo>
                  <a:lnTo>
                    <a:pt x="21777" y="53938"/>
                  </a:lnTo>
                  <a:lnTo>
                    <a:pt x="33699" y="53938"/>
                  </a:lnTo>
                  <a:lnTo>
                    <a:pt x="45257" y="48281"/>
                  </a:lnTo>
                  <a:lnTo>
                    <a:pt x="52435" y="37844"/>
                  </a:lnTo>
                  <a:lnTo>
                    <a:pt x="55355" y="26227"/>
                  </a:lnTo>
                  <a:lnTo>
                    <a:pt x="52435" y="14609"/>
                  </a:lnTo>
                  <a:lnTo>
                    <a:pt x="45257" y="5668"/>
                  </a:lnTo>
                  <a:lnTo>
                    <a:pt x="336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905753" y="5032787"/>
              <a:ext cx="55880" cy="53975"/>
            </a:xfrm>
            <a:custGeom>
              <a:avLst/>
              <a:gdLst/>
              <a:ahLst/>
              <a:cxnLst/>
              <a:rect l="l" t="t" r="r" b="b"/>
              <a:pathLst>
                <a:path w="55879" h="53975">
                  <a:moveTo>
                    <a:pt x="0" y="26227"/>
                  </a:moveTo>
                  <a:lnTo>
                    <a:pt x="2919" y="14609"/>
                  </a:lnTo>
                  <a:lnTo>
                    <a:pt x="10097" y="5668"/>
                  </a:lnTo>
                  <a:lnTo>
                    <a:pt x="21777" y="0"/>
                  </a:lnTo>
                  <a:lnTo>
                    <a:pt x="33699" y="0"/>
                  </a:lnTo>
                  <a:lnTo>
                    <a:pt x="45257" y="5668"/>
                  </a:lnTo>
                  <a:lnTo>
                    <a:pt x="52435" y="14609"/>
                  </a:lnTo>
                  <a:lnTo>
                    <a:pt x="55355" y="26227"/>
                  </a:lnTo>
                  <a:lnTo>
                    <a:pt x="52435" y="37844"/>
                  </a:lnTo>
                  <a:lnTo>
                    <a:pt x="45257" y="48281"/>
                  </a:lnTo>
                  <a:lnTo>
                    <a:pt x="33699" y="53938"/>
                  </a:lnTo>
                  <a:lnTo>
                    <a:pt x="21777" y="53938"/>
                  </a:lnTo>
                  <a:lnTo>
                    <a:pt x="10097" y="48281"/>
                  </a:lnTo>
                  <a:lnTo>
                    <a:pt x="2919" y="37844"/>
                  </a:lnTo>
                  <a:lnTo>
                    <a:pt x="0" y="26227"/>
                  </a:lnTo>
                  <a:close/>
                </a:path>
              </a:pathLst>
            </a:custGeom>
            <a:ln w="8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905753" y="4950541"/>
              <a:ext cx="55880" cy="53340"/>
            </a:xfrm>
            <a:custGeom>
              <a:avLst/>
              <a:gdLst/>
              <a:ahLst/>
              <a:cxnLst/>
              <a:rect l="l" t="t" r="r" b="b"/>
              <a:pathLst>
                <a:path w="55879" h="53339">
                  <a:moveTo>
                    <a:pt x="33699" y="0"/>
                  </a:moveTo>
                  <a:lnTo>
                    <a:pt x="21777" y="0"/>
                  </a:lnTo>
                  <a:lnTo>
                    <a:pt x="10097" y="4464"/>
                  </a:lnTo>
                  <a:lnTo>
                    <a:pt x="2919" y="14901"/>
                  </a:lnTo>
                  <a:lnTo>
                    <a:pt x="0" y="26519"/>
                  </a:lnTo>
                  <a:lnTo>
                    <a:pt x="2919" y="38148"/>
                  </a:lnTo>
                  <a:lnTo>
                    <a:pt x="10097" y="48573"/>
                  </a:lnTo>
                  <a:lnTo>
                    <a:pt x="21777" y="52746"/>
                  </a:lnTo>
                  <a:lnTo>
                    <a:pt x="33699" y="52746"/>
                  </a:lnTo>
                  <a:lnTo>
                    <a:pt x="45257" y="48573"/>
                  </a:lnTo>
                  <a:lnTo>
                    <a:pt x="52435" y="38148"/>
                  </a:lnTo>
                  <a:lnTo>
                    <a:pt x="55355" y="26519"/>
                  </a:lnTo>
                  <a:lnTo>
                    <a:pt x="52435" y="14901"/>
                  </a:lnTo>
                  <a:lnTo>
                    <a:pt x="45257" y="4464"/>
                  </a:lnTo>
                  <a:lnTo>
                    <a:pt x="336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905753" y="4950541"/>
              <a:ext cx="55880" cy="53340"/>
            </a:xfrm>
            <a:custGeom>
              <a:avLst/>
              <a:gdLst/>
              <a:ahLst/>
              <a:cxnLst/>
              <a:rect l="l" t="t" r="r" b="b"/>
              <a:pathLst>
                <a:path w="55879" h="53339">
                  <a:moveTo>
                    <a:pt x="0" y="26519"/>
                  </a:moveTo>
                  <a:lnTo>
                    <a:pt x="2919" y="14901"/>
                  </a:lnTo>
                  <a:lnTo>
                    <a:pt x="10097" y="4464"/>
                  </a:lnTo>
                  <a:lnTo>
                    <a:pt x="21777" y="0"/>
                  </a:lnTo>
                  <a:lnTo>
                    <a:pt x="33699" y="0"/>
                  </a:lnTo>
                  <a:lnTo>
                    <a:pt x="45257" y="4464"/>
                  </a:lnTo>
                  <a:lnTo>
                    <a:pt x="52435" y="14901"/>
                  </a:lnTo>
                  <a:lnTo>
                    <a:pt x="55355" y="26519"/>
                  </a:lnTo>
                  <a:lnTo>
                    <a:pt x="52435" y="38148"/>
                  </a:lnTo>
                  <a:lnTo>
                    <a:pt x="45257" y="48573"/>
                  </a:lnTo>
                  <a:lnTo>
                    <a:pt x="33699" y="52746"/>
                  </a:lnTo>
                  <a:lnTo>
                    <a:pt x="21777" y="52746"/>
                  </a:lnTo>
                  <a:lnTo>
                    <a:pt x="10097" y="48573"/>
                  </a:lnTo>
                  <a:lnTo>
                    <a:pt x="2919" y="38148"/>
                  </a:lnTo>
                  <a:lnTo>
                    <a:pt x="0" y="26519"/>
                  </a:lnTo>
                  <a:close/>
                </a:path>
              </a:pathLst>
            </a:custGeom>
            <a:ln w="8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905753" y="5114741"/>
              <a:ext cx="55880" cy="53975"/>
            </a:xfrm>
            <a:custGeom>
              <a:avLst/>
              <a:gdLst/>
              <a:ahLst/>
              <a:cxnLst/>
              <a:rect l="l" t="t" r="r" b="b"/>
              <a:pathLst>
                <a:path w="55879" h="53975">
                  <a:moveTo>
                    <a:pt x="33699" y="0"/>
                  </a:moveTo>
                  <a:lnTo>
                    <a:pt x="21777" y="0"/>
                  </a:lnTo>
                  <a:lnTo>
                    <a:pt x="10097" y="5656"/>
                  </a:lnTo>
                  <a:lnTo>
                    <a:pt x="2919" y="14597"/>
                  </a:lnTo>
                  <a:lnTo>
                    <a:pt x="0" y="27711"/>
                  </a:lnTo>
                  <a:lnTo>
                    <a:pt x="2919" y="39328"/>
                  </a:lnTo>
                  <a:lnTo>
                    <a:pt x="10097" y="48269"/>
                  </a:lnTo>
                  <a:lnTo>
                    <a:pt x="21777" y="53938"/>
                  </a:lnTo>
                  <a:lnTo>
                    <a:pt x="33699" y="53938"/>
                  </a:lnTo>
                  <a:lnTo>
                    <a:pt x="45257" y="48269"/>
                  </a:lnTo>
                  <a:lnTo>
                    <a:pt x="52435" y="39328"/>
                  </a:lnTo>
                  <a:lnTo>
                    <a:pt x="55355" y="27711"/>
                  </a:lnTo>
                  <a:lnTo>
                    <a:pt x="52435" y="14597"/>
                  </a:lnTo>
                  <a:lnTo>
                    <a:pt x="45257" y="5656"/>
                  </a:lnTo>
                  <a:lnTo>
                    <a:pt x="336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244528" y="3001913"/>
              <a:ext cx="1753870" cy="2167255"/>
            </a:xfrm>
            <a:custGeom>
              <a:avLst/>
              <a:gdLst/>
              <a:ahLst/>
              <a:cxnLst/>
              <a:rect l="l" t="t" r="r" b="b"/>
              <a:pathLst>
                <a:path w="1753870" h="2167254">
                  <a:moveTo>
                    <a:pt x="1661224" y="2140538"/>
                  </a:moveTo>
                  <a:lnTo>
                    <a:pt x="1664144" y="2127425"/>
                  </a:lnTo>
                  <a:lnTo>
                    <a:pt x="1671322" y="2118484"/>
                  </a:lnTo>
                  <a:lnTo>
                    <a:pt x="1683001" y="2112827"/>
                  </a:lnTo>
                  <a:lnTo>
                    <a:pt x="1694924" y="2112827"/>
                  </a:lnTo>
                  <a:lnTo>
                    <a:pt x="1706482" y="2118484"/>
                  </a:lnTo>
                  <a:lnTo>
                    <a:pt x="1713660" y="2127425"/>
                  </a:lnTo>
                  <a:lnTo>
                    <a:pt x="1716579" y="2140538"/>
                  </a:lnTo>
                  <a:lnTo>
                    <a:pt x="1713660" y="2152156"/>
                  </a:lnTo>
                  <a:lnTo>
                    <a:pt x="1706482" y="2161097"/>
                  </a:lnTo>
                  <a:lnTo>
                    <a:pt x="1694924" y="2166765"/>
                  </a:lnTo>
                  <a:lnTo>
                    <a:pt x="1683001" y="2166765"/>
                  </a:lnTo>
                  <a:lnTo>
                    <a:pt x="1671322" y="2161097"/>
                  </a:lnTo>
                  <a:lnTo>
                    <a:pt x="1664144" y="2152156"/>
                  </a:lnTo>
                  <a:lnTo>
                    <a:pt x="1661224" y="2140538"/>
                  </a:lnTo>
                  <a:close/>
                </a:path>
                <a:path w="1753870" h="2167254">
                  <a:moveTo>
                    <a:pt x="1753320" y="163858"/>
                  </a:moveTo>
                  <a:lnTo>
                    <a:pt x="1643583" y="163858"/>
                  </a:lnTo>
                  <a:lnTo>
                    <a:pt x="1533847" y="932789"/>
                  </a:lnTo>
                </a:path>
                <a:path w="1753870" h="2167254">
                  <a:moveTo>
                    <a:pt x="109700" y="0"/>
                  </a:moveTo>
                  <a:lnTo>
                    <a:pt x="321387" y="0"/>
                  </a:lnTo>
                  <a:lnTo>
                    <a:pt x="850363" y="171400"/>
                  </a:lnTo>
                </a:path>
                <a:path w="1753870" h="2167254">
                  <a:moveTo>
                    <a:pt x="0" y="329298"/>
                  </a:moveTo>
                  <a:lnTo>
                    <a:pt x="95089" y="329298"/>
                  </a:lnTo>
                  <a:lnTo>
                    <a:pt x="328809" y="658840"/>
                  </a:lnTo>
                </a:path>
              </a:pathLst>
            </a:custGeom>
            <a:ln w="8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7326769" y="5100528"/>
            <a:ext cx="48069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35">
                <a:latin typeface="Times New Roman"/>
                <a:cs typeface="Times New Roman"/>
              </a:rPr>
              <a:t>Terminals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34062" y="4577835"/>
            <a:ext cx="20320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10">
                <a:latin typeface="Times New Roman"/>
                <a:cs typeface="Times New Roman"/>
              </a:rPr>
              <a:t>PM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33083" y="4367940"/>
            <a:ext cx="1525905" cy="464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1700"/>
              </a:lnSpc>
              <a:spcBef>
                <a:spcPts val="95"/>
              </a:spcBef>
            </a:pPr>
            <a:r>
              <a:rPr dirty="0" sz="950" spc="5">
                <a:latin typeface="Times New Roman"/>
                <a:cs typeface="Times New Roman"/>
              </a:rPr>
              <a:t>R</a:t>
            </a:r>
            <a:r>
              <a:rPr dirty="0" sz="950" spc="15">
                <a:latin typeface="Times New Roman"/>
                <a:cs typeface="Times New Roman"/>
              </a:rPr>
              <a:t>o</a:t>
            </a:r>
            <a:r>
              <a:rPr dirty="0" sz="950" spc="-25">
                <a:latin typeface="Times New Roman"/>
                <a:cs typeface="Times New Roman"/>
              </a:rPr>
              <a:t>t</a:t>
            </a:r>
            <a:r>
              <a:rPr dirty="0" sz="950" spc="15">
                <a:latin typeface="Times New Roman"/>
                <a:cs typeface="Times New Roman"/>
              </a:rPr>
              <a:t>o</a:t>
            </a:r>
            <a:r>
              <a:rPr dirty="0" sz="950">
                <a:latin typeface="Times New Roman"/>
                <a:cs typeface="Times New Roman"/>
              </a:rPr>
              <a:t>r</a:t>
            </a:r>
            <a:r>
              <a:rPr dirty="0" sz="950" spc="-20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Times New Roman"/>
                <a:cs typeface="Times New Roman"/>
              </a:rPr>
              <a:t>o</a:t>
            </a:r>
            <a:r>
              <a:rPr dirty="0" sz="950">
                <a:latin typeface="Times New Roman"/>
                <a:cs typeface="Times New Roman"/>
              </a:rPr>
              <a:t>f</a:t>
            </a:r>
            <a:r>
              <a:rPr dirty="0" sz="950" spc="-20">
                <a:latin typeface="Times New Roman"/>
                <a:cs typeface="Times New Roman"/>
              </a:rPr>
              <a:t> </a:t>
            </a:r>
            <a:r>
              <a:rPr dirty="0" sz="950" spc="5">
                <a:latin typeface="Times New Roman"/>
                <a:cs typeface="Times New Roman"/>
              </a:rPr>
              <a:t>P</a:t>
            </a:r>
            <a:r>
              <a:rPr dirty="0" sz="950" spc="5">
                <a:latin typeface="Times New Roman"/>
                <a:cs typeface="Times New Roman"/>
              </a:rPr>
              <a:t>M</a:t>
            </a:r>
            <a:r>
              <a:rPr dirty="0" sz="950" spc="-60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Times New Roman"/>
                <a:cs typeface="Times New Roman"/>
              </a:rPr>
              <a:t>b</a:t>
            </a:r>
            <a:r>
              <a:rPr dirty="0" sz="950" spc="-25">
                <a:latin typeface="Times New Roman"/>
                <a:cs typeface="Times New Roman"/>
              </a:rPr>
              <a:t>r</a:t>
            </a:r>
            <a:r>
              <a:rPr dirty="0" sz="950" spc="-35">
                <a:latin typeface="Times New Roman"/>
                <a:cs typeface="Times New Roman"/>
              </a:rPr>
              <a:t>u</a:t>
            </a:r>
            <a:r>
              <a:rPr dirty="0" sz="950" spc="15">
                <a:latin typeface="Times New Roman"/>
                <a:cs typeface="Times New Roman"/>
              </a:rPr>
              <a:t>s</a:t>
            </a:r>
            <a:r>
              <a:rPr dirty="0" sz="950" spc="-35">
                <a:latin typeface="Times New Roman"/>
                <a:cs typeface="Times New Roman"/>
              </a:rPr>
              <a:t>h</a:t>
            </a:r>
            <a:r>
              <a:rPr dirty="0" sz="950" spc="-75">
                <a:latin typeface="Times New Roman"/>
                <a:cs typeface="Times New Roman"/>
              </a:rPr>
              <a:t>l</a:t>
            </a:r>
            <a:r>
              <a:rPr dirty="0" sz="950" spc="-35">
                <a:latin typeface="Times New Roman"/>
                <a:cs typeface="Times New Roman"/>
              </a:rPr>
              <a:t>e</a:t>
            </a:r>
            <a:r>
              <a:rPr dirty="0" sz="950" spc="15">
                <a:latin typeface="Times New Roman"/>
                <a:cs typeface="Times New Roman"/>
              </a:rPr>
              <a:t>s</a:t>
            </a:r>
            <a:r>
              <a:rPr dirty="0" sz="950">
                <a:latin typeface="Times New Roman"/>
                <a:cs typeface="Times New Roman"/>
              </a:rPr>
              <a:t>s</a:t>
            </a:r>
            <a:r>
              <a:rPr dirty="0" sz="950" spc="30">
                <a:latin typeface="Times New Roman"/>
                <a:cs typeface="Times New Roman"/>
              </a:rPr>
              <a:t> </a:t>
            </a:r>
            <a:r>
              <a:rPr dirty="0" sz="950" spc="-50">
                <a:latin typeface="Times New Roman"/>
                <a:cs typeface="Times New Roman"/>
              </a:rPr>
              <a:t>m</a:t>
            </a:r>
            <a:r>
              <a:rPr dirty="0" sz="950" spc="-25">
                <a:latin typeface="Times New Roman"/>
                <a:cs typeface="Times New Roman"/>
              </a:rPr>
              <a:t>a</a:t>
            </a:r>
            <a:r>
              <a:rPr dirty="0" sz="950" spc="10">
                <a:latin typeface="Times New Roman"/>
                <a:cs typeface="Times New Roman"/>
              </a:rPr>
              <a:t>c</a:t>
            </a:r>
            <a:r>
              <a:rPr dirty="0" sz="950" spc="-35">
                <a:latin typeface="Times New Roman"/>
                <a:cs typeface="Times New Roman"/>
              </a:rPr>
              <a:t>h</a:t>
            </a:r>
            <a:r>
              <a:rPr dirty="0" sz="950" spc="-75">
                <a:latin typeface="Times New Roman"/>
                <a:cs typeface="Times New Roman"/>
              </a:rPr>
              <a:t>i</a:t>
            </a:r>
            <a:r>
              <a:rPr dirty="0" sz="950" spc="-45">
                <a:latin typeface="Times New Roman"/>
                <a:cs typeface="Times New Roman"/>
              </a:rPr>
              <a:t>n</a:t>
            </a:r>
            <a:r>
              <a:rPr dirty="0" sz="950">
                <a:latin typeface="Times New Roman"/>
                <a:cs typeface="Times New Roman"/>
              </a:rPr>
              <a:t>e  </a:t>
            </a:r>
            <a:r>
              <a:rPr dirty="0" sz="950" spc="5">
                <a:latin typeface="Times New Roman"/>
                <a:cs typeface="Times New Roman"/>
              </a:rPr>
              <a:t>S</a:t>
            </a:r>
            <a:r>
              <a:rPr dirty="0" sz="950" spc="-15">
                <a:latin typeface="Times New Roman"/>
                <a:cs typeface="Times New Roman"/>
              </a:rPr>
              <a:t>t</a:t>
            </a:r>
            <a:r>
              <a:rPr dirty="0" sz="950" spc="-35">
                <a:latin typeface="Times New Roman"/>
                <a:cs typeface="Times New Roman"/>
              </a:rPr>
              <a:t>a</a:t>
            </a:r>
            <a:r>
              <a:rPr dirty="0" sz="950" spc="-25">
                <a:latin typeface="Times New Roman"/>
                <a:cs typeface="Times New Roman"/>
              </a:rPr>
              <a:t>t</a:t>
            </a:r>
            <a:r>
              <a:rPr dirty="0" sz="950" spc="15">
                <a:latin typeface="Times New Roman"/>
                <a:cs typeface="Times New Roman"/>
              </a:rPr>
              <a:t>o</a:t>
            </a:r>
            <a:r>
              <a:rPr dirty="0" sz="950">
                <a:latin typeface="Times New Roman"/>
                <a:cs typeface="Times New Roman"/>
              </a:rPr>
              <a:t>r</a:t>
            </a:r>
            <a:r>
              <a:rPr dirty="0" sz="950" spc="-20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Times New Roman"/>
                <a:cs typeface="Times New Roman"/>
              </a:rPr>
              <a:t>o</a:t>
            </a:r>
            <a:r>
              <a:rPr dirty="0" sz="950">
                <a:latin typeface="Times New Roman"/>
                <a:cs typeface="Times New Roman"/>
              </a:rPr>
              <a:t>f</a:t>
            </a:r>
            <a:r>
              <a:rPr dirty="0" sz="950" spc="-10">
                <a:latin typeface="Times New Roman"/>
                <a:cs typeface="Times New Roman"/>
              </a:rPr>
              <a:t> </a:t>
            </a:r>
            <a:r>
              <a:rPr dirty="0" sz="950" spc="5">
                <a:latin typeface="Times New Roman"/>
                <a:cs typeface="Times New Roman"/>
              </a:rPr>
              <a:t>P</a:t>
            </a:r>
            <a:r>
              <a:rPr dirty="0" sz="950" spc="5">
                <a:latin typeface="Times New Roman"/>
                <a:cs typeface="Times New Roman"/>
              </a:rPr>
              <a:t>M</a:t>
            </a:r>
            <a:r>
              <a:rPr dirty="0" sz="950" spc="-55">
                <a:latin typeface="Times New Roman"/>
                <a:cs typeface="Times New Roman"/>
              </a:rPr>
              <a:t> </a:t>
            </a:r>
            <a:r>
              <a:rPr dirty="0" sz="950" spc="15">
                <a:latin typeface="Times New Roman"/>
                <a:cs typeface="Times New Roman"/>
              </a:rPr>
              <a:t>b</a:t>
            </a:r>
            <a:r>
              <a:rPr dirty="0" sz="950" spc="-35">
                <a:latin typeface="Times New Roman"/>
                <a:cs typeface="Times New Roman"/>
              </a:rPr>
              <a:t>ru</a:t>
            </a:r>
            <a:r>
              <a:rPr dirty="0" sz="950" spc="15">
                <a:latin typeface="Times New Roman"/>
                <a:cs typeface="Times New Roman"/>
              </a:rPr>
              <a:t>s</a:t>
            </a:r>
            <a:r>
              <a:rPr dirty="0" sz="950" spc="-35">
                <a:latin typeface="Times New Roman"/>
                <a:cs typeface="Times New Roman"/>
              </a:rPr>
              <a:t>h</a:t>
            </a:r>
            <a:r>
              <a:rPr dirty="0" sz="950" spc="-75">
                <a:latin typeface="Times New Roman"/>
                <a:cs typeface="Times New Roman"/>
              </a:rPr>
              <a:t>l</a:t>
            </a:r>
            <a:r>
              <a:rPr dirty="0" sz="950" spc="-35">
                <a:latin typeface="Times New Roman"/>
                <a:cs typeface="Times New Roman"/>
              </a:rPr>
              <a:t>e</a:t>
            </a:r>
            <a:r>
              <a:rPr dirty="0" sz="950" spc="30">
                <a:latin typeface="Times New Roman"/>
                <a:cs typeface="Times New Roman"/>
              </a:rPr>
              <a:t>s</a:t>
            </a:r>
            <a:r>
              <a:rPr dirty="0" sz="950">
                <a:latin typeface="Times New Roman"/>
                <a:cs typeface="Times New Roman"/>
              </a:rPr>
              <a:t>s</a:t>
            </a:r>
            <a:r>
              <a:rPr dirty="0" sz="950" spc="15">
                <a:latin typeface="Times New Roman"/>
                <a:cs typeface="Times New Roman"/>
              </a:rPr>
              <a:t> </a:t>
            </a:r>
            <a:r>
              <a:rPr dirty="0" sz="950" spc="-50">
                <a:latin typeface="Times New Roman"/>
                <a:cs typeface="Times New Roman"/>
              </a:rPr>
              <a:t>m</a:t>
            </a:r>
            <a:r>
              <a:rPr dirty="0" sz="950" spc="-25">
                <a:latin typeface="Times New Roman"/>
                <a:cs typeface="Times New Roman"/>
              </a:rPr>
              <a:t>a</a:t>
            </a:r>
            <a:r>
              <a:rPr dirty="0" sz="950" spc="10">
                <a:latin typeface="Times New Roman"/>
                <a:cs typeface="Times New Roman"/>
              </a:rPr>
              <a:t>c</a:t>
            </a:r>
            <a:r>
              <a:rPr dirty="0" sz="950" spc="-35">
                <a:latin typeface="Times New Roman"/>
                <a:cs typeface="Times New Roman"/>
              </a:rPr>
              <a:t>h</a:t>
            </a:r>
            <a:r>
              <a:rPr dirty="0" sz="950" spc="-75">
                <a:latin typeface="Times New Roman"/>
                <a:cs typeface="Times New Roman"/>
              </a:rPr>
              <a:t>i</a:t>
            </a:r>
            <a:r>
              <a:rPr dirty="0" sz="950" spc="-35">
                <a:latin typeface="Times New Roman"/>
                <a:cs typeface="Times New Roman"/>
              </a:rPr>
              <a:t>n</a:t>
            </a:r>
            <a:r>
              <a:rPr dirty="0" sz="950">
                <a:latin typeface="Times New Roman"/>
                <a:cs typeface="Times New Roman"/>
              </a:rPr>
              <a:t>e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354228" y="4539289"/>
            <a:ext cx="1918335" cy="1042669"/>
          </a:xfrm>
          <a:custGeom>
            <a:avLst/>
            <a:gdLst/>
            <a:ahLst/>
            <a:cxnLst/>
            <a:rect l="l" t="t" r="r" b="b"/>
            <a:pathLst>
              <a:path w="1918334" h="1042670">
                <a:moveTo>
                  <a:pt x="1643620" y="0"/>
                </a:moveTo>
                <a:lnTo>
                  <a:pt x="1329373" y="0"/>
                </a:lnTo>
                <a:lnTo>
                  <a:pt x="1013788" y="219633"/>
                </a:lnTo>
              </a:path>
              <a:path w="1918334" h="1042670">
                <a:moveTo>
                  <a:pt x="1643620" y="219633"/>
                </a:moveTo>
                <a:lnTo>
                  <a:pt x="1415508" y="219633"/>
                </a:lnTo>
                <a:lnTo>
                  <a:pt x="1186302" y="364466"/>
                </a:lnTo>
              </a:path>
              <a:path w="1918334" h="1042670">
                <a:moveTo>
                  <a:pt x="1918084" y="658889"/>
                </a:moveTo>
                <a:lnTo>
                  <a:pt x="1780730" y="658889"/>
                </a:lnTo>
                <a:lnTo>
                  <a:pt x="1643620" y="493497"/>
                </a:lnTo>
              </a:path>
              <a:path w="1918334" h="1042670">
                <a:moveTo>
                  <a:pt x="1752992" y="988175"/>
                </a:moveTo>
                <a:lnTo>
                  <a:pt x="1397989" y="988175"/>
                </a:lnTo>
                <a:lnTo>
                  <a:pt x="1041527" y="932753"/>
                </a:lnTo>
              </a:path>
              <a:path w="1918334" h="1042670">
                <a:moveTo>
                  <a:pt x="0" y="658889"/>
                </a:moveTo>
                <a:lnTo>
                  <a:pt x="141611" y="658889"/>
                </a:lnTo>
                <a:lnTo>
                  <a:pt x="493572" y="1042418"/>
                </a:lnTo>
              </a:path>
              <a:path w="1918334" h="1042670">
                <a:moveTo>
                  <a:pt x="27713" y="109677"/>
                </a:moveTo>
                <a:lnTo>
                  <a:pt x="223610" y="109677"/>
                </a:lnTo>
                <a:lnTo>
                  <a:pt x="713046" y="329298"/>
                </a:lnTo>
              </a:path>
            </a:pathLst>
          </a:custGeom>
          <a:ln w="86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271" y="2615895"/>
            <a:ext cx="3290824" cy="3276854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468579" y="6103721"/>
            <a:ext cx="392112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REF:</a:t>
            </a:r>
            <a:r>
              <a:rPr dirty="0" sz="1100" spc="2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  <a:hlinkClick r:id="rId3"/>
              </a:rPr>
              <a:t>http://www.cbea.com/www/zy/20150922/4874312.html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/>
              <a:t>12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891532" y="2062734"/>
            <a:ext cx="290766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1F1F1F"/>
                </a:solidFill>
                <a:latin typeface="Calibri"/>
                <a:cs typeface="Calibri"/>
              </a:rPr>
              <a:t>97%</a:t>
            </a:r>
            <a:r>
              <a:rPr dirty="0" sz="1800" spc="-1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F1F1F"/>
                </a:solidFill>
                <a:latin typeface="Calibri"/>
                <a:cs typeface="Calibri"/>
              </a:rPr>
              <a:t>mechanical</a:t>
            </a:r>
            <a:r>
              <a:rPr dirty="0" sz="1800" spc="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1F1F1F"/>
                </a:solidFill>
                <a:latin typeface="Calibri"/>
                <a:cs typeface="Calibri"/>
              </a:rPr>
              <a:t>efficiency,</a:t>
            </a:r>
            <a:r>
              <a:rPr dirty="0" sz="1800" spc="-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F1F1F"/>
                </a:solidFill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040C28"/>
                </a:solidFill>
                <a:latin typeface="Calibri"/>
                <a:cs typeface="Calibri"/>
              </a:rPr>
              <a:t>85%</a:t>
            </a:r>
            <a:r>
              <a:rPr dirty="0" sz="180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1F1F1F"/>
                </a:solidFill>
                <a:latin typeface="Calibri"/>
                <a:cs typeface="Calibri"/>
              </a:rPr>
              <a:t>round</a:t>
            </a:r>
            <a:r>
              <a:rPr dirty="0" sz="1800" spc="-1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F1F1F"/>
                </a:solidFill>
                <a:latin typeface="Calibri"/>
                <a:cs typeface="Calibri"/>
              </a:rPr>
              <a:t>trip</a:t>
            </a:r>
            <a:r>
              <a:rPr dirty="0" sz="180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F1F1F"/>
                </a:solidFill>
                <a:latin typeface="Calibri"/>
                <a:cs typeface="Calibri"/>
              </a:rPr>
              <a:t>efficiency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761" y="0"/>
            <a:ext cx="6750684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Lesson</a:t>
            </a:r>
            <a:r>
              <a:rPr dirty="0" spc="-40"/>
              <a:t> </a:t>
            </a:r>
            <a:r>
              <a:rPr dirty="0" spc="-5"/>
              <a:t>4:</a:t>
            </a:r>
            <a:r>
              <a:rPr dirty="0" spc="-10"/>
              <a:t> </a:t>
            </a:r>
            <a:r>
              <a:rPr dirty="0" spc="-5"/>
              <a:t>Ultrahigh-Speed</a:t>
            </a:r>
            <a:r>
              <a:rPr dirty="0" spc="-30"/>
              <a:t> </a:t>
            </a:r>
            <a:r>
              <a:rPr dirty="0" spc="-5"/>
              <a:t>Flywheels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/>
              <a:t>13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5440" y="857758"/>
            <a:ext cx="8052434" cy="4963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72110" marR="8255" indent="-360045">
              <a:lnSpc>
                <a:spcPct val="100000"/>
              </a:lnSpc>
              <a:spcBef>
                <a:spcPts val="95"/>
              </a:spcBef>
              <a:buClr>
                <a:srgbClr val="7E7E7E"/>
              </a:buClr>
              <a:buChar char="•"/>
              <a:tabLst>
                <a:tab pos="372745" algn="l"/>
              </a:tabLst>
            </a:pPr>
            <a:r>
              <a:rPr dirty="0" sz="1900" spc="-5">
                <a:latin typeface="Arial"/>
                <a:cs typeface="Arial"/>
              </a:rPr>
              <a:t>It </a:t>
            </a:r>
            <a:r>
              <a:rPr dirty="0" sz="1900" spc="-10">
                <a:latin typeface="Arial"/>
                <a:cs typeface="Arial"/>
              </a:rPr>
              <a:t>suffers </a:t>
            </a:r>
            <a:r>
              <a:rPr dirty="0" sz="1900" spc="-5">
                <a:latin typeface="Arial"/>
                <a:cs typeface="Arial"/>
              </a:rPr>
              <a:t>from the problem of safety </a:t>
            </a:r>
            <a:r>
              <a:rPr dirty="0" sz="1900">
                <a:latin typeface="Arial"/>
                <a:cs typeface="Arial"/>
              </a:rPr>
              <a:t>concern. </a:t>
            </a:r>
            <a:r>
              <a:rPr dirty="0" sz="1900" spc="-5">
                <a:latin typeface="Arial"/>
                <a:cs typeface="Arial"/>
              </a:rPr>
              <a:t>When the tensile strength 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of a flywheel </a:t>
            </a:r>
            <a:r>
              <a:rPr dirty="0" sz="1900">
                <a:latin typeface="Arial"/>
                <a:cs typeface="Arial"/>
              </a:rPr>
              <a:t>is </a:t>
            </a:r>
            <a:r>
              <a:rPr dirty="0" sz="1900" spc="-5">
                <a:latin typeface="Arial"/>
                <a:cs typeface="Arial"/>
              </a:rPr>
              <a:t>exceeded or the </a:t>
            </a:r>
            <a:r>
              <a:rPr dirty="0" sz="1900">
                <a:latin typeface="Arial"/>
                <a:cs typeface="Arial"/>
              </a:rPr>
              <a:t>flywheel </a:t>
            </a:r>
            <a:r>
              <a:rPr dirty="0" sz="1900" spc="-5">
                <a:latin typeface="Arial"/>
                <a:cs typeface="Arial"/>
              </a:rPr>
              <a:t>is accidentally </a:t>
            </a:r>
            <a:r>
              <a:rPr dirty="0" sz="1900">
                <a:latin typeface="Arial"/>
                <a:cs typeface="Arial"/>
              </a:rPr>
              <a:t>damaged, the </a:t>
            </a:r>
            <a:r>
              <a:rPr dirty="0" sz="1900" spc="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flywheel shatters and </a:t>
            </a:r>
            <a:r>
              <a:rPr dirty="0" sz="1900">
                <a:latin typeface="Arial"/>
                <a:cs typeface="Arial"/>
              </a:rPr>
              <a:t>instantaneously </a:t>
            </a:r>
            <a:r>
              <a:rPr dirty="0" sz="1900" spc="-5">
                <a:latin typeface="Arial"/>
                <a:cs typeface="Arial"/>
              </a:rPr>
              <a:t>releases </a:t>
            </a:r>
            <a:r>
              <a:rPr dirty="0" sz="1900">
                <a:latin typeface="Arial"/>
                <a:cs typeface="Arial"/>
              </a:rPr>
              <a:t>all </a:t>
            </a:r>
            <a:r>
              <a:rPr dirty="0" sz="1900" spc="-5">
                <a:latin typeface="Arial"/>
                <a:cs typeface="Arial"/>
              </a:rPr>
              <a:t>of its </a:t>
            </a:r>
            <a:r>
              <a:rPr dirty="0" sz="1900">
                <a:latin typeface="Arial"/>
                <a:cs typeface="Arial"/>
              </a:rPr>
              <a:t>stored </a:t>
            </a:r>
            <a:r>
              <a:rPr dirty="0" sz="1900" spc="-5">
                <a:latin typeface="Arial"/>
                <a:cs typeface="Arial"/>
              </a:rPr>
              <a:t>energy – </a:t>
            </a:r>
            <a:r>
              <a:rPr dirty="0" sz="1900" spc="-51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so-called</a:t>
            </a:r>
            <a:r>
              <a:rPr dirty="0" sz="1900" spc="3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flywheel</a:t>
            </a:r>
            <a:r>
              <a:rPr dirty="0" sz="1900" spc="5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explosion</a:t>
            </a:r>
            <a:r>
              <a:rPr dirty="0" sz="1900" spc="6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which</a:t>
            </a:r>
            <a:r>
              <a:rPr dirty="0" sz="1900" spc="4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is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as</a:t>
            </a:r>
            <a:r>
              <a:rPr dirty="0" sz="1900" spc="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dangerous</a:t>
            </a:r>
            <a:r>
              <a:rPr dirty="0" sz="1900" spc="4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as</a:t>
            </a:r>
            <a:r>
              <a:rPr dirty="0" sz="1900" spc="1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a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bomb.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7E7E7E"/>
              </a:buClr>
              <a:buFont typeface="Arial"/>
              <a:buChar char="•"/>
            </a:pPr>
            <a:endParaRPr sz="3000">
              <a:latin typeface="Arial"/>
              <a:cs typeface="Arial"/>
            </a:endParaRPr>
          </a:p>
          <a:p>
            <a:pPr algn="just" marL="372110" marR="5080" indent="-360045">
              <a:lnSpc>
                <a:spcPct val="100000"/>
              </a:lnSpc>
              <a:spcBef>
                <a:spcPts val="5"/>
              </a:spcBef>
              <a:buClr>
                <a:srgbClr val="7E7E7E"/>
              </a:buClr>
              <a:buChar char="•"/>
              <a:tabLst>
                <a:tab pos="372745" algn="l"/>
              </a:tabLst>
            </a:pPr>
            <a:r>
              <a:rPr dirty="0" sz="1900" spc="-5">
                <a:latin typeface="Arial"/>
                <a:cs typeface="Arial"/>
              </a:rPr>
              <a:t>Current </a:t>
            </a:r>
            <a:r>
              <a:rPr dirty="0" sz="1900">
                <a:latin typeface="Arial"/>
                <a:cs typeface="Arial"/>
              </a:rPr>
              <a:t>research on ultrahigh-speed </a:t>
            </a:r>
            <a:r>
              <a:rPr dirty="0" sz="1900" spc="-5">
                <a:latin typeface="Arial"/>
                <a:cs typeface="Arial"/>
              </a:rPr>
              <a:t>flywheel </a:t>
            </a:r>
            <a:r>
              <a:rPr dirty="0" sz="1900">
                <a:latin typeface="Arial"/>
                <a:cs typeface="Arial"/>
              </a:rPr>
              <a:t>technology </a:t>
            </a:r>
            <a:r>
              <a:rPr dirty="0" sz="1900" spc="-5">
                <a:latin typeface="Arial"/>
                <a:cs typeface="Arial"/>
              </a:rPr>
              <a:t>is </a:t>
            </a:r>
            <a:r>
              <a:rPr dirty="0" sz="1900">
                <a:latin typeface="Arial"/>
                <a:cs typeface="Arial"/>
              </a:rPr>
              <a:t>focused </a:t>
            </a:r>
            <a:r>
              <a:rPr dirty="0" sz="1900" spc="20">
                <a:latin typeface="Arial"/>
                <a:cs typeface="Arial"/>
              </a:rPr>
              <a:t>on </a:t>
            </a:r>
            <a:r>
              <a:rPr dirty="0" sz="1900" spc="2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improving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its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A40020"/>
                </a:solidFill>
                <a:latin typeface="Arial"/>
                <a:cs typeface="Arial"/>
              </a:rPr>
              <a:t>safety</a:t>
            </a:r>
            <a:r>
              <a:rPr dirty="0" sz="1900" spc="5" b="1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A40020"/>
                </a:solidFill>
                <a:latin typeface="Arial"/>
                <a:cs typeface="Arial"/>
              </a:rPr>
              <a:t>precaution</a:t>
            </a:r>
            <a:r>
              <a:rPr dirty="0" sz="1900" b="1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such</a:t>
            </a:r>
            <a:r>
              <a:rPr dirty="0" sz="1900" spc="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as</a:t>
            </a:r>
            <a:r>
              <a:rPr dirty="0" sz="1900">
                <a:latin typeface="Arial"/>
                <a:cs typeface="Arial"/>
              </a:rPr>
              <a:t> the</a:t>
            </a:r>
            <a:r>
              <a:rPr dirty="0" sz="1900" spc="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use</a:t>
            </a:r>
            <a:r>
              <a:rPr dirty="0" sz="1900" spc="52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of</a:t>
            </a:r>
            <a:r>
              <a:rPr dirty="0" sz="1900" spc="52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composite </a:t>
            </a:r>
            <a:r>
              <a:rPr dirty="0" sz="1900" spc="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materials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which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can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disintegrate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into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tiny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powder</a:t>
            </a:r>
            <a:r>
              <a:rPr dirty="0" sz="1900">
                <a:latin typeface="Arial"/>
                <a:cs typeface="Arial"/>
              </a:rPr>
              <a:t> rather</a:t>
            </a:r>
            <a:r>
              <a:rPr dirty="0" sz="1900" spc="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than</a:t>
            </a:r>
            <a:r>
              <a:rPr dirty="0" sz="1900" spc="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large </a:t>
            </a:r>
            <a:r>
              <a:rPr dirty="0" sz="1900" spc="-51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chunks, or extending its application to </a:t>
            </a:r>
            <a:r>
              <a:rPr dirty="0" sz="1900">
                <a:latin typeface="Arial"/>
                <a:cs typeface="Arial"/>
              </a:rPr>
              <a:t>energy storage for </a:t>
            </a:r>
            <a:r>
              <a:rPr dirty="0" sz="1900" spc="-10">
                <a:latin typeface="Arial"/>
                <a:cs typeface="Arial"/>
              </a:rPr>
              <a:t>EV </a:t>
            </a:r>
            <a:r>
              <a:rPr dirty="0" sz="1900" spc="-5">
                <a:latin typeface="Arial"/>
                <a:cs typeface="Arial"/>
              </a:rPr>
              <a:t>charging 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stations</a:t>
            </a:r>
            <a:r>
              <a:rPr dirty="0" sz="1900" spc="2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where</a:t>
            </a:r>
            <a:r>
              <a:rPr dirty="0" sz="1900" spc="4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the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whole</a:t>
            </a:r>
            <a:r>
              <a:rPr dirty="0" sz="1900" spc="5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flywheel</a:t>
            </a:r>
            <a:r>
              <a:rPr dirty="0" sz="1900" spc="4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is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embedded</a:t>
            </a:r>
            <a:r>
              <a:rPr dirty="0" sz="1900" spc="5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in</a:t>
            </a:r>
            <a:r>
              <a:rPr dirty="0" sz="190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the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ground.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7E7E7E"/>
              </a:buClr>
              <a:buFont typeface="Arial"/>
              <a:buChar char="•"/>
            </a:pPr>
            <a:endParaRPr sz="3000">
              <a:latin typeface="Arial"/>
              <a:cs typeface="Arial"/>
            </a:endParaRPr>
          </a:p>
          <a:p>
            <a:pPr algn="just" marL="372110" marR="5080" indent="-360045">
              <a:lnSpc>
                <a:spcPct val="100000"/>
              </a:lnSpc>
              <a:buClr>
                <a:srgbClr val="7E7E7E"/>
              </a:buClr>
              <a:buChar char="•"/>
              <a:tabLst>
                <a:tab pos="372745" algn="l"/>
              </a:tabLst>
            </a:pPr>
            <a:r>
              <a:rPr dirty="0" sz="1900" spc="-5">
                <a:latin typeface="Arial"/>
                <a:cs typeface="Arial"/>
              </a:rPr>
              <a:t>For application to charging station, the </a:t>
            </a:r>
            <a:r>
              <a:rPr dirty="0" sz="1900">
                <a:latin typeface="Arial"/>
                <a:cs typeface="Arial"/>
              </a:rPr>
              <a:t>ultrahigh-speed </a:t>
            </a:r>
            <a:r>
              <a:rPr dirty="0" sz="1900" spc="-5">
                <a:latin typeface="Arial"/>
                <a:cs typeface="Arial"/>
              </a:rPr>
              <a:t>flywheel can </a:t>
            </a:r>
            <a:r>
              <a:rPr dirty="0" sz="1900" spc="15">
                <a:latin typeface="Arial"/>
                <a:cs typeface="Arial"/>
              </a:rPr>
              <a:t>be </a:t>
            </a:r>
            <a:r>
              <a:rPr dirty="0" sz="1900" spc="2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used </a:t>
            </a:r>
            <a:r>
              <a:rPr dirty="0" sz="1900">
                <a:latin typeface="Arial"/>
                <a:cs typeface="Arial"/>
              </a:rPr>
              <a:t>as </a:t>
            </a:r>
            <a:r>
              <a:rPr dirty="0" sz="1900" spc="-5">
                <a:latin typeface="Arial"/>
                <a:cs typeface="Arial"/>
              </a:rPr>
              <a:t>a </a:t>
            </a:r>
            <a:r>
              <a:rPr dirty="0" sz="1900" b="1">
                <a:solidFill>
                  <a:srgbClr val="A40020"/>
                </a:solidFill>
                <a:latin typeface="Arial"/>
                <a:cs typeface="Arial"/>
              </a:rPr>
              <a:t>stationary energy </a:t>
            </a:r>
            <a:r>
              <a:rPr dirty="0" sz="1900" spc="-5" b="1">
                <a:solidFill>
                  <a:srgbClr val="A40020"/>
                </a:solidFill>
                <a:latin typeface="Arial"/>
                <a:cs typeface="Arial"/>
              </a:rPr>
              <a:t>storage </a:t>
            </a:r>
            <a:r>
              <a:rPr dirty="0" sz="1900" b="1">
                <a:solidFill>
                  <a:srgbClr val="A40020"/>
                </a:solidFill>
                <a:latin typeface="Arial"/>
                <a:cs typeface="Arial"/>
              </a:rPr>
              <a:t>system </a:t>
            </a:r>
            <a:r>
              <a:rPr dirty="0" sz="1900">
                <a:latin typeface="Arial"/>
                <a:cs typeface="Arial"/>
              </a:rPr>
              <a:t>(25-kWh capacity and </a:t>
            </a:r>
            <a:r>
              <a:rPr dirty="0" sz="1900" spc="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130-kW capability) to provide </a:t>
            </a:r>
            <a:r>
              <a:rPr dirty="0" sz="1900">
                <a:latin typeface="Arial"/>
                <a:cs typeface="Arial"/>
              </a:rPr>
              <a:t>rapid recharging </a:t>
            </a:r>
            <a:r>
              <a:rPr dirty="0" sz="1900" spc="-5">
                <a:latin typeface="Arial"/>
                <a:cs typeface="Arial"/>
              </a:rPr>
              <a:t>for EVs. Thus, it </a:t>
            </a:r>
            <a:r>
              <a:rPr dirty="0" sz="1900" spc="-10">
                <a:latin typeface="Arial"/>
                <a:cs typeface="Arial"/>
              </a:rPr>
              <a:t>offers </a:t>
            </a:r>
            <a:r>
              <a:rPr dirty="0" sz="1900" spc="-5">
                <a:latin typeface="Arial"/>
                <a:cs typeface="Arial"/>
              </a:rPr>
              <a:t> the ability to </a:t>
            </a:r>
            <a:r>
              <a:rPr dirty="0" sz="1900">
                <a:latin typeface="Arial"/>
                <a:cs typeface="Arial"/>
              </a:rPr>
              <a:t>release high </a:t>
            </a:r>
            <a:r>
              <a:rPr dirty="0" sz="1900" spc="-5">
                <a:latin typeface="Arial"/>
                <a:cs typeface="Arial"/>
              </a:rPr>
              <a:t>power for </a:t>
            </a:r>
            <a:r>
              <a:rPr dirty="0" sz="1900">
                <a:latin typeface="Arial"/>
                <a:cs typeface="Arial"/>
              </a:rPr>
              <a:t>rapid recharging </a:t>
            </a:r>
            <a:r>
              <a:rPr dirty="0" sz="1900" spc="-5">
                <a:latin typeface="Arial"/>
                <a:cs typeface="Arial"/>
              </a:rPr>
              <a:t>while </a:t>
            </a:r>
            <a:r>
              <a:rPr dirty="0" sz="1900">
                <a:latin typeface="Arial"/>
                <a:cs typeface="Arial"/>
              </a:rPr>
              <a:t>minimizing </a:t>
            </a:r>
            <a:r>
              <a:rPr dirty="0" sz="1900" spc="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the</a:t>
            </a:r>
            <a:r>
              <a:rPr dirty="0" sz="1900" spc="1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corresponding</a:t>
            </a:r>
            <a:r>
              <a:rPr dirty="0" sz="1900" spc="6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peak</a:t>
            </a:r>
            <a:r>
              <a:rPr dirty="0" sz="1900" spc="1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power</a:t>
            </a:r>
            <a:r>
              <a:rPr dirty="0" sz="1900" spc="4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demand</a:t>
            </a:r>
            <a:r>
              <a:rPr dirty="0" sz="1900" spc="4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on</a:t>
            </a:r>
            <a:r>
              <a:rPr dirty="0" sz="1900" spc="1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power</a:t>
            </a:r>
            <a:r>
              <a:rPr dirty="0" sz="1900" spc="40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system.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Lesson</a:t>
            </a:r>
            <a:r>
              <a:rPr dirty="0" spc="-45"/>
              <a:t> </a:t>
            </a:r>
            <a:r>
              <a:rPr dirty="0" spc="-5"/>
              <a:t>5:</a:t>
            </a:r>
            <a:r>
              <a:rPr dirty="0" spc="-25"/>
              <a:t> </a:t>
            </a:r>
            <a:r>
              <a:rPr dirty="0" spc="-5"/>
              <a:t>Fuel</a:t>
            </a:r>
            <a:r>
              <a:rPr dirty="0" spc="-10"/>
              <a:t> Cells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/>
              <a:t>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3222" y="438668"/>
            <a:ext cx="5648325" cy="3218815"/>
          </a:xfrm>
          <a:prstGeom prst="rect">
            <a:avLst/>
          </a:prstGeom>
        </p:spPr>
        <p:txBody>
          <a:bodyPr wrap="square" lIns="0" tIns="153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dirty="0" sz="2400" spc="-5">
                <a:latin typeface="Arial"/>
                <a:cs typeface="Arial"/>
              </a:rPr>
              <a:t>The </a:t>
            </a:r>
            <a:r>
              <a:rPr dirty="0" sz="2400" spc="-10">
                <a:latin typeface="Arial"/>
                <a:cs typeface="Arial"/>
              </a:rPr>
              <a:t>leading</a:t>
            </a:r>
            <a:r>
              <a:rPr dirty="0" sz="2400" spc="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types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of </a:t>
            </a:r>
            <a:r>
              <a:rPr dirty="0" sz="2400">
                <a:latin typeface="Arial"/>
                <a:cs typeface="Arial"/>
              </a:rPr>
              <a:t>fuel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cells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include:</a:t>
            </a:r>
            <a:endParaRPr sz="24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93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>
                <a:latin typeface="Arial"/>
                <a:cs typeface="Arial"/>
              </a:rPr>
              <a:t>Direct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methanol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fuel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cell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(DMFC)</a:t>
            </a:r>
            <a:endParaRPr sz="20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>
                <a:latin typeface="Arial"/>
                <a:cs typeface="Arial"/>
              </a:rPr>
              <a:t>Alkaline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fuel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cell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(AFC)</a:t>
            </a:r>
            <a:endParaRPr sz="20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>
                <a:latin typeface="Arial"/>
                <a:cs typeface="Arial"/>
              </a:rPr>
              <a:t>Proton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exchange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membrane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fuel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cell</a:t>
            </a:r>
            <a:r>
              <a:rPr dirty="0" sz="2000" spc="-5">
                <a:latin typeface="Arial"/>
                <a:cs typeface="Arial"/>
              </a:rPr>
              <a:t> (PEMFC)</a:t>
            </a:r>
            <a:endParaRPr sz="20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 spc="-5">
                <a:latin typeface="Arial"/>
                <a:cs typeface="Arial"/>
              </a:rPr>
              <a:t>Phosphate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acid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fuel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cell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(PAFC)</a:t>
            </a:r>
            <a:endParaRPr sz="20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>
                <a:latin typeface="Arial"/>
                <a:cs typeface="Arial"/>
              </a:rPr>
              <a:t>Molten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carbonate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fuel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cell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(MCFC)</a:t>
            </a:r>
            <a:endParaRPr sz="20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>
                <a:latin typeface="Arial"/>
                <a:cs typeface="Arial"/>
              </a:rPr>
              <a:t>Solid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oxide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fuel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cell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(SOFC)</a:t>
            </a:r>
            <a:endParaRPr sz="2000">
              <a:latin typeface="Arial"/>
              <a:cs typeface="Arial"/>
            </a:endParaRPr>
          </a:p>
          <a:p>
            <a:pPr marL="2469515">
              <a:lnSpc>
                <a:spcPct val="100000"/>
              </a:lnSpc>
              <a:spcBef>
                <a:spcPts val="420"/>
              </a:spcBef>
            </a:pPr>
            <a:r>
              <a:rPr dirty="0" sz="2000" b="1">
                <a:solidFill>
                  <a:srgbClr val="9F2200"/>
                </a:solidFill>
                <a:latin typeface="Arial"/>
                <a:cs typeface="Arial"/>
              </a:rPr>
              <a:t>Performance</a:t>
            </a:r>
            <a:r>
              <a:rPr dirty="0" sz="2000" spc="-5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9F2200"/>
                </a:solidFill>
                <a:latin typeface="Arial"/>
                <a:cs typeface="Arial"/>
              </a:rPr>
              <a:t>Comparison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4792" y="3693667"/>
          <a:ext cx="8437880" cy="2648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310"/>
                <a:gridCol w="1305560"/>
                <a:gridCol w="1809750"/>
                <a:gridCol w="2143125"/>
                <a:gridCol w="2330450"/>
              </a:tblGrid>
              <a:tr h="5857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4825"/>
                    </a:solidFill>
                  </a:tcPr>
                </a:tc>
                <a:tc>
                  <a:txBody>
                    <a:bodyPr/>
                    <a:lstStyle/>
                    <a:p>
                      <a:pPr marL="418465" marR="123825" indent="-28956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5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Power</a:t>
                      </a:r>
                      <a:r>
                        <a:rPr dirty="0" sz="1500" spc="-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5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level </a:t>
                      </a:r>
                      <a:r>
                        <a:rPr dirty="0" sz="1500" spc="-40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5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(MW)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4825"/>
                    </a:solidFill>
                  </a:tcPr>
                </a:tc>
                <a:tc>
                  <a:txBody>
                    <a:bodyPr/>
                    <a:lstStyle/>
                    <a:p>
                      <a:pPr marL="532765" marR="247650" indent="-26987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5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Power</a:t>
                      </a:r>
                      <a:r>
                        <a:rPr dirty="0" sz="1500" spc="-9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5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density </a:t>
                      </a:r>
                      <a:r>
                        <a:rPr dirty="0" sz="1500" spc="-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5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(W/cm2)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4825"/>
                    </a:solidFill>
                  </a:tcPr>
                </a:tc>
                <a:tc>
                  <a:txBody>
                    <a:bodyPr/>
                    <a:lstStyle/>
                    <a:p>
                      <a:pPr marL="900430" marR="334645" indent="-55943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5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Operating</a:t>
                      </a:r>
                      <a:r>
                        <a:rPr dirty="0" sz="1500" spc="-7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5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temp. </a:t>
                      </a:r>
                      <a:r>
                        <a:rPr dirty="0" sz="1500" spc="-40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5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(°C)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4825"/>
                    </a:solidFill>
                  </a:tcPr>
                </a:tc>
                <a:tc>
                  <a:txBody>
                    <a:bodyPr/>
                    <a:lstStyle/>
                    <a:p>
                      <a:pPr marL="1019175" marR="347980" indent="-65849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5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System </a:t>
                      </a:r>
                      <a:r>
                        <a:rPr dirty="0" sz="15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efficiency </a:t>
                      </a:r>
                      <a:r>
                        <a:rPr dirty="0" sz="1500" spc="-40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5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(%)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4825"/>
                    </a:solidFill>
                  </a:tcPr>
                </a:tc>
              </a:tr>
              <a:tr h="4019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1500" spc="-5">
                          <a:latin typeface="Arial"/>
                          <a:cs typeface="Arial"/>
                        </a:rPr>
                        <a:t>DMFC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825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&lt;0.001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825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0.04-0.23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825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90-120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825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10-20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825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</a:tr>
              <a:tr h="3702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500" spc="-5">
                          <a:latin typeface="Arial"/>
                          <a:cs typeface="Arial"/>
                        </a:rPr>
                        <a:t>AFC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&lt;0.1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0.2-0.3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60-100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500" spc="5">
                          <a:latin typeface="Arial"/>
                          <a:cs typeface="Arial"/>
                        </a:rPr>
                        <a:t>62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</a:tr>
              <a:tr h="3940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500" spc="-5">
                          <a:latin typeface="Arial"/>
                          <a:cs typeface="Arial"/>
                        </a:rPr>
                        <a:t>PEMFC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&lt;0.5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0.35-0.6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50-120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30-50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</a:tr>
              <a:tr h="332828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500" spc="-35">
                          <a:latin typeface="Arial"/>
                          <a:cs typeface="Arial"/>
                        </a:rPr>
                        <a:t>PAFC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&lt;10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0.2-0.25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1183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150-200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500" spc="5">
                          <a:latin typeface="Arial"/>
                          <a:cs typeface="Arial"/>
                        </a:rPr>
                        <a:t>40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</a:tr>
              <a:tr h="2579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500" spc="-5">
                          <a:latin typeface="Arial"/>
                          <a:cs typeface="Arial"/>
                        </a:rPr>
                        <a:t>MCFC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&lt;100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0.1-0.2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1183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600-650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500" spc="5">
                          <a:latin typeface="Arial"/>
                          <a:cs typeface="Arial"/>
                        </a:rPr>
                        <a:t>47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</a:tr>
              <a:tr h="2928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500" spc="-5">
                          <a:latin typeface="Arial"/>
                          <a:cs typeface="Arial"/>
                        </a:rPr>
                        <a:t>SOFC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&lt;100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0.24-0.3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654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500" spc="-15">
                          <a:latin typeface="Arial"/>
                          <a:cs typeface="Arial"/>
                        </a:rPr>
                        <a:t>500-1100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55-60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761" y="0"/>
            <a:ext cx="370268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Lesson</a:t>
            </a:r>
            <a:r>
              <a:rPr dirty="0" spc="-45"/>
              <a:t> </a:t>
            </a:r>
            <a:r>
              <a:rPr dirty="0" spc="-5"/>
              <a:t>5:</a:t>
            </a:r>
            <a:r>
              <a:rPr dirty="0" spc="-25"/>
              <a:t> </a:t>
            </a:r>
            <a:r>
              <a:rPr dirty="0" spc="-5"/>
              <a:t>Fuel</a:t>
            </a:r>
            <a:r>
              <a:rPr dirty="0" spc="-10"/>
              <a:t> Cells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/>
              <a:t>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5440" y="823691"/>
            <a:ext cx="8295640" cy="50857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5600" marR="5080" indent="-342900">
              <a:lnSpc>
                <a:spcPct val="120000"/>
              </a:lnSpc>
              <a:spcBef>
                <a:spcPts val="95"/>
              </a:spcBef>
              <a:buClr>
                <a:srgbClr val="7E7E7E"/>
              </a:buClr>
              <a:buChar char="•"/>
              <a:tabLst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The </a:t>
            </a:r>
            <a:r>
              <a:rPr dirty="0" sz="2000" spc="-5">
                <a:latin typeface="Arial"/>
                <a:cs typeface="Arial"/>
              </a:rPr>
              <a:t>proton exchange membrane </a:t>
            </a:r>
            <a:r>
              <a:rPr dirty="0" sz="2000">
                <a:latin typeface="Arial"/>
                <a:cs typeface="Arial"/>
              </a:rPr>
              <a:t>fuel cell (PEMFC) </a:t>
            </a:r>
            <a:r>
              <a:rPr dirty="0" sz="2000" spc="-5">
                <a:latin typeface="Arial"/>
                <a:cs typeface="Arial"/>
              </a:rPr>
              <a:t>is </a:t>
            </a:r>
            <a:r>
              <a:rPr dirty="0" sz="2000">
                <a:latin typeface="Arial"/>
                <a:cs typeface="Arial"/>
              </a:rPr>
              <a:t>a </a:t>
            </a:r>
            <a:r>
              <a:rPr dirty="0" sz="2000" spc="-5">
                <a:latin typeface="Arial"/>
                <a:cs typeface="Arial"/>
              </a:rPr>
              <a:t>natural </a:t>
            </a:r>
            <a:r>
              <a:rPr dirty="0" sz="2000">
                <a:latin typeface="Arial"/>
                <a:cs typeface="Arial"/>
              </a:rPr>
              <a:t>choice 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for </a:t>
            </a:r>
            <a:r>
              <a:rPr dirty="0" sz="2000" spc="-10">
                <a:latin typeface="Arial"/>
                <a:cs typeface="Arial"/>
              </a:rPr>
              <a:t>the </a:t>
            </a:r>
            <a:r>
              <a:rPr dirty="0" sz="2000" spc="-5">
                <a:latin typeface="Arial"/>
                <a:cs typeface="Arial"/>
              </a:rPr>
              <a:t>fuel-cell vehicle </a:t>
            </a:r>
            <a:r>
              <a:rPr dirty="0" sz="2000">
                <a:latin typeface="Arial"/>
                <a:cs typeface="Arial"/>
              </a:rPr>
              <a:t>(FEV) </a:t>
            </a:r>
            <a:r>
              <a:rPr dirty="0" sz="2000" spc="-5">
                <a:latin typeface="Arial"/>
                <a:cs typeface="Arial"/>
              </a:rPr>
              <a:t>because </a:t>
            </a:r>
            <a:r>
              <a:rPr dirty="0" sz="2000">
                <a:latin typeface="Arial"/>
                <a:cs typeface="Arial"/>
              </a:rPr>
              <a:t>of </a:t>
            </a:r>
            <a:r>
              <a:rPr dirty="0" sz="2000" spc="-5">
                <a:latin typeface="Arial"/>
                <a:cs typeface="Arial"/>
              </a:rPr>
              <a:t>its </a:t>
            </a:r>
            <a:r>
              <a:rPr dirty="0" sz="2000" spc="-5" b="1">
                <a:solidFill>
                  <a:srgbClr val="9F2200"/>
                </a:solidFill>
                <a:latin typeface="Arial"/>
                <a:cs typeface="Arial"/>
              </a:rPr>
              <a:t>solid </a:t>
            </a:r>
            <a:r>
              <a:rPr dirty="0" sz="2000" spc="-10" b="1">
                <a:solidFill>
                  <a:srgbClr val="9F2200"/>
                </a:solidFill>
                <a:latin typeface="Arial"/>
                <a:cs typeface="Arial"/>
              </a:rPr>
              <a:t>electrolyte </a:t>
            </a:r>
            <a:r>
              <a:rPr dirty="0" sz="2000" b="1">
                <a:solidFill>
                  <a:srgbClr val="9F2200"/>
                </a:solidFill>
                <a:latin typeface="Arial"/>
                <a:cs typeface="Arial"/>
              </a:rPr>
              <a:t>nature</a:t>
            </a:r>
            <a:r>
              <a:rPr dirty="0" sz="2000">
                <a:latin typeface="Arial"/>
                <a:cs typeface="Arial"/>
              </a:rPr>
              <a:t>, 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9F2200"/>
                </a:solidFill>
                <a:latin typeface="Arial"/>
                <a:cs typeface="Arial"/>
              </a:rPr>
              <a:t>low-temperature operation</a:t>
            </a:r>
            <a:r>
              <a:rPr dirty="0" sz="2000" spc="-5">
                <a:latin typeface="Arial"/>
                <a:cs typeface="Arial"/>
              </a:rPr>
              <a:t>, </a:t>
            </a:r>
            <a:r>
              <a:rPr dirty="0" sz="2000" b="1">
                <a:solidFill>
                  <a:srgbClr val="9F2200"/>
                </a:solidFill>
                <a:latin typeface="Arial"/>
                <a:cs typeface="Arial"/>
              </a:rPr>
              <a:t>quick </a:t>
            </a:r>
            <a:r>
              <a:rPr dirty="0" sz="2000" spc="-5" b="1">
                <a:solidFill>
                  <a:srgbClr val="9F2200"/>
                </a:solidFill>
                <a:latin typeface="Arial"/>
                <a:cs typeface="Arial"/>
              </a:rPr>
              <a:t>start-up</a:t>
            </a:r>
            <a:r>
              <a:rPr dirty="0" sz="2000" spc="-5">
                <a:latin typeface="Arial"/>
                <a:cs typeface="Arial"/>
              </a:rPr>
              <a:t>, proper power level, high </a:t>
            </a:r>
            <a:r>
              <a:rPr dirty="0" sz="2000">
                <a:latin typeface="Arial"/>
                <a:cs typeface="Arial"/>
              </a:rPr>
              <a:t> power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density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good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system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efficiency.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7E7E7E"/>
              </a:buClr>
              <a:buFont typeface="Arial"/>
              <a:buChar char="•"/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7E7E7E"/>
              </a:buClr>
              <a:buFont typeface="Arial"/>
              <a:buChar char="•"/>
            </a:pPr>
            <a:endParaRPr sz="17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7E7E7E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000" spc="-110">
                <a:latin typeface="Arial"/>
                <a:cs typeface="Arial"/>
              </a:rPr>
              <a:t>To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enable</a:t>
            </a:r>
            <a:r>
              <a:rPr dirty="0" sz="2000" spc="36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the</a:t>
            </a:r>
            <a:r>
              <a:rPr dirty="0" sz="2000" spc="3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FEV</a:t>
            </a:r>
            <a:r>
              <a:rPr dirty="0" sz="2000" spc="38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offering</a:t>
            </a:r>
            <a:r>
              <a:rPr dirty="0" sz="2000" spc="38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affordable</a:t>
            </a:r>
            <a:r>
              <a:rPr dirty="0" sz="2000" spc="38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price,</a:t>
            </a:r>
            <a:r>
              <a:rPr dirty="0" sz="2000" spc="3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36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fuel-cell</a:t>
            </a:r>
            <a:r>
              <a:rPr dirty="0" sz="2000" spc="38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initial</a:t>
            </a:r>
            <a:r>
              <a:rPr dirty="0" sz="2000" spc="39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cost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Arial"/>
                <a:cs typeface="Arial"/>
              </a:rPr>
              <a:t>(about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4,800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USD/kW)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has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to</a:t>
            </a:r>
            <a:r>
              <a:rPr dirty="0" sz="2000">
                <a:latin typeface="Arial"/>
                <a:cs typeface="Arial"/>
              </a:rPr>
              <a:t> be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dramatically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reduced.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algn="just" marL="355600" marR="5080" indent="-342900">
              <a:lnSpc>
                <a:spcPct val="120000"/>
              </a:lnSpc>
              <a:spcBef>
                <a:spcPts val="1550"/>
              </a:spcBef>
              <a:buClr>
                <a:srgbClr val="7E7E7E"/>
              </a:buClr>
              <a:buChar char="•"/>
              <a:tabLst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Current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research</a:t>
            </a:r>
            <a:r>
              <a:rPr dirty="0" sz="2000">
                <a:latin typeface="Arial"/>
                <a:cs typeface="Arial"/>
              </a:rPr>
              <a:t> on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fuel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cell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technology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is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being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focused</a:t>
            </a:r>
            <a:r>
              <a:rPr dirty="0" sz="2000">
                <a:latin typeface="Arial"/>
                <a:cs typeface="Arial"/>
              </a:rPr>
              <a:t> on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9F2200"/>
                </a:solidFill>
                <a:latin typeface="Arial"/>
                <a:cs typeface="Arial"/>
              </a:rPr>
              <a:t>reduction </a:t>
            </a:r>
            <a:r>
              <a:rPr dirty="0" sz="2000" spc="-10" b="1">
                <a:solidFill>
                  <a:srgbClr val="9F2200"/>
                </a:solidFill>
                <a:latin typeface="Arial"/>
                <a:cs typeface="Arial"/>
              </a:rPr>
              <a:t>of </a:t>
            </a:r>
            <a:r>
              <a:rPr dirty="0" sz="2000" spc="-5" b="1">
                <a:solidFill>
                  <a:srgbClr val="9F2200"/>
                </a:solidFill>
                <a:latin typeface="Arial"/>
                <a:cs typeface="Arial"/>
              </a:rPr>
              <a:t>platinum usage </a:t>
            </a:r>
            <a:r>
              <a:rPr dirty="0" sz="2000" spc="-15">
                <a:latin typeface="Arial"/>
                <a:cs typeface="Arial"/>
              </a:rPr>
              <a:t>for </a:t>
            </a:r>
            <a:r>
              <a:rPr dirty="0" sz="2000" spc="-10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PEMFC </a:t>
            </a:r>
            <a:r>
              <a:rPr dirty="0" sz="2000" spc="-5">
                <a:latin typeface="Arial"/>
                <a:cs typeface="Arial"/>
              </a:rPr>
              <a:t>which </a:t>
            </a:r>
            <a:r>
              <a:rPr dirty="0" sz="2000">
                <a:latin typeface="Arial"/>
                <a:cs typeface="Arial"/>
              </a:rPr>
              <a:t>requires such 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noble </a:t>
            </a:r>
            <a:r>
              <a:rPr dirty="0" sz="2000">
                <a:latin typeface="Arial"/>
                <a:cs typeface="Arial"/>
              </a:rPr>
              <a:t>metal as the </a:t>
            </a:r>
            <a:r>
              <a:rPr dirty="0" sz="2000" spc="-5">
                <a:latin typeface="Arial"/>
                <a:cs typeface="Arial"/>
              </a:rPr>
              <a:t>electrocatalyst, and </a:t>
            </a:r>
            <a:r>
              <a:rPr dirty="0" sz="2000">
                <a:latin typeface="Arial"/>
                <a:cs typeface="Arial"/>
              </a:rPr>
              <a:t>the </a:t>
            </a:r>
            <a:r>
              <a:rPr dirty="0" sz="2000" spc="-5" b="1">
                <a:solidFill>
                  <a:srgbClr val="9F2200"/>
                </a:solidFill>
                <a:latin typeface="Arial"/>
                <a:cs typeface="Arial"/>
              </a:rPr>
              <a:t>reduction </a:t>
            </a:r>
            <a:r>
              <a:rPr dirty="0" sz="2000" b="1">
                <a:solidFill>
                  <a:srgbClr val="9F2200"/>
                </a:solidFill>
                <a:latin typeface="Arial"/>
                <a:cs typeface="Arial"/>
              </a:rPr>
              <a:t>of operating </a:t>
            </a:r>
            <a:r>
              <a:rPr dirty="0" sz="2000" spc="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9F2200"/>
                </a:solidFill>
                <a:latin typeface="Arial"/>
                <a:cs typeface="Arial"/>
              </a:rPr>
              <a:t>temperature</a:t>
            </a:r>
            <a:r>
              <a:rPr dirty="0" sz="2000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for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the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solid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oxide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fuel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cell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(SOFC)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which</a:t>
            </a:r>
            <a:r>
              <a:rPr dirty="0" sz="2000" spc="5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does</a:t>
            </a:r>
            <a:r>
              <a:rPr dirty="0" sz="2000" spc="5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not 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desire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noble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metal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as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electrocatalyst.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761" y="0"/>
            <a:ext cx="370268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Lesson</a:t>
            </a:r>
            <a:r>
              <a:rPr dirty="0" spc="-45"/>
              <a:t> </a:t>
            </a:r>
            <a:r>
              <a:rPr dirty="0" spc="-5"/>
              <a:t>5:</a:t>
            </a:r>
            <a:r>
              <a:rPr dirty="0" spc="-25"/>
              <a:t> </a:t>
            </a:r>
            <a:r>
              <a:rPr dirty="0" spc="-5"/>
              <a:t>Fuel</a:t>
            </a:r>
            <a:r>
              <a:rPr dirty="0" spc="-10"/>
              <a:t> Cells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/>
              <a:t>16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1680" y="516475"/>
            <a:ext cx="6798309" cy="1015365"/>
          </a:xfrm>
          <a:prstGeom prst="rect">
            <a:avLst/>
          </a:prstGeom>
        </p:spPr>
        <p:txBody>
          <a:bodyPr wrap="square" lIns="0" tIns="1860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dirty="0" sz="2400" b="1">
                <a:solidFill>
                  <a:srgbClr val="9F2200"/>
                </a:solidFill>
                <a:latin typeface="Arial"/>
                <a:cs typeface="Arial"/>
              </a:rPr>
              <a:t>Storing</a:t>
            </a:r>
            <a:r>
              <a:rPr dirty="0" sz="2400" spc="-4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9F2200"/>
                </a:solidFill>
                <a:latin typeface="Arial"/>
                <a:cs typeface="Arial"/>
              </a:rPr>
              <a:t>hydrogen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dirty="0" sz="2000">
                <a:latin typeface="Arial"/>
                <a:cs typeface="Arial"/>
              </a:rPr>
              <a:t>There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are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three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practical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ways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store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hydrogen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FEV: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680" y="1538753"/>
            <a:ext cx="4165600" cy="78867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7E7E7E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compressed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hydrogen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gas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(CHG)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Clr>
                <a:srgbClr val="7E7E7E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metal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hydride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(MH)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22467" y="1595120"/>
            <a:ext cx="26568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7E7E7E"/>
              </a:buClr>
              <a:buChar char="•"/>
              <a:tabLst>
                <a:tab pos="355600" algn="l"/>
                <a:tab pos="356235" algn="l"/>
              </a:tabLst>
            </a:pPr>
            <a:r>
              <a:rPr dirty="0" sz="2000" spc="-5">
                <a:latin typeface="Arial"/>
                <a:cs typeface="Arial"/>
              </a:rPr>
              <a:t>liquid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hydrogen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(LH)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35658" y="3081527"/>
          <a:ext cx="6182995" cy="2383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8180"/>
                <a:gridCol w="2091055"/>
                <a:gridCol w="2124710"/>
              </a:tblGrid>
              <a:tr h="5925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4825"/>
                    </a:solidFill>
                  </a:tcPr>
                </a:tc>
                <a:tc>
                  <a:txBody>
                    <a:bodyPr/>
                    <a:lstStyle/>
                    <a:p>
                      <a:pPr marL="695960" marR="327660" indent="-35242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5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Specific</a:t>
                      </a:r>
                      <a:r>
                        <a:rPr dirty="0" sz="1500" spc="-8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5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energy </a:t>
                      </a:r>
                      <a:r>
                        <a:rPr dirty="0" sz="1500" spc="-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5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(Wh/kg)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35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4825"/>
                    </a:solidFill>
                  </a:tcPr>
                </a:tc>
                <a:tc>
                  <a:txBody>
                    <a:bodyPr/>
                    <a:lstStyle/>
                    <a:p>
                      <a:pPr marL="766445" marR="368935" indent="-38417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5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Energy</a:t>
                      </a:r>
                      <a:r>
                        <a:rPr dirty="0" sz="1500" spc="-6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5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density </a:t>
                      </a:r>
                      <a:r>
                        <a:rPr dirty="0" sz="1500" spc="-40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5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(Wh/L)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635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4825"/>
                    </a:solidFill>
                  </a:tcPr>
                </a:tc>
              </a:tr>
              <a:tr h="29629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500" spc="-5">
                          <a:latin typeface="Arial"/>
                          <a:cs typeface="Arial"/>
                        </a:rPr>
                        <a:t>CHG</a:t>
                      </a:r>
                      <a:r>
                        <a:rPr dirty="0" sz="15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5000" sz="1500" spc="-7">
                          <a:latin typeface="Arial"/>
                          <a:cs typeface="Arial"/>
                        </a:rPr>
                        <a:t>a</a:t>
                      </a:r>
                      <a:endParaRPr baseline="25000" sz="1500">
                        <a:latin typeface="Arial"/>
                        <a:cs typeface="Arial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500" spc="5">
                          <a:latin typeface="Arial"/>
                          <a:cs typeface="Arial"/>
                        </a:rPr>
                        <a:t>33600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500" spc="5">
                          <a:latin typeface="Arial"/>
                          <a:cs typeface="Arial"/>
                        </a:rPr>
                        <a:t>600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</a:tr>
              <a:tr h="2962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LH</a:t>
                      </a:r>
                      <a:r>
                        <a:rPr dirty="0" sz="15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5000" sz="1500" spc="-7">
                          <a:latin typeface="Arial"/>
                          <a:cs typeface="Arial"/>
                        </a:rPr>
                        <a:t>b</a:t>
                      </a:r>
                      <a:endParaRPr baseline="25000" sz="1500">
                        <a:latin typeface="Arial"/>
                        <a:cs typeface="Arial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500" spc="5">
                          <a:latin typeface="Arial"/>
                          <a:cs typeface="Arial"/>
                        </a:rPr>
                        <a:t>33600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500" spc="5">
                          <a:latin typeface="Arial"/>
                          <a:cs typeface="Arial"/>
                        </a:rPr>
                        <a:t>2400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</a:tr>
              <a:tr h="296418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Magnesium</a:t>
                      </a:r>
                      <a:r>
                        <a:rPr dirty="0" sz="15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500">
                          <a:latin typeface="Arial"/>
                          <a:cs typeface="Arial"/>
                        </a:rPr>
                        <a:t>MH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500" spc="5">
                          <a:latin typeface="Arial"/>
                          <a:cs typeface="Arial"/>
                        </a:rPr>
                        <a:t>2400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500" spc="5">
                          <a:latin typeface="Arial"/>
                          <a:cs typeface="Arial"/>
                        </a:rPr>
                        <a:t>2100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</a:tr>
              <a:tr h="29629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500" spc="-15">
                          <a:latin typeface="Arial"/>
                          <a:cs typeface="Arial"/>
                        </a:rPr>
                        <a:t>Vanadium</a:t>
                      </a:r>
                      <a:r>
                        <a:rPr dirty="0" sz="15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500">
                          <a:latin typeface="Arial"/>
                          <a:cs typeface="Arial"/>
                        </a:rPr>
                        <a:t>MH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500" spc="5">
                          <a:latin typeface="Arial"/>
                          <a:cs typeface="Arial"/>
                        </a:rPr>
                        <a:t>700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500" spc="5">
                          <a:latin typeface="Arial"/>
                          <a:cs typeface="Arial"/>
                        </a:rPr>
                        <a:t>4500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</a:tr>
              <a:tr h="2962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Methanol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500" spc="5">
                          <a:latin typeface="Arial"/>
                          <a:cs typeface="Arial"/>
                        </a:rPr>
                        <a:t>5700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500" spc="5">
                          <a:latin typeface="Arial"/>
                          <a:cs typeface="Arial"/>
                        </a:rPr>
                        <a:t>4500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</a:tr>
              <a:tr h="2962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Petrol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500" spc="5">
                          <a:latin typeface="Arial"/>
                          <a:cs typeface="Arial"/>
                        </a:rPr>
                        <a:t>12400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500" spc="5">
                          <a:latin typeface="Arial"/>
                          <a:cs typeface="Arial"/>
                        </a:rPr>
                        <a:t>9100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421130" y="5424017"/>
            <a:ext cx="110489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a  b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83257" y="5507837"/>
            <a:ext cx="39370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At</a:t>
            </a:r>
            <a:r>
              <a:rPr dirty="0" sz="1800" spc="4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ambient</a:t>
            </a:r>
            <a:r>
              <a:rPr dirty="0" sz="1800" spc="6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temperature</a:t>
            </a:r>
            <a:r>
              <a:rPr dirty="0" sz="1800" spc="6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and</a:t>
            </a:r>
            <a:r>
              <a:rPr dirty="0" sz="1800" spc="6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20</a:t>
            </a:r>
            <a:r>
              <a:rPr dirty="0" sz="1800" spc="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MPa 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At</a:t>
            </a:r>
            <a:r>
              <a:rPr dirty="0" sz="1800" spc="-10">
                <a:latin typeface="Arial"/>
                <a:cs typeface="Arial"/>
              </a:rPr>
              <a:t> cryogenic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temperature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0.1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MPa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28620" y="2730449"/>
            <a:ext cx="313309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9F2200"/>
                </a:solidFill>
                <a:latin typeface="Arial"/>
                <a:cs typeface="Arial"/>
              </a:rPr>
              <a:t>Performance</a:t>
            </a:r>
            <a:r>
              <a:rPr dirty="0" sz="2000" spc="-50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9F2200"/>
                </a:solidFill>
                <a:latin typeface="Arial"/>
                <a:cs typeface="Arial"/>
              </a:rPr>
              <a:t>Comparison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761" y="0"/>
            <a:ext cx="370268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Lesson</a:t>
            </a:r>
            <a:r>
              <a:rPr dirty="0" spc="-45"/>
              <a:t> </a:t>
            </a:r>
            <a:r>
              <a:rPr dirty="0" spc="-5"/>
              <a:t>5:</a:t>
            </a:r>
            <a:r>
              <a:rPr dirty="0" spc="-25"/>
              <a:t> </a:t>
            </a:r>
            <a:r>
              <a:rPr dirty="0" spc="-5"/>
              <a:t>Fuel</a:t>
            </a:r>
            <a:r>
              <a:rPr dirty="0" spc="-10"/>
              <a:t> Cells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31251" y="6339941"/>
            <a:ext cx="1962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9315" y="657859"/>
            <a:ext cx="8242934" cy="3227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68300" marR="17780" indent="-342900">
              <a:lnSpc>
                <a:spcPct val="100000"/>
              </a:lnSpc>
              <a:spcBef>
                <a:spcPts val="105"/>
              </a:spcBef>
              <a:buClr>
                <a:srgbClr val="7E7E7E"/>
              </a:buClr>
              <a:buChar char="•"/>
              <a:tabLst>
                <a:tab pos="368300" algn="l"/>
              </a:tabLst>
            </a:pPr>
            <a:r>
              <a:rPr dirty="0" sz="2000" spc="-5">
                <a:latin typeface="Arial"/>
                <a:cs typeface="Arial"/>
              </a:rPr>
              <a:t>Hydrogen gas </a:t>
            </a:r>
            <a:r>
              <a:rPr dirty="0" sz="2000">
                <a:latin typeface="Arial"/>
                <a:cs typeface="Arial"/>
              </a:rPr>
              <a:t>can be </a:t>
            </a:r>
            <a:r>
              <a:rPr dirty="0" sz="2000" spc="-5">
                <a:latin typeface="Arial"/>
                <a:cs typeface="Arial"/>
              </a:rPr>
              <a:t>real-time produced from </a:t>
            </a:r>
            <a:r>
              <a:rPr dirty="0" sz="2000">
                <a:latin typeface="Arial"/>
                <a:cs typeface="Arial"/>
              </a:rPr>
              <a:t>a </a:t>
            </a:r>
            <a:r>
              <a:rPr dirty="0" sz="2000" spc="-5">
                <a:latin typeface="Arial"/>
                <a:cs typeface="Arial"/>
              </a:rPr>
              <a:t>tank </a:t>
            </a:r>
            <a:r>
              <a:rPr dirty="0" sz="2000">
                <a:latin typeface="Arial"/>
                <a:cs typeface="Arial"/>
              </a:rPr>
              <a:t>of </a:t>
            </a:r>
            <a:r>
              <a:rPr dirty="0" sz="2000" spc="-5">
                <a:latin typeface="Arial"/>
                <a:cs typeface="Arial"/>
              </a:rPr>
              <a:t>liquid </a:t>
            </a:r>
            <a:r>
              <a:rPr dirty="0" sz="2000" spc="-10">
                <a:latin typeface="Arial"/>
                <a:cs typeface="Arial"/>
              </a:rPr>
              <a:t>fuel 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such </a:t>
            </a:r>
            <a:r>
              <a:rPr dirty="0" sz="2000" spc="-10">
                <a:latin typeface="Arial"/>
                <a:cs typeface="Arial"/>
              </a:rPr>
              <a:t>as </a:t>
            </a:r>
            <a:r>
              <a:rPr dirty="0" sz="2000" spc="-5">
                <a:latin typeface="Arial"/>
                <a:cs typeface="Arial"/>
              </a:rPr>
              <a:t>methanol </a:t>
            </a:r>
            <a:r>
              <a:rPr dirty="0" sz="2000">
                <a:latin typeface="Arial"/>
                <a:cs typeface="Arial"/>
              </a:rPr>
              <a:t>by </a:t>
            </a:r>
            <a:r>
              <a:rPr dirty="0" sz="2000" spc="-5">
                <a:latin typeface="Arial"/>
                <a:cs typeface="Arial"/>
              </a:rPr>
              <a:t>using </a:t>
            </a:r>
            <a:r>
              <a:rPr dirty="0" sz="2000">
                <a:latin typeface="Arial"/>
                <a:cs typeface="Arial"/>
              </a:rPr>
              <a:t>an </a:t>
            </a:r>
            <a:r>
              <a:rPr dirty="0" sz="2000" spc="-5">
                <a:latin typeface="Arial"/>
                <a:cs typeface="Arial"/>
              </a:rPr>
              <a:t>on-board </a:t>
            </a:r>
            <a:r>
              <a:rPr dirty="0" sz="2000" spc="-20">
                <a:latin typeface="Arial"/>
                <a:cs typeface="Arial"/>
              </a:rPr>
              <a:t>reformer. </a:t>
            </a:r>
            <a:r>
              <a:rPr dirty="0" sz="2000" spc="-5">
                <a:latin typeface="Arial"/>
                <a:cs typeface="Arial"/>
              </a:rPr>
              <a:t>It takes </a:t>
            </a:r>
            <a:r>
              <a:rPr dirty="0" sz="2000">
                <a:latin typeface="Arial"/>
                <a:cs typeface="Arial"/>
              </a:rPr>
              <a:t>the </a:t>
            </a:r>
            <a:r>
              <a:rPr dirty="0" sz="2000" spc="-5">
                <a:latin typeface="Arial"/>
                <a:cs typeface="Arial"/>
              </a:rPr>
              <a:t>definite 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advantage</a:t>
            </a:r>
            <a:r>
              <a:rPr dirty="0" sz="2000">
                <a:latin typeface="Arial"/>
                <a:cs typeface="Arial"/>
              </a:rPr>
              <a:t> of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liquid</a:t>
            </a:r>
            <a:r>
              <a:rPr dirty="0" sz="2000">
                <a:latin typeface="Arial"/>
                <a:cs typeface="Arial"/>
              </a:rPr>
              <a:t> fuel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which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does</a:t>
            </a:r>
            <a:r>
              <a:rPr dirty="0" sz="2000">
                <a:latin typeface="Arial"/>
                <a:cs typeface="Arial"/>
              </a:rPr>
              <a:t> not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require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complicated</a:t>
            </a:r>
            <a:r>
              <a:rPr dirty="0" sz="2000">
                <a:latin typeface="Arial"/>
                <a:cs typeface="Arial"/>
              </a:rPr>
              <a:t> and 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energy-consumed storage methods for hydrogen. Also, it </a:t>
            </a:r>
            <a:r>
              <a:rPr dirty="0" sz="2000">
                <a:latin typeface="Arial"/>
                <a:cs typeface="Arial"/>
              </a:rPr>
              <a:t>can </a:t>
            </a:r>
            <a:r>
              <a:rPr dirty="0" sz="2000" spc="-5">
                <a:latin typeface="Arial"/>
                <a:cs typeface="Arial"/>
              </a:rPr>
              <a:t>fully 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utilize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existing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refueling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infrastructure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for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conventional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vehicles.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7E7E7E"/>
              </a:buClr>
              <a:buFont typeface="Arial"/>
              <a:buChar char="•"/>
            </a:pPr>
            <a:endParaRPr sz="3100">
              <a:latin typeface="Arial"/>
              <a:cs typeface="Arial"/>
            </a:endParaRPr>
          </a:p>
          <a:p>
            <a:pPr algn="just" marL="368300" marR="17780" indent="-342900">
              <a:lnSpc>
                <a:spcPct val="100000"/>
              </a:lnSpc>
              <a:buClr>
                <a:srgbClr val="7E7E7E"/>
              </a:buClr>
              <a:buChar char="•"/>
              <a:tabLst>
                <a:tab pos="368300" algn="l"/>
              </a:tabLst>
            </a:pPr>
            <a:r>
              <a:rPr dirty="0" sz="2000">
                <a:latin typeface="Arial"/>
                <a:cs typeface="Arial"/>
              </a:rPr>
              <a:t>The use </a:t>
            </a:r>
            <a:r>
              <a:rPr dirty="0" sz="2000" spc="-10">
                <a:latin typeface="Arial"/>
                <a:cs typeface="Arial"/>
              </a:rPr>
              <a:t>of </a:t>
            </a:r>
            <a:r>
              <a:rPr dirty="0" sz="2000" spc="-5">
                <a:latin typeface="Arial"/>
                <a:cs typeface="Arial"/>
              </a:rPr>
              <a:t>methanol </a:t>
            </a:r>
            <a:r>
              <a:rPr dirty="0" sz="2000">
                <a:latin typeface="Arial"/>
                <a:cs typeface="Arial"/>
              </a:rPr>
              <a:t>as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fuel has </a:t>
            </a:r>
            <a:r>
              <a:rPr dirty="0" sz="2000" spc="-5">
                <a:latin typeface="Arial"/>
                <a:cs typeface="Arial"/>
              </a:rPr>
              <a:t>the drawback </a:t>
            </a:r>
            <a:r>
              <a:rPr dirty="0" sz="2000" spc="-10">
                <a:latin typeface="Arial"/>
                <a:cs typeface="Arial"/>
              </a:rPr>
              <a:t>of </a:t>
            </a:r>
            <a:r>
              <a:rPr dirty="0" sz="2000" spc="5">
                <a:latin typeface="Arial"/>
                <a:cs typeface="Arial"/>
              </a:rPr>
              <a:t>CO</a:t>
            </a:r>
            <a:r>
              <a:rPr dirty="0" baseline="-21367" sz="1950" spc="7">
                <a:latin typeface="Arial"/>
                <a:cs typeface="Arial"/>
              </a:rPr>
              <a:t>2</a:t>
            </a:r>
            <a:r>
              <a:rPr dirty="0" baseline="-21367" sz="1950" spc="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emission. 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Although this technology seems to </a:t>
            </a:r>
            <a:r>
              <a:rPr dirty="0" sz="2000">
                <a:latin typeface="Arial"/>
                <a:cs typeface="Arial"/>
              </a:rPr>
              <a:t>be </a:t>
            </a:r>
            <a:r>
              <a:rPr dirty="0" sz="2000" spc="-5">
                <a:latin typeface="Arial"/>
                <a:cs typeface="Arial"/>
              </a:rPr>
              <a:t>contradictory </a:t>
            </a:r>
            <a:r>
              <a:rPr dirty="0" sz="2000" spc="-10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the </a:t>
            </a:r>
            <a:r>
              <a:rPr dirty="0" sz="2000" spc="-5">
                <a:latin typeface="Arial"/>
                <a:cs typeface="Arial"/>
              </a:rPr>
              <a:t>pursuit </a:t>
            </a:r>
            <a:r>
              <a:rPr dirty="0" sz="2000">
                <a:latin typeface="Arial"/>
                <a:cs typeface="Arial"/>
              </a:rPr>
              <a:t>of 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zero-emission vehicles, it is </a:t>
            </a:r>
            <a:r>
              <a:rPr dirty="0" sz="2000">
                <a:latin typeface="Arial"/>
                <a:cs typeface="Arial"/>
              </a:rPr>
              <a:t>still </a:t>
            </a:r>
            <a:r>
              <a:rPr dirty="0" sz="2000" spc="-5">
                <a:latin typeface="Arial"/>
                <a:cs typeface="Arial"/>
              </a:rPr>
              <a:t>environmentally </a:t>
            </a:r>
            <a:r>
              <a:rPr dirty="0" sz="2000">
                <a:latin typeface="Arial"/>
                <a:cs typeface="Arial"/>
              </a:rPr>
              <a:t>friendly as </a:t>
            </a:r>
            <a:r>
              <a:rPr dirty="0" sz="2000" spc="-5">
                <a:latin typeface="Arial"/>
                <a:cs typeface="Arial"/>
              </a:rPr>
              <a:t>it does not </a:t>
            </a:r>
            <a:r>
              <a:rPr dirty="0" sz="2000" spc="-5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generate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harmful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emissions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such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as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CO,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NOx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HC.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9974" y="4210465"/>
            <a:ext cx="5266705" cy="19999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95045" y="6249415"/>
            <a:ext cx="23945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Solid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polymer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fuel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cell (SPFC)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761" y="0"/>
            <a:ext cx="769747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Lesson</a:t>
            </a:r>
            <a:r>
              <a:rPr dirty="0" spc="-45"/>
              <a:t> </a:t>
            </a:r>
            <a:r>
              <a:rPr dirty="0" spc="-5"/>
              <a:t>6:</a:t>
            </a:r>
            <a:r>
              <a:rPr dirty="0" spc="-20"/>
              <a:t> </a:t>
            </a:r>
            <a:r>
              <a:rPr dirty="0"/>
              <a:t>Hybridisation</a:t>
            </a:r>
            <a:r>
              <a:rPr dirty="0" spc="-30"/>
              <a:t> </a:t>
            </a:r>
            <a:r>
              <a:rPr dirty="0" spc="-5"/>
              <a:t>of</a:t>
            </a:r>
            <a:r>
              <a:rPr dirty="0" spc="-20"/>
              <a:t> </a:t>
            </a:r>
            <a:r>
              <a:rPr dirty="0" spc="-5"/>
              <a:t>Energy</a:t>
            </a:r>
            <a:r>
              <a:rPr dirty="0" spc="-30"/>
              <a:t> </a:t>
            </a:r>
            <a:r>
              <a:rPr dirty="0"/>
              <a:t>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31251" y="6339941"/>
            <a:ext cx="1962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6294" y="705992"/>
            <a:ext cx="65258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9F2200"/>
                </a:solidFill>
                <a:latin typeface="Arial"/>
                <a:cs typeface="Arial"/>
              </a:rPr>
              <a:t>Performance</a:t>
            </a:r>
            <a:r>
              <a:rPr dirty="0" sz="2400" spc="-10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9F2200"/>
                </a:solidFill>
                <a:latin typeface="Arial"/>
                <a:cs typeface="Arial"/>
              </a:rPr>
              <a:t>Comparison</a:t>
            </a:r>
            <a:r>
              <a:rPr dirty="0" sz="2400" spc="-1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9F2200"/>
                </a:solidFill>
                <a:latin typeface="Arial"/>
                <a:cs typeface="Arial"/>
              </a:rPr>
              <a:t>of</a:t>
            </a:r>
            <a:r>
              <a:rPr dirty="0" sz="2400" spc="-10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9F2200"/>
                </a:solidFill>
                <a:latin typeface="Arial"/>
                <a:cs typeface="Arial"/>
              </a:rPr>
              <a:t>Energy</a:t>
            </a:r>
            <a:r>
              <a:rPr dirty="0" sz="2400" spc="-20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9F2200"/>
                </a:solidFill>
                <a:latin typeface="Arial"/>
                <a:cs typeface="Arial"/>
              </a:rPr>
              <a:t>Sources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256" y="3329381"/>
            <a:ext cx="8251825" cy="24549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598420" algn="l"/>
                <a:tab pos="4853940" algn="l"/>
                <a:tab pos="7052945" algn="l"/>
              </a:tabLst>
            </a:pPr>
            <a:r>
              <a:rPr dirty="0" baseline="1388" sz="3000" spc="-7" b="1">
                <a:latin typeface="Arial"/>
                <a:cs typeface="Arial"/>
              </a:rPr>
              <a:t>Li-ion</a:t>
            </a:r>
            <a:r>
              <a:rPr dirty="0" baseline="1388" sz="3000" spc="-15" b="1">
                <a:latin typeface="Arial"/>
                <a:cs typeface="Arial"/>
              </a:rPr>
              <a:t> </a:t>
            </a:r>
            <a:r>
              <a:rPr dirty="0" baseline="1388" sz="3000" b="1">
                <a:latin typeface="Arial"/>
                <a:cs typeface="Arial"/>
              </a:rPr>
              <a:t>battery	</a:t>
            </a:r>
            <a:r>
              <a:rPr dirty="0" baseline="-4166" sz="3000" spc="-7" b="1">
                <a:latin typeface="Arial"/>
                <a:cs typeface="Arial"/>
              </a:rPr>
              <a:t>Ultracap	Ultrafly	</a:t>
            </a:r>
            <a:r>
              <a:rPr dirty="0" sz="2000" b="1">
                <a:latin typeface="Arial"/>
                <a:cs typeface="Arial"/>
              </a:rPr>
              <a:t>PEMFC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Arial"/>
              <a:cs typeface="Arial"/>
            </a:endParaRPr>
          </a:p>
          <a:p>
            <a:pPr algn="just" marL="372745" marR="6350" indent="-342900">
              <a:lnSpc>
                <a:spcPct val="100000"/>
              </a:lnSpc>
              <a:buClr>
                <a:srgbClr val="7E7E7E"/>
              </a:buClr>
              <a:buChar char="•"/>
              <a:tabLst>
                <a:tab pos="373380" algn="l"/>
              </a:tabLst>
            </a:pPr>
            <a:r>
              <a:rPr dirty="0" sz="2000" spc="-5">
                <a:latin typeface="Arial"/>
                <a:cs typeface="Arial"/>
              </a:rPr>
              <a:t>It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compares</a:t>
            </a:r>
            <a:r>
              <a:rPr dirty="0" sz="2000">
                <a:latin typeface="Arial"/>
                <a:cs typeface="Arial"/>
              </a:rPr>
              <a:t> their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performances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terms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the</a:t>
            </a:r>
            <a:r>
              <a:rPr dirty="0" sz="2000">
                <a:latin typeface="Arial"/>
                <a:cs typeface="Arial"/>
              </a:rPr>
              <a:t> specific</a:t>
            </a:r>
            <a:r>
              <a:rPr dirty="0" sz="2000" spc="555">
                <a:latin typeface="Arial"/>
                <a:cs typeface="Arial"/>
              </a:rPr>
              <a:t> </a:t>
            </a:r>
            <a:r>
              <a:rPr dirty="0" sz="2000" spc="-30">
                <a:latin typeface="Arial"/>
                <a:cs typeface="Arial"/>
              </a:rPr>
              <a:t>energy, 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specific </a:t>
            </a:r>
            <a:r>
              <a:rPr dirty="0" sz="2000" spc="-25">
                <a:latin typeface="Arial"/>
                <a:cs typeface="Arial"/>
              </a:rPr>
              <a:t>power, </a:t>
            </a:r>
            <a:r>
              <a:rPr dirty="0" sz="2000">
                <a:latin typeface="Arial"/>
                <a:cs typeface="Arial"/>
              </a:rPr>
              <a:t>cycle </a:t>
            </a:r>
            <a:r>
              <a:rPr dirty="0" sz="2000" spc="-5">
                <a:latin typeface="Arial"/>
                <a:cs typeface="Arial"/>
              </a:rPr>
              <a:t>life (equivalent to </a:t>
            </a:r>
            <a:r>
              <a:rPr dirty="0" sz="2000">
                <a:latin typeface="Arial"/>
                <a:cs typeface="Arial"/>
              </a:rPr>
              <a:t>service </a:t>
            </a:r>
            <a:r>
              <a:rPr dirty="0" sz="2000" spc="-5">
                <a:latin typeface="Arial"/>
                <a:cs typeface="Arial"/>
              </a:rPr>
              <a:t>life </a:t>
            </a:r>
            <a:r>
              <a:rPr dirty="0" sz="2000">
                <a:latin typeface="Arial"/>
                <a:cs typeface="Arial"/>
              </a:rPr>
              <a:t>for fuel </a:t>
            </a:r>
            <a:r>
              <a:rPr dirty="0" sz="2000" spc="-5">
                <a:latin typeface="Arial"/>
                <a:cs typeface="Arial"/>
              </a:rPr>
              <a:t>cells), </a:t>
            </a:r>
            <a:r>
              <a:rPr dirty="0" sz="2000">
                <a:latin typeface="Arial"/>
                <a:cs typeface="Arial"/>
              </a:rPr>
              <a:t>cost 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safety.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7E7E7E"/>
              </a:buClr>
              <a:buFont typeface="Arial"/>
              <a:buChar char="•"/>
            </a:pPr>
            <a:endParaRPr sz="2050">
              <a:latin typeface="Arial"/>
              <a:cs typeface="Arial"/>
            </a:endParaRPr>
          </a:p>
          <a:p>
            <a:pPr marL="372745" indent="-343535">
              <a:lnSpc>
                <a:spcPct val="100000"/>
              </a:lnSpc>
              <a:buClr>
                <a:srgbClr val="7E7E7E"/>
              </a:buClr>
              <a:buChar char="•"/>
              <a:tabLst>
                <a:tab pos="372745" algn="l"/>
                <a:tab pos="373380" algn="l"/>
                <a:tab pos="648970" algn="l"/>
                <a:tab pos="1195705" algn="l"/>
                <a:tab pos="1614805" algn="l"/>
                <a:tab pos="2796540" algn="l"/>
                <a:tab pos="3355975" algn="l"/>
                <a:tab pos="3844925" algn="l"/>
                <a:tab pos="4602480" algn="l"/>
                <a:tab pos="5515610" algn="l"/>
                <a:tab pos="5833745" algn="l"/>
                <a:tab pos="6338570" algn="l"/>
                <a:tab pos="7026275" algn="l"/>
              </a:tabLst>
            </a:pPr>
            <a:r>
              <a:rPr dirty="0" sz="2000" spc="-10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can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be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5">
                <a:latin typeface="Arial"/>
                <a:cs typeface="Arial"/>
              </a:rPr>
              <a:t>o</a:t>
            </a:r>
            <a:r>
              <a:rPr dirty="0" sz="2000" spc="-15">
                <a:latin typeface="Arial"/>
                <a:cs typeface="Arial"/>
              </a:rPr>
              <a:t>b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sz="2000" spc="-10">
                <a:latin typeface="Arial"/>
                <a:cs typeface="Arial"/>
              </a:rPr>
              <a:t>e</a:t>
            </a:r>
            <a:r>
              <a:rPr dirty="0" sz="2000">
                <a:latin typeface="Arial"/>
                <a:cs typeface="Arial"/>
              </a:rPr>
              <a:t>rved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that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20">
                <a:latin typeface="Arial"/>
                <a:cs typeface="Arial"/>
              </a:rPr>
              <a:t>t</a:t>
            </a:r>
            <a:r>
              <a:rPr dirty="0" sz="2000" spc="-5">
                <a:latin typeface="Arial"/>
                <a:cs typeface="Arial"/>
              </a:rPr>
              <a:t>h</a:t>
            </a:r>
            <a:r>
              <a:rPr dirty="0" sz="2000">
                <a:latin typeface="Arial"/>
                <a:cs typeface="Arial"/>
              </a:rPr>
              <a:t>e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L</a:t>
            </a:r>
            <a:r>
              <a:rPr dirty="0" sz="2000" spc="-1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-</a:t>
            </a:r>
            <a:r>
              <a:rPr dirty="0" sz="2000" spc="-5">
                <a:latin typeface="Arial"/>
                <a:cs typeface="Arial"/>
              </a:rPr>
              <a:t>io</a:t>
            </a:r>
            <a:r>
              <a:rPr dirty="0" sz="2000">
                <a:latin typeface="Arial"/>
                <a:cs typeface="Arial"/>
              </a:rPr>
              <a:t>n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5">
                <a:latin typeface="Arial"/>
                <a:cs typeface="Arial"/>
              </a:rPr>
              <a:t>ba</a:t>
            </a:r>
            <a:r>
              <a:rPr dirty="0" sz="2000" spc="-2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tery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15">
                <a:latin typeface="Arial"/>
                <a:cs typeface="Arial"/>
              </a:rPr>
              <a:t>i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5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ti</a:t>
            </a:r>
            <a:r>
              <a:rPr dirty="0" sz="2000" spc="-10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mo</a:t>
            </a:r>
            <a:r>
              <a:rPr dirty="0" sz="2000" spc="-10">
                <a:latin typeface="Arial"/>
                <a:cs typeface="Arial"/>
              </a:rPr>
              <a:t>s</a:t>
            </a:r>
            <a:r>
              <a:rPr dirty="0" sz="2000">
                <a:latin typeface="Arial"/>
                <a:cs typeface="Arial"/>
              </a:rPr>
              <a:t>t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15">
                <a:latin typeface="Arial"/>
                <a:cs typeface="Arial"/>
              </a:rPr>
              <a:t>p</a:t>
            </a:r>
            <a:r>
              <a:rPr dirty="0" sz="2000" spc="-10">
                <a:latin typeface="Arial"/>
                <a:cs typeface="Arial"/>
              </a:rPr>
              <a:t>r</a:t>
            </a:r>
            <a:r>
              <a:rPr dirty="0" sz="2000" spc="-5">
                <a:latin typeface="Arial"/>
                <a:cs typeface="Arial"/>
              </a:rPr>
              <a:t>ef</a:t>
            </a:r>
            <a:r>
              <a:rPr dirty="0" sz="2000" spc="-20">
                <a:latin typeface="Arial"/>
                <a:cs typeface="Arial"/>
              </a:rPr>
              <a:t>e</a:t>
            </a:r>
            <a:r>
              <a:rPr dirty="0" sz="2000">
                <a:latin typeface="Arial"/>
                <a:cs typeface="Arial"/>
              </a:rPr>
              <a:t>r</a:t>
            </a:r>
            <a:r>
              <a:rPr dirty="0" sz="2000" spc="-10"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ble,</a:t>
            </a:r>
            <a:endParaRPr sz="2000">
              <a:latin typeface="Arial"/>
              <a:cs typeface="Arial"/>
            </a:endParaRPr>
          </a:p>
          <a:p>
            <a:pPr marL="372745">
              <a:lnSpc>
                <a:spcPct val="100000"/>
              </a:lnSpc>
            </a:pPr>
            <a:r>
              <a:rPr dirty="0" sz="2000" spc="-15">
                <a:latin typeface="Arial"/>
                <a:cs typeface="Arial"/>
              </a:rPr>
              <a:t>holistically.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4934" y="6208572"/>
            <a:ext cx="4267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Proton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exchange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membrane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fuel </a:t>
            </a:r>
            <a:r>
              <a:rPr dirty="0" sz="1800" spc="-5">
                <a:latin typeface="Calibri"/>
                <a:cs typeface="Calibri"/>
              </a:rPr>
              <a:t>cell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(PEMFC)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141" y="1380236"/>
            <a:ext cx="2125135" cy="176033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77102" y="1504085"/>
            <a:ext cx="2051021" cy="169852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03888" y="1467894"/>
            <a:ext cx="2144670" cy="177045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47230" y="1483424"/>
            <a:ext cx="2081372" cy="169572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8617" y="575655"/>
            <a:ext cx="8228965" cy="415861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2400" spc="-5" b="1">
                <a:latin typeface="Arial"/>
                <a:cs typeface="Arial"/>
              </a:rPr>
              <a:t>Lecturer</a:t>
            </a:r>
            <a:r>
              <a:rPr dirty="0" sz="240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1: </a:t>
            </a:r>
            <a:r>
              <a:rPr dirty="0" sz="2400" spc="-45" b="1">
                <a:latin typeface="Arial"/>
                <a:cs typeface="Arial"/>
              </a:rPr>
              <a:t>Dr.</a:t>
            </a:r>
            <a:r>
              <a:rPr dirty="0" sz="2400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Wei</a:t>
            </a:r>
            <a:r>
              <a:rPr dirty="0" sz="2400" spc="-1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Lucian</a:t>
            </a:r>
            <a:r>
              <a:rPr dirty="0" sz="2400" spc="-1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LIU</a:t>
            </a:r>
            <a:r>
              <a:rPr dirty="0" sz="2400" spc="-1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(Subject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Leader)</a:t>
            </a:r>
            <a:endParaRPr sz="2400">
              <a:latin typeface="Arial"/>
              <a:cs typeface="Arial"/>
            </a:endParaRPr>
          </a:p>
          <a:p>
            <a:pPr marL="355600" indent="-180340">
              <a:lnSpc>
                <a:spcPct val="100000"/>
              </a:lnSpc>
              <a:spcBef>
                <a:spcPts val="300"/>
              </a:spcBef>
              <a:buClr>
                <a:srgbClr val="7E7E7E"/>
              </a:buClr>
              <a:buChar char="•"/>
              <a:tabLst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Address: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CF626,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60">
                <a:latin typeface="Arial"/>
                <a:cs typeface="Arial"/>
              </a:rPr>
              <a:t>6/F,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Core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110">
                <a:latin typeface="Arial"/>
                <a:cs typeface="Arial"/>
              </a:rPr>
              <a:t>F,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Department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of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EEE,</a:t>
            </a:r>
            <a:r>
              <a:rPr dirty="0" sz="2000">
                <a:latin typeface="Arial"/>
                <a:cs typeface="Arial"/>
              </a:rPr>
              <a:t> PolyU</a:t>
            </a:r>
            <a:endParaRPr sz="2000">
              <a:latin typeface="Arial"/>
              <a:cs typeface="Arial"/>
            </a:endParaRPr>
          </a:p>
          <a:p>
            <a:pPr marL="355600" indent="-180340">
              <a:lnSpc>
                <a:spcPct val="100000"/>
              </a:lnSpc>
              <a:spcBef>
                <a:spcPts val="300"/>
              </a:spcBef>
              <a:buClr>
                <a:srgbClr val="7E7E7E"/>
              </a:buClr>
              <a:buChar char="•"/>
              <a:tabLst>
                <a:tab pos="355600" algn="l"/>
              </a:tabLst>
            </a:pPr>
            <a:r>
              <a:rPr dirty="0" sz="2000" spc="-60">
                <a:latin typeface="Arial"/>
                <a:cs typeface="Arial"/>
              </a:rPr>
              <a:t>Tel: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2766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4404</a:t>
            </a:r>
            <a:endParaRPr sz="2000">
              <a:latin typeface="Arial"/>
              <a:cs typeface="Arial"/>
            </a:endParaRPr>
          </a:p>
          <a:p>
            <a:pPr marL="355600" indent="-180340">
              <a:lnSpc>
                <a:spcPct val="100000"/>
              </a:lnSpc>
              <a:spcBef>
                <a:spcPts val="300"/>
              </a:spcBef>
              <a:buClr>
                <a:srgbClr val="7E7E7E"/>
              </a:buClr>
              <a:buChar char="•"/>
              <a:tabLst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Email: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wei.liu@polyu.edu.hk</a:t>
            </a:r>
            <a:endParaRPr sz="2000">
              <a:latin typeface="Arial"/>
              <a:cs typeface="Arial"/>
            </a:endParaRPr>
          </a:p>
          <a:p>
            <a:pPr marL="355600" indent="-180340">
              <a:lnSpc>
                <a:spcPct val="100000"/>
              </a:lnSpc>
              <a:spcBef>
                <a:spcPts val="305"/>
              </a:spcBef>
              <a:buClr>
                <a:srgbClr val="7E7E7E"/>
              </a:buClr>
              <a:buChar char="•"/>
              <a:tabLst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Website: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www.eee.hku.hk/~liuwei</a:t>
            </a:r>
            <a:endParaRPr sz="2000">
              <a:latin typeface="Arial"/>
              <a:cs typeface="Arial"/>
            </a:endParaRPr>
          </a:p>
          <a:p>
            <a:pPr marL="355600" indent="-180340">
              <a:lnSpc>
                <a:spcPct val="100000"/>
              </a:lnSpc>
              <a:spcBef>
                <a:spcPts val="300"/>
              </a:spcBef>
              <a:buClr>
                <a:srgbClr val="7E7E7E"/>
              </a:buClr>
              <a:buFont typeface="Arial"/>
              <a:buChar char="•"/>
              <a:tabLst>
                <a:tab pos="355600" algn="l"/>
              </a:tabLst>
            </a:pPr>
            <a:r>
              <a:rPr dirty="0" sz="2000" spc="-20" b="1">
                <a:solidFill>
                  <a:srgbClr val="9F2200"/>
                </a:solidFill>
                <a:latin typeface="Arial"/>
                <a:cs typeface="Arial"/>
              </a:rPr>
              <a:t>Teaching</a:t>
            </a:r>
            <a:r>
              <a:rPr dirty="0" sz="2000" spc="-2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9F2200"/>
                </a:solidFill>
                <a:latin typeface="Arial"/>
                <a:cs typeface="Arial"/>
              </a:rPr>
              <a:t>and</a:t>
            </a:r>
            <a:r>
              <a:rPr dirty="0" sz="2000" spc="-2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F2200"/>
                </a:solidFill>
                <a:latin typeface="Arial"/>
                <a:cs typeface="Arial"/>
              </a:rPr>
              <a:t>learning</a:t>
            </a:r>
            <a:r>
              <a:rPr dirty="0" sz="2000" spc="-2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9F2200"/>
                </a:solidFill>
                <a:latin typeface="Arial"/>
                <a:cs typeface="Arial"/>
              </a:rPr>
              <a:t>are</a:t>
            </a:r>
            <a:r>
              <a:rPr dirty="0" sz="2000" spc="-20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9F2200"/>
                </a:solidFill>
                <a:latin typeface="Arial"/>
                <a:cs typeface="Arial"/>
              </a:rPr>
              <a:t>mutually</a:t>
            </a:r>
            <a:r>
              <a:rPr dirty="0" sz="2000" spc="-3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9F2200"/>
                </a:solidFill>
                <a:latin typeface="Arial"/>
                <a:cs typeface="Arial"/>
              </a:rPr>
              <a:t>motivating</a:t>
            </a:r>
            <a:endParaRPr sz="2000">
              <a:latin typeface="Arial"/>
              <a:cs typeface="Arial"/>
            </a:endParaRPr>
          </a:p>
          <a:p>
            <a:pPr marL="355600" indent="-180340">
              <a:lnSpc>
                <a:spcPct val="100000"/>
              </a:lnSpc>
              <a:spcBef>
                <a:spcPts val="300"/>
              </a:spcBef>
              <a:buClr>
                <a:srgbClr val="7E7E7E"/>
              </a:buClr>
              <a:buChar char="•"/>
              <a:tabLst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Please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feel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free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give </a:t>
            </a:r>
            <a:r>
              <a:rPr dirty="0" sz="2000">
                <a:latin typeface="Arial"/>
                <a:cs typeface="Arial"/>
              </a:rPr>
              <a:t>your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suggestions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on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our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teaching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and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learning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7E7E7E"/>
              </a:buClr>
              <a:buFont typeface="Arial"/>
              <a:buChar char="•"/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 spc="-5" b="1">
                <a:latin typeface="Arial"/>
                <a:cs typeface="Arial"/>
              </a:rPr>
              <a:t>Lecturer 2: </a:t>
            </a:r>
            <a:r>
              <a:rPr dirty="0" sz="2400" spc="-50" b="1">
                <a:latin typeface="Arial"/>
                <a:cs typeface="Arial"/>
              </a:rPr>
              <a:t>Dr.</a:t>
            </a:r>
            <a:r>
              <a:rPr dirty="0" sz="2400" spc="-5" b="1">
                <a:latin typeface="Arial"/>
                <a:cs typeface="Arial"/>
              </a:rPr>
              <a:t> Jinpeng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TIAN</a:t>
            </a:r>
            <a:endParaRPr sz="2400">
              <a:latin typeface="Arial"/>
              <a:cs typeface="Arial"/>
            </a:endParaRPr>
          </a:p>
          <a:p>
            <a:pPr marL="355600" indent="-180340">
              <a:lnSpc>
                <a:spcPct val="100000"/>
              </a:lnSpc>
              <a:spcBef>
                <a:spcPts val="310"/>
              </a:spcBef>
              <a:buClr>
                <a:srgbClr val="7E7E7E"/>
              </a:buClr>
              <a:buChar char="•"/>
              <a:tabLst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Address: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CF632,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60">
                <a:latin typeface="Arial"/>
                <a:cs typeface="Arial"/>
              </a:rPr>
              <a:t>6/F,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Core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110">
                <a:latin typeface="Arial"/>
                <a:cs typeface="Arial"/>
              </a:rPr>
              <a:t>F,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Department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of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EEE,</a:t>
            </a:r>
            <a:r>
              <a:rPr dirty="0" sz="2000">
                <a:latin typeface="Arial"/>
                <a:cs typeface="Arial"/>
              </a:rPr>
              <a:t> PolyU</a:t>
            </a:r>
            <a:endParaRPr sz="2000">
              <a:latin typeface="Arial"/>
              <a:cs typeface="Arial"/>
            </a:endParaRPr>
          </a:p>
          <a:p>
            <a:pPr marL="355600" indent="-180340">
              <a:lnSpc>
                <a:spcPct val="100000"/>
              </a:lnSpc>
              <a:spcBef>
                <a:spcPts val="300"/>
              </a:spcBef>
              <a:buClr>
                <a:srgbClr val="7E7E7E"/>
              </a:buClr>
              <a:buChar char="•"/>
              <a:tabLst>
                <a:tab pos="355600" algn="l"/>
              </a:tabLst>
            </a:pPr>
            <a:r>
              <a:rPr dirty="0" sz="2000" spc="-60">
                <a:latin typeface="Arial"/>
                <a:cs typeface="Arial"/>
              </a:rPr>
              <a:t>Tel: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2766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6181</a:t>
            </a:r>
            <a:endParaRPr sz="2000">
              <a:latin typeface="Arial"/>
              <a:cs typeface="Arial"/>
            </a:endParaRPr>
          </a:p>
          <a:p>
            <a:pPr marL="355600" indent="-180340">
              <a:lnSpc>
                <a:spcPct val="100000"/>
              </a:lnSpc>
              <a:spcBef>
                <a:spcPts val="300"/>
              </a:spcBef>
              <a:buClr>
                <a:srgbClr val="7E7E7E"/>
              </a:buClr>
              <a:buChar char="•"/>
              <a:tabLst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Email: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4"/>
              </a:rPr>
              <a:t>jinpeng.tian@polyu.edu.hk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8617" y="4930581"/>
            <a:ext cx="5485130" cy="1809114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2400" spc="-30" b="1">
                <a:latin typeface="Arial"/>
                <a:cs typeface="Arial"/>
              </a:rPr>
              <a:t>Teaching</a:t>
            </a:r>
            <a:r>
              <a:rPr dirty="0" sz="2400" spc="-10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Assistants</a:t>
            </a:r>
            <a:r>
              <a:rPr dirty="0" sz="2400" spc="5" b="1">
                <a:latin typeface="Arial"/>
                <a:cs typeface="Arial"/>
              </a:rPr>
              <a:t> </a:t>
            </a:r>
            <a:r>
              <a:rPr dirty="0" sz="2400" spc="-35" b="1">
                <a:latin typeface="Arial"/>
                <a:cs typeface="Arial"/>
              </a:rPr>
              <a:t>(TAs):</a:t>
            </a:r>
            <a:endParaRPr sz="2400">
              <a:latin typeface="Arial"/>
              <a:cs typeface="Arial"/>
            </a:endParaRPr>
          </a:p>
          <a:p>
            <a:pPr marL="355600" indent="-180340">
              <a:lnSpc>
                <a:spcPct val="100000"/>
              </a:lnSpc>
              <a:spcBef>
                <a:spcPts val="300"/>
              </a:spcBef>
              <a:buClr>
                <a:srgbClr val="7E7E7E"/>
              </a:buClr>
              <a:buChar char="•"/>
              <a:tabLst>
                <a:tab pos="355600" algn="l"/>
              </a:tabLst>
            </a:pPr>
            <a:r>
              <a:rPr dirty="0" sz="2000" spc="-15">
                <a:latin typeface="Arial"/>
                <a:cs typeface="Arial"/>
              </a:rPr>
              <a:t>Tianyi </a:t>
            </a:r>
            <a:r>
              <a:rPr dirty="0" sz="2000" spc="-5">
                <a:latin typeface="Arial"/>
                <a:cs typeface="Arial"/>
              </a:rPr>
              <a:t>LIU, </a:t>
            </a:r>
            <a:r>
              <a:rPr dirty="0" u="heavy" sz="2000" spc="-1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5"/>
              </a:rPr>
              <a:t>andrew</a:t>
            </a:r>
            <a:r>
              <a:rPr dirty="0" u="heavy" sz="2000" spc="-1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5"/>
              </a:rPr>
              <a:t>-</a:t>
            </a:r>
            <a:r>
              <a:rPr dirty="0" u="heavy" sz="2000" spc="-1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5"/>
              </a:rPr>
              <a:t>ty.liu@connect.polyu.hk</a:t>
            </a:r>
            <a:endParaRPr sz="2000">
              <a:latin typeface="Arial"/>
              <a:cs typeface="Arial"/>
            </a:endParaRPr>
          </a:p>
          <a:p>
            <a:pPr marL="355600" indent="-180340">
              <a:lnSpc>
                <a:spcPct val="100000"/>
              </a:lnSpc>
              <a:spcBef>
                <a:spcPts val="300"/>
              </a:spcBef>
              <a:buClr>
                <a:srgbClr val="7E7E7E"/>
              </a:buClr>
              <a:buChar char="•"/>
              <a:tabLst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Jian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SONG,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6"/>
              </a:rPr>
              <a:t>eee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6"/>
              </a:rPr>
              <a:t>-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6"/>
              </a:rPr>
              <a:t>jian.song@connect.polyu.hk</a:t>
            </a:r>
            <a:endParaRPr sz="2000">
              <a:latin typeface="Arial"/>
              <a:cs typeface="Arial"/>
            </a:endParaRPr>
          </a:p>
          <a:p>
            <a:pPr marL="355600" indent="-180340">
              <a:lnSpc>
                <a:spcPct val="100000"/>
              </a:lnSpc>
              <a:spcBef>
                <a:spcPts val="300"/>
              </a:spcBef>
              <a:buClr>
                <a:srgbClr val="7E7E7E"/>
              </a:buClr>
              <a:buChar char="•"/>
              <a:tabLst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Junkai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LI,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u="sng" sz="2000" spc="-5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7"/>
              </a:rPr>
              <a:t>junkai.li@connect.polyu.hk</a:t>
            </a:r>
            <a:endParaRPr sz="2000">
              <a:latin typeface="Arial"/>
              <a:cs typeface="Arial"/>
            </a:endParaRPr>
          </a:p>
          <a:p>
            <a:pPr marL="355600" indent="-180340">
              <a:lnSpc>
                <a:spcPct val="100000"/>
              </a:lnSpc>
              <a:spcBef>
                <a:spcPts val="300"/>
              </a:spcBef>
              <a:buClr>
                <a:srgbClr val="7E7E7E"/>
              </a:buClr>
              <a:buChar char="•"/>
              <a:tabLst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Muqing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GE,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u="sng" sz="2000" spc="-5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8"/>
              </a:rPr>
              <a:t>24152567r@connect.polyu.hk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7761" y="0"/>
            <a:ext cx="140335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Briefing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16594" y="6339941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761" y="0"/>
            <a:ext cx="769747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Lesson</a:t>
            </a:r>
            <a:r>
              <a:rPr dirty="0" spc="-45"/>
              <a:t> </a:t>
            </a:r>
            <a:r>
              <a:rPr dirty="0" spc="-5"/>
              <a:t>6:</a:t>
            </a:r>
            <a:r>
              <a:rPr dirty="0" spc="-20"/>
              <a:t> </a:t>
            </a:r>
            <a:r>
              <a:rPr dirty="0"/>
              <a:t>Hybridisation</a:t>
            </a:r>
            <a:r>
              <a:rPr dirty="0" spc="-30"/>
              <a:t> </a:t>
            </a:r>
            <a:r>
              <a:rPr dirty="0" spc="-5"/>
              <a:t>of</a:t>
            </a:r>
            <a:r>
              <a:rPr dirty="0" spc="-20"/>
              <a:t> </a:t>
            </a:r>
            <a:r>
              <a:rPr dirty="0" spc="-5"/>
              <a:t>Energy</a:t>
            </a:r>
            <a:r>
              <a:rPr dirty="0" spc="-30"/>
              <a:t> </a:t>
            </a:r>
            <a:r>
              <a:rPr dirty="0"/>
              <a:t>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6588" y="4441012"/>
            <a:ext cx="8411210" cy="21075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42265" indent="-342265">
              <a:lnSpc>
                <a:spcPct val="100000"/>
              </a:lnSpc>
              <a:spcBef>
                <a:spcPts val="105"/>
              </a:spcBef>
              <a:buClr>
                <a:srgbClr val="7E7E7E"/>
              </a:buClr>
              <a:buChar char="•"/>
              <a:tabLst>
                <a:tab pos="342265" algn="l"/>
                <a:tab pos="355600" algn="l"/>
                <a:tab pos="685800" algn="l"/>
                <a:tab pos="1734185" algn="l"/>
                <a:tab pos="2005330" algn="l"/>
                <a:tab pos="3519170" algn="l"/>
                <a:tab pos="4612005" algn="l"/>
                <a:tab pos="5093970" algn="l"/>
                <a:tab pos="6071870" algn="l"/>
                <a:tab pos="6980555" algn="l"/>
                <a:tab pos="7534275" algn="l"/>
              </a:tabLst>
            </a:pPr>
            <a:r>
              <a:rPr dirty="0" sz="2000">
                <a:latin typeface="Arial"/>
                <a:cs typeface="Arial"/>
              </a:rPr>
              <a:t>In	</a:t>
            </a:r>
            <a:r>
              <a:rPr dirty="0" sz="2000" spc="-5">
                <a:latin typeface="Arial"/>
                <a:cs typeface="Arial"/>
              </a:rPr>
              <a:t>general,	</a:t>
            </a:r>
            <a:r>
              <a:rPr dirty="0" sz="2000">
                <a:latin typeface="Arial"/>
                <a:cs typeface="Arial"/>
              </a:rPr>
              <a:t>a	</a:t>
            </a:r>
            <a:r>
              <a:rPr dirty="0" sz="2000" spc="-5">
                <a:latin typeface="Arial"/>
                <a:cs typeface="Arial"/>
              </a:rPr>
              <a:t>compromise	between	</a:t>
            </a:r>
            <a:r>
              <a:rPr dirty="0" sz="2000" spc="-10">
                <a:latin typeface="Arial"/>
                <a:cs typeface="Arial"/>
              </a:rPr>
              <a:t>the	</a:t>
            </a:r>
            <a:r>
              <a:rPr dirty="0" sz="2000" spc="-5">
                <a:latin typeface="Arial"/>
                <a:cs typeface="Arial"/>
              </a:rPr>
              <a:t>specific	energy	and	specific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Arial"/>
                <a:cs typeface="Arial"/>
              </a:rPr>
              <a:t>power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is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15">
                <a:latin typeface="Arial"/>
                <a:cs typeface="Arial"/>
              </a:rPr>
              <a:t>necessary,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but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with</a:t>
            </a:r>
            <a:r>
              <a:rPr dirty="0" sz="2000">
                <a:latin typeface="Arial"/>
                <a:cs typeface="Arial"/>
              </a:rPr>
              <a:t> more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preference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specific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energy.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algn="just" marL="354965" marR="5080" indent="-342900">
              <a:lnSpc>
                <a:spcPct val="100000"/>
              </a:lnSpc>
              <a:buClr>
                <a:srgbClr val="7E7E7E"/>
              </a:buClr>
              <a:buChar char="•"/>
              <a:tabLst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If allowable in </a:t>
            </a:r>
            <a:r>
              <a:rPr dirty="0" sz="2000">
                <a:latin typeface="Arial"/>
                <a:cs typeface="Arial"/>
              </a:rPr>
              <a:t>terms of cost, space </a:t>
            </a:r>
            <a:r>
              <a:rPr dirty="0" sz="2000" spc="-5">
                <a:latin typeface="Arial"/>
                <a:cs typeface="Arial"/>
              </a:rPr>
              <a:t>and </a:t>
            </a:r>
            <a:r>
              <a:rPr dirty="0" sz="2000" spc="-15">
                <a:latin typeface="Arial"/>
                <a:cs typeface="Arial"/>
              </a:rPr>
              <a:t>complexity, </a:t>
            </a:r>
            <a:r>
              <a:rPr dirty="0" sz="2000">
                <a:latin typeface="Arial"/>
                <a:cs typeface="Arial"/>
              </a:rPr>
              <a:t>a </a:t>
            </a:r>
            <a:r>
              <a:rPr dirty="0" sz="2000" spc="-5">
                <a:latin typeface="Arial"/>
                <a:cs typeface="Arial"/>
              </a:rPr>
              <a:t>hybridization </a:t>
            </a:r>
            <a:r>
              <a:rPr dirty="0" sz="2000">
                <a:latin typeface="Arial"/>
                <a:cs typeface="Arial"/>
              </a:rPr>
              <a:t>of 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two</a:t>
            </a:r>
            <a:r>
              <a:rPr dirty="0" sz="2000" spc="37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energy</a:t>
            </a:r>
            <a:r>
              <a:rPr dirty="0" sz="2000" spc="3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sources</a:t>
            </a:r>
            <a:r>
              <a:rPr dirty="0" sz="2000" spc="36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(one</a:t>
            </a:r>
            <a:r>
              <a:rPr dirty="0" sz="2000" spc="37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with</a:t>
            </a:r>
            <a:r>
              <a:rPr dirty="0" sz="2000" spc="37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high</a:t>
            </a:r>
            <a:r>
              <a:rPr dirty="0" sz="2000" spc="37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specific</a:t>
            </a:r>
            <a:r>
              <a:rPr dirty="0" sz="2000" spc="37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energy</a:t>
            </a:r>
            <a:r>
              <a:rPr dirty="0" sz="2000" spc="3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37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another</a:t>
            </a:r>
            <a:r>
              <a:rPr dirty="0" sz="2000" spc="36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with </a:t>
            </a:r>
            <a:r>
              <a:rPr dirty="0" sz="2000" spc="-5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high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specific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power)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is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preferred.</a:t>
            </a:r>
            <a:endParaRPr sz="2000">
              <a:latin typeface="Arial"/>
              <a:cs typeface="Arial"/>
            </a:endParaRPr>
          </a:p>
          <a:p>
            <a:pPr algn="r" marR="375285">
              <a:lnSpc>
                <a:spcPct val="100000"/>
              </a:lnSpc>
              <a:spcBef>
                <a:spcPts val="545"/>
              </a:spcBef>
            </a:pPr>
            <a:r>
              <a:rPr dirty="0" sz="1200"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0094" y="868121"/>
            <a:ext cx="65265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9F2200"/>
                </a:solidFill>
                <a:latin typeface="Arial"/>
                <a:cs typeface="Arial"/>
              </a:rPr>
              <a:t>Performance Comparison</a:t>
            </a:r>
            <a:r>
              <a:rPr dirty="0" sz="2400" spc="-10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9F2200"/>
                </a:solidFill>
                <a:latin typeface="Arial"/>
                <a:cs typeface="Arial"/>
              </a:rPr>
              <a:t>of</a:t>
            </a:r>
            <a:r>
              <a:rPr dirty="0" sz="2400" spc="-20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9F2200"/>
                </a:solidFill>
                <a:latin typeface="Arial"/>
                <a:cs typeface="Arial"/>
              </a:rPr>
              <a:t>Energy</a:t>
            </a:r>
            <a:r>
              <a:rPr dirty="0" sz="2400" spc="-1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9F2200"/>
                </a:solidFill>
                <a:latin typeface="Arial"/>
                <a:cs typeface="Arial"/>
              </a:rPr>
              <a:t>Sources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914" y="1442667"/>
            <a:ext cx="4545275" cy="287812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751070" y="1464436"/>
            <a:ext cx="4088129" cy="2325370"/>
          </a:xfrm>
          <a:prstGeom prst="rect">
            <a:avLst/>
          </a:prstGeom>
          <a:ln w="19050">
            <a:solidFill>
              <a:srgbClr val="B64825"/>
            </a:solidFill>
          </a:ln>
        </p:spPr>
        <p:txBody>
          <a:bodyPr wrap="square" lIns="0" tIns="10795" rIns="0" bIns="0" rtlCol="0" vert="horz">
            <a:spAutoFit/>
          </a:bodyPr>
          <a:lstStyle/>
          <a:p>
            <a:pPr algn="just" marL="92075" marR="20955">
              <a:lnSpc>
                <a:spcPct val="120000"/>
              </a:lnSpc>
              <a:spcBef>
                <a:spcPts val="85"/>
              </a:spcBef>
            </a:pPr>
            <a:r>
              <a:rPr dirty="0" sz="1750">
                <a:latin typeface="Arial"/>
                <a:cs typeface="Arial"/>
              </a:rPr>
              <a:t>A </a:t>
            </a:r>
            <a:r>
              <a:rPr dirty="0" sz="1750" spc="-5">
                <a:latin typeface="Arial"/>
                <a:cs typeface="Arial"/>
              </a:rPr>
              <a:t>Ragone </a:t>
            </a:r>
            <a:r>
              <a:rPr dirty="0" sz="1750">
                <a:latin typeface="Arial"/>
                <a:cs typeface="Arial"/>
              </a:rPr>
              <a:t>chart </a:t>
            </a:r>
            <a:r>
              <a:rPr dirty="0" sz="1750" spc="-5">
                <a:latin typeface="Arial"/>
                <a:cs typeface="Arial"/>
              </a:rPr>
              <a:t>indicates </a:t>
            </a:r>
            <a:r>
              <a:rPr dirty="0" sz="1750">
                <a:latin typeface="Arial"/>
                <a:cs typeface="Arial"/>
              </a:rPr>
              <a:t>that </a:t>
            </a:r>
            <a:r>
              <a:rPr dirty="0" sz="1750" spc="-5">
                <a:latin typeface="Arial"/>
                <a:cs typeface="Arial"/>
              </a:rPr>
              <a:t>none of </a:t>
            </a:r>
            <a:r>
              <a:rPr dirty="0" sz="1750">
                <a:latin typeface="Arial"/>
                <a:cs typeface="Arial"/>
              </a:rPr>
              <a:t> them</a:t>
            </a:r>
            <a:r>
              <a:rPr dirty="0" sz="1750" spc="5">
                <a:latin typeface="Arial"/>
                <a:cs typeface="Arial"/>
              </a:rPr>
              <a:t> </a:t>
            </a:r>
            <a:r>
              <a:rPr dirty="0" sz="1750">
                <a:latin typeface="Arial"/>
                <a:cs typeface="Arial"/>
              </a:rPr>
              <a:t>can</a:t>
            </a:r>
            <a:r>
              <a:rPr dirty="0" sz="1750" spc="5">
                <a:latin typeface="Arial"/>
                <a:cs typeface="Arial"/>
              </a:rPr>
              <a:t> </a:t>
            </a:r>
            <a:r>
              <a:rPr dirty="0" sz="1750" spc="-5">
                <a:latin typeface="Arial"/>
                <a:cs typeface="Arial"/>
              </a:rPr>
              <a:t>simultaneously</a:t>
            </a:r>
            <a:r>
              <a:rPr dirty="0" sz="1750">
                <a:latin typeface="Arial"/>
                <a:cs typeface="Arial"/>
              </a:rPr>
              <a:t> </a:t>
            </a:r>
            <a:r>
              <a:rPr dirty="0" sz="1750" spc="-10">
                <a:latin typeface="Arial"/>
                <a:cs typeface="Arial"/>
              </a:rPr>
              <a:t>offer</a:t>
            </a:r>
            <a:r>
              <a:rPr dirty="0" sz="1750" spc="-5">
                <a:latin typeface="Arial"/>
                <a:cs typeface="Arial"/>
              </a:rPr>
              <a:t> </a:t>
            </a:r>
            <a:r>
              <a:rPr dirty="0" sz="1750" spc="-10">
                <a:latin typeface="Arial"/>
                <a:cs typeface="Arial"/>
              </a:rPr>
              <a:t>high </a:t>
            </a:r>
            <a:r>
              <a:rPr dirty="0" sz="1750" spc="-5">
                <a:latin typeface="Arial"/>
                <a:cs typeface="Arial"/>
              </a:rPr>
              <a:t> specific energy and high </a:t>
            </a:r>
            <a:r>
              <a:rPr dirty="0" sz="1750">
                <a:latin typeface="Arial"/>
                <a:cs typeface="Arial"/>
              </a:rPr>
              <a:t>specific </a:t>
            </a:r>
            <a:r>
              <a:rPr dirty="0" sz="1750" spc="-20">
                <a:latin typeface="Arial"/>
                <a:cs typeface="Arial"/>
              </a:rPr>
              <a:t>power. </a:t>
            </a:r>
            <a:r>
              <a:rPr dirty="0" sz="1750" spc="-475">
                <a:latin typeface="Arial"/>
                <a:cs typeface="Arial"/>
              </a:rPr>
              <a:t> </a:t>
            </a:r>
            <a:r>
              <a:rPr dirty="0" sz="1750" spc="-5">
                <a:latin typeface="Arial"/>
                <a:cs typeface="Arial"/>
              </a:rPr>
              <a:t>For </a:t>
            </a:r>
            <a:r>
              <a:rPr dirty="0" sz="1750">
                <a:latin typeface="Arial"/>
                <a:cs typeface="Arial"/>
              </a:rPr>
              <a:t>the battery </a:t>
            </a:r>
            <a:r>
              <a:rPr dirty="0" sz="1750" spc="-5">
                <a:latin typeface="Arial"/>
                <a:cs typeface="Arial"/>
              </a:rPr>
              <a:t>electric vehicles (BEVs), </a:t>
            </a:r>
            <a:r>
              <a:rPr dirty="0" sz="1750">
                <a:latin typeface="Arial"/>
                <a:cs typeface="Arial"/>
              </a:rPr>
              <a:t> the </a:t>
            </a:r>
            <a:r>
              <a:rPr dirty="0" sz="1750" spc="-5">
                <a:latin typeface="Arial"/>
                <a:cs typeface="Arial"/>
              </a:rPr>
              <a:t>specific energy governs </a:t>
            </a:r>
            <a:r>
              <a:rPr dirty="0" sz="1750">
                <a:latin typeface="Arial"/>
                <a:cs typeface="Arial"/>
              </a:rPr>
              <a:t>the </a:t>
            </a:r>
            <a:r>
              <a:rPr dirty="0" sz="1750" spc="-5">
                <a:latin typeface="Arial"/>
                <a:cs typeface="Arial"/>
              </a:rPr>
              <a:t>driving </a:t>
            </a:r>
            <a:r>
              <a:rPr dirty="0" sz="1750">
                <a:latin typeface="Arial"/>
                <a:cs typeface="Arial"/>
              </a:rPr>
              <a:t> range</a:t>
            </a:r>
            <a:r>
              <a:rPr dirty="0" sz="1750" spc="5">
                <a:latin typeface="Arial"/>
                <a:cs typeface="Arial"/>
              </a:rPr>
              <a:t> </a:t>
            </a:r>
            <a:r>
              <a:rPr dirty="0" sz="1750" spc="-5">
                <a:latin typeface="Arial"/>
                <a:cs typeface="Arial"/>
              </a:rPr>
              <a:t>per</a:t>
            </a:r>
            <a:r>
              <a:rPr dirty="0" sz="1750">
                <a:latin typeface="Arial"/>
                <a:cs typeface="Arial"/>
              </a:rPr>
              <a:t> charge</a:t>
            </a:r>
            <a:r>
              <a:rPr dirty="0" sz="1750" spc="5">
                <a:latin typeface="Arial"/>
                <a:cs typeface="Arial"/>
              </a:rPr>
              <a:t> </a:t>
            </a:r>
            <a:r>
              <a:rPr dirty="0" sz="1750" spc="-10">
                <a:latin typeface="Arial"/>
                <a:cs typeface="Arial"/>
              </a:rPr>
              <a:t>while</a:t>
            </a:r>
            <a:r>
              <a:rPr dirty="0" sz="1750" spc="-5">
                <a:latin typeface="Arial"/>
                <a:cs typeface="Arial"/>
              </a:rPr>
              <a:t> </a:t>
            </a:r>
            <a:r>
              <a:rPr dirty="0" sz="1750">
                <a:latin typeface="Arial"/>
                <a:cs typeface="Arial"/>
              </a:rPr>
              <a:t>the</a:t>
            </a:r>
            <a:r>
              <a:rPr dirty="0" sz="1750" spc="5">
                <a:latin typeface="Arial"/>
                <a:cs typeface="Arial"/>
              </a:rPr>
              <a:t> </a:t>
            </a:r>
            <a:r>
              <a:rPr dirty="0" sz="1750" spc="-5">
                <a:latin typeface="Arial"/>
                <a:cs typeface="Arial"/>
              </a:rPr>
              <a:t>specific </a:t>
            </a:r>
            <a:r>
              <a:rPr dirty="0" sz="1750">
                <a:latin typeface="Arial"/>
                <a:cs typeface="Arial"/>
              </a:rPr>
              <a:t> </a:t>
            </a:r>
            <a:r>
              <a:rPr dirty="0" sz="1750" spc="-5">
                <a:latin typeface="Arial"/>
                <a:cs typeface="Arial"/>
              </a:rPr>
              <a:t>power</a:t>
            </a:r>
            <a:r>
              <a:rPr dirty="0" sz="1750" spc="100">
                <a:latin typeface="Arial"/>
                <a:cs typeface="Arial"/>
              </a:rPr>
              <a:t> </a:t>
            </a:r>
            <a:r>
              <a:rPr dirty="0" sz="1750" spc="-5">
                <a:latin typeface="Arial"/>
                <a:cs typeface="Arial"/>
              </a:rPr>
              <a:t>determines</a:t>
            </a:r>
            <a:r>
              <a:rPr dirty="0" sz="1750" spc="110">
                <a:latin typeface="Arial"/>
                <a:cs typeface="Arial"/>
              </a:rPr>
              <a:t> </a:t>
            </a:r>
            <a:r>
              <a:rPr dirty="0" sz="1750">
                <a:latin typeface="Arial"/>
                <a:cs typeface="Arial"/>
              </a:rPr>
              <a:t>the</a:t>
            </a:r>
            <a:r>
              <a:rPr dirty="0" sz="1750" spc="95">
                <a:latin typeface="Arial"/>
                <a:cs typeface="Arial"/>
              </a:rPr>
              <a:t> </a:t>
            </a:r>
            <a:r>
              <a:rPr dirty="0" sz="1750" spc="-5">
                <a:latin typeface="Arial"/>
                <a:cs typeface="Arial"/>
              </a:rPr>
              <a:t>acceleration</a:t>
            </a:r>
            <a:r>
              <a:rPr dirty="0" sz="1750" spc="105">
                <a:latin typeface="Arial"/>
                <a:cs typeface="Arial"/>
              </a:rPr>
              <a:t> </a:t>
            </a:r>
            <a:r>
              <a:rPr dirty="0" sz="1750">
                <a:latin typeface="Arial"/>
                <a:cs typeface="Arial"/>
              </a:rPr>
              <a:t>rate.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352" y="3717455"/>
            <a:ext cx="3955415" cy="247369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7761" y="0"/>
            <a:ext cx="3996054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Lesson</a:t>
            </a:r>
            <a:r>
              <a:rPr dirty="0" spc="-50"/>
              <a:t> </a:t>
            </a:r>
            <a:r>
              <a:rPr dirty="0" spc="-5"/>
              <a:t>7:</a:t>
            </a:r>
            <a:r>
              <a:rPr dirty="0" spc="-20"/>
              <a:t> </a:t>
            </a:r>
            <a:r>
              <a:rPr dirty="0" spc="-5"/>
              <a:t>Case</a:t>
            </a:r>
            <a:r>
              <a:rPr dirty="0" spc="-35"/>
              <a:t> </a:t>
            </a:r>
            <a:r>
              <a:rPr dirty="0" spc="-5"/>
              <a:t>Study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98738" y="6428943"/>
            <a:ext cx="19621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7208" y="1745107"/>
            <a:ext cx="3109595" cy="1283970"/>
          </a:xfrm>
          <a:prstGeom prst="rect">
            <a:avLst/>
          </a:prstGeom>
          <a:ln w="19050">
            <a:solidFill>
              <a:srgbClr val="B64825"/>
            </a:solidFill>
          </a:ln>
        </p:spPr>
        <p:txBody>
          <a:bodyPr wrap="square" lIns="0" tIns="64135" rIns="0" bIns="0" rtlCol="0" vert="horz">
            <a:spAutoFit/>
          </a:bodyPr>
          <a:lstStyle/>
          <a:p>
            <a:pPr marL="515620">
              <a:lnSpc>
                <a:spcPct val="100000"/>
              </a:lnSpc>
              <a:spcBef>
                <a:spcPts val="505"/>
              </a:spcBef>
            </a:pPr>
            <a:r>
              <a:rPr dirty="0" sz="1800" spc="-5" b="1">
                <a:solidFill>
                  <a:srgbClr val="9F2200"/>
                </a:solidFill>
                <a:latin typeface="Arial"/>
                <a:cs typeface="Arial"/>
              </a:rPr>
              <a:t>Battery</a:t>
            </a:r>
            <a:r>
              <a:rPr dirty="0" sz="1800" spc="-1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9F2200"/>
                </a:solidFill>
                <a:latin typeface="Arial"/>
                <a:cs typeface="Arial"/>
              </a:rPr>
              <a:t>parameters</a:t>
            </a:r>
            <a:endParaRPr sz="1800">
              <a:latin typeface="Arial"/>
              <a:cs typeface="Arial"/>
            </a:endParaRPr>
          </a:p>
          <a:p>
            <a:pPr marL="271780" indent="-180340">
              <a:lnSpc>
                <a:spcPct val="100000"/>
              </a:lnSpc>
              <a:spcBef>
                <a:spcPts val="415"/>
              </a:spcBef>
              <a:buChar char="•"/>
              <a:tabLst>
                <a:tab pos="272415" algn="l"/>
              </a:tabLst>
            </a:pPr>
            <a:r>
              <a:rPr dirty="0" sz="1600" spc="-5">
                <a:latin typeface="Arial"/>
                <a:cs typeface="Arial"/>
              </a:rPr>
              <a:t>Capacity:101</a:t>
            </a:r>
            <a:r>
              <a:rPr dirty="0" sz="1600">
                <a:latin typeface="Arial"/>
                <a:cs typeface="Arial"/>
              </a:rPr>
              <a:t> kWh</a:t>
            </a:r>
            <a:endParaRPr sz="1600">
              <a:latin typeface="Arial"/>
              <a:cs typeface="Arial"/>
            </a:endParaRPr>
          </a:p>
          <a:p>
            <a:pPr marL="271780" indent="-180340">
              <a:lnSpc>
                <a:spcPct val="100000"/>
              </a:lnSpc>
              <a:spcBef>
                <a:spcPts val="385"/>
              </a:spcBef>
              <a:buChar char="•"/>
              <a:tabLst>
                <a:tab pos="272415" algn="l"/>
              </a:tabLst>
            </a:pPr>
            <a:r>
              <a:rPr dirty="0" sz="1600" spc="-25">
                <a:latin typeface="Arial"/>
                <a:cs typeface="Arial"/>
              </a:rPr>
              <a:t>Type: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35">
                <a:latin typeface="Arial"/>
                <a:cs typeface="Arial"/>
              </a:rPr>
              <a:t>Ternary</a:t>
            </a:r>
            <a:r>
              <a:rPr dirty="0" sz="1600" spc="1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lithium</a:t>
            </a:r>
            <a:endParaRPr sz="1600">
              <a:latin typeface="Arial"/>
              <a:cs typeface="Arial"/>
            </a:endParaRPr>
          </a:p>
          <a:p>
            <a:pPr marL="271780" indent="-180340">
              <a:lnSpc>
                <a:spcPct val="100000"/>
              </a:lnSpc>
              <a:spcBef>
                <a:spcPts val="390"/>
              </a:spcBef>
              <a:buChar char="•"/>
              <a:tabLst>
                <a:tab pos="272415" algn="l"/>
              </a:tabLst>
            </a:pPr>
            <a:r>
              <a:rPr dirty="0" sz="1600" spc="-10">
                <a:latin typeface="Arial"/>
                <a:cs typeface="Arial"/>
              </a:rPr>
              <a:t>CTB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integrated</a:t>
            </a:r>
            <a:r>
              <a:rPr dirty="0" sz="160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technology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7208" y="3228047"/>
            <a:ext cx="3109595" cy="2761615"/>
          </a:xfrm>
          <a:prstGeom prst="rect">
            <a:avLst/>
          </a:prstGeom>
          <a:ln w="19050">
            <a:solidFill>
              <a:srgbClr val="B64825"/>
            </a:solidFill>
          </a:ln>
        </p:spPr>
        <p:txBody>
          <a:bodyPr wrap="square" lIns="0" tIns="64769" rIns="0" bIns="0" rtlCol="0" vert="horz">
            <a:spAutoFit/>
          </a:bodyPr>
          <a:lstStyle/>
          <a:p>
            <a:pPr marL="438150">
              <a:lnSpc>
                <a:spcPct val="100000"/>
              </a:lnSpc>
              <a:spcBef>
                <a:spcPts val="509"/>
              </a:spcBef>
            </a:pPr>
            <a:r>
              <a:rPr dirty="0" sz="1800" spc="-20" b="1">
                <a:solidFill>
                  <a:srgbClr val="9F2200"/>
                </a:solidFill>
                <a:latin typeface="Arial"/>
                <a:cs typeface="Arial"/>
              </a:rPr>
              <a:t>Vehicle</a:t>
            </a:r>
            <a:r>
              <a:rPr dirty="0" sz="1800" spc="-30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9F2200"/>
                </a:solidFill>
                <a:latin typeface="Arial"/>
                <a:cs typeface="Arial"/>
              </a:rPr>
              <a:t>performance</a:t>
            </a:r>
            <a:endParaRPr sz="1800">
              <a:latin typeface="Arial"/>
              <a:cs typeface="Arial"/>
            </a:endParaRPr>
          </a:p>
          <a:p>
            <a:pPr marL="320675" indent="-229235">
              <a:lnSpc>
                <a:spcPct val="100000"/>
              </a:lnSpc>
              <a:spcBef>
                <a:spcPts val="415"/>
              </a:spcBef>
              <a:buChar char="•"/>
              <a:tabLst>
                <a:tab pos="320675" algn="l"/>
                <a:tab pos="321310" algn="l"/>
              </a:tabLst>
            </a:pPr>
            <a:r>
              <a:rPr dirty="0" sz="1600" spc="-10">
                <a:latin typeface="Arial"/>
                <a:cs typeface="Arial"/>
              </a:rPr>
              <a:t>Acceleration</a:t>
            </a:r>
            <a:r>
              <a:rPr dirty="0" sz="1600" spc="-5">
                <a:latin typeface="Arial"/>
                <a:cs typeface="Arial"/>
              </a:rPr>
              <a:t> time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of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100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km/h:</a:t>
            </a:r>
            <a:endParaRPr sz="1600">
              <a:latin typeface="Arial"/>
              <a:cs typeface="Arial"/>
            </a:endParaRPr>
          </a:p>
          <a:p>
            <a:pPr marL="320675">
              <a:lnSpc>
                <a:spcPct val="100000"/>
              </a:lnSpc>
              <a:spcBef>
                <a:spcPts val="384"/>
              </a:spcBef>
            </a:pPr>
            <a:r>
              <a:rPr dirty="0" sz="1600" spc="-10">
                <a:latin typeface="Arial"/>
                <a:cs typeface="Arial"/>
              </a:rPr>
              <a:t>2.78 </a:t>
            </a:r>
            <a:r>
              <a:rPr dirty="0" sz="1600" spc="-5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marL="320675" indent="-229235">
              <a:lnSpc>
                <a:spcPct val="100000"/>
              </a:lnSpc>
              <a:spcBef>
                <a:spcPts val="380"/>
              </a:spcBef>
              <a:buChar char="•"/>
              <a:tabLst>
                <a:tab pos="320675" algn="l"/>
                <a:tab pos="321310" algn="l"/>
              </a:tabLst>
            </a:pPr>
            <a:r>
              <a:rPr dirty="0" sz="1600" spc="-5">
                <a:latin typeface="Arial"/>
                <a:cs typeface="Arial"/>
              </a:rPr>
              <a:t>Maximum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speed: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265 km/h</a:t>
            </a:r>
            <a:endParaRPr sz="1600">
              <a:latin typeface="Arial"/>
              <a:cs typeface="Arial"/>
            </a:endParaRPr>
          </a:p>
          <a:p>
            <a:pPr marL="320675" indent="-229235">
              <a:lnSpc>
                <a:spcPct val="100000"/>
              </a:lnSpc>
              <a:spcBef>
                <a:spcPts val="390"/>
              </a:spcBef>
              <a:buChar char="•"/>
              <a:tabLst>
                <a:tab pos="320675" algn="l"/>
                <a:tab pos="321310" algn="l"/>
              </a:tabLst>
            </a:pPr>
            <a:r>
              <a:rPr dirty="0" sz="1600" spc="-35">
                <a:latin typeface="Arial"/>
                <a:cs typeface="Arial"/>
              </a:rPr>
              <a:t>CLTC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range: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500 </a:t>
            </a:r>
            <a:r>
              <a:rPr dirty="0" sz="1600" spc="-5">
                <a:latin typeface="Arial"/>
                <a:cs typeface="Arial"/>
              </a:rPr>
              <a:t>km</a:t>
            </a:r>
            <a:endParaRPr sz="1600">
              <a:latin typeface="Arial"/>
              <a:cs typeface="Arial"/>
            </a:endParaRPr>
          </a:p>
          <a:p>
            <a:pPr marL="320675" marR="411480" indent="-228600">
              <a:lnSpc>
                <a:spcPct val="120000"/>
              </a:lnSpc>
              <a:buChar char="•"/>
              <a:tabLst>
                <a:tab pos="320675" algn="l"/>
                <a:tab pos="321310" algn="l"/>
              </a:tabLst>
            </a:pPr>
            <a:r>
              <a:rPr dirty="0" sz="1600" spc="-5">
                <a:latin typeface="Arial"/>
                <a:cs typeface="Arial"/>
              </a:rPr>
              <a:t>Fast </a:t>
            </a:r>
            <a:r>
              <a:rPr dirty="0" sz="1600" spc="-10">
                <a:latin typeface="Arial"/>
                <a:cs typeface="Arial"/>
              </a:rPr>
              <a:t>Charging </a:t>
            </a:r>
            <a:r>
              <a:rPr dirty="0" sz="1600" spc="-20">
                <a:latin typeface="Arial"/>
                <a:cs typeface="Arial"/>
              </a:rPr>
              <a:t>Time </a:t>
            </a:r>
            <a:r>
              <a:rPr dirty="0" sz="1600" spc="-5">
                <a:solidFill>
                  <a:srgbClr val="12151A"/>
                </a:solidFill>
                <a:latin typeface="Arial"/>
                <a:cs typeface="Arial"/>
              </a:rPr>
              <a:t>(10%- </a:t>
            </a:r>
            <a:r>
              <a:rPr dirty="0" sz="1600" spc="-430">
                <a:solidFill>
                  <a:srgbClr val="12151A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12151A"/>
                </a:solidFill>
                <a:latin typeface="Arial"/>
                <a:cs typeface="Arial"/>
              </a:rPr>
              <a:t>80%)</a:t>
            </a:r>
            <a:r>
              <a:rPr dirty="0" sz="1600" spc="-10">
                <a:latin typeface="Arial"/>
                <a:cs typeface="Arial"/>
              </a:rPr>
              <a:t>:</a:t>
            </a:r>
            <a:r>
              <a:rPr dirty="0" sz="1600" spc="1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19</a:t>
            </a:r>
            <a:r>
              <a:rPr dirty="0" sz="160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min</a:t>
            </a:r>
            <a:endParaRPr sz="1600">
              <a:latin typeface="Arial"/>
              <a:cs typeface="Arial"/>
            </a:endParaRPr>
          </a:p>
          <a:p>
            <a:pPr marL="320675" indent="-229235">
              <a:lnSpc>
                <a:spcPct val="100000"/>
              </a:lnSpc>
              <a:spcBef>
                <a:spcPts val="384"/>
              </a:spcBef>
              <a:buChar char="•"/>
              <a:tabLst>
                <a:tab pos="320675" algn="l"/>
                <a:tab pos="321310" algn="l"/>
              </a:tabLst>
            </a:pPr>
            <a:r>
              <a:rPr dirty="0" sz="1600" spc="-5">
                <a:latin typeface="Arial"/>
                <a:cs typeface="Arial"/>
              </a:rPr>
              <a:t>15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min</a:t>
            </a:r>
            <a:r>
              <a:rPr dirty="0" sz="1600" spc="-10">
                <a:latin typeface="Arial"/>
                <a:cs typeface="Arial"/>
              </a:rPr>
              <a:t> charging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and</a:t>
            </a:r>
            <a:endParaRPr sz="1600">
              <a:latin typeface="Arial"/>
              <a:cs typeface="Arial"/>
            </a:endParaRPr>
          </a:p>
          <a:p>
            <a:pPr marL="320675">
              <a:lnSpc>
                <a:spcPct val="100000"/>
              </a:lnSpc>
              <a:spcBef>
                <a:spcPts val="380"/>
              </a:spcBef>
            </a:pPr>
            <a:r>
              <a:rPr dirty="0" sz="1600" spc="-5">
                <a:latin typeface="Arial"/>
                <a:cs typeface="Arial"/>
              </a:rPr>
              <a:t>replenishment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: 510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km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966" y="6588658"/>
            <a:ext cx="273240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latin typeface="Arial"/>
                <a:cs typeface="Arial"/>
              </a:rPr>
              <a:t>REF:</a:t>
            </a:r>
            <a:r>
              <a:rPr dirty="0" sz="1050" spc="-25" b="1">
                <a:latin typeface="Arial"/>
                <a:cs typeface="Arial"/>
              </a:rPr>
              <a:t> </a:t>
            </a:r>
            <a:r>
              <a:rPr dirty="0" u="sng" sz="1050" spc="-5" b="1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  <a:hlinkClick r:id="rId3"/>
              </a:rPr>
              <a:t>https://www.xiaomiev.com/car</a:t>
            </a:r>
            <a:r>
              <a:rPr dirty="0" u="sng" sz="1050" spc="-5" b="1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  <a:hlinkClick r:id="rId3"/>
              </a:rPr>
              <a:t>-</a:t>
            </a:r>
            <a:r>
              <a:rPr dirty="0" u="sng" sz="1050" spc="-5" b="1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  <a:hlinkClick r:id="rId3"/>
              </a:rPr>
              <a:t>config</a:t>
            </a:r>
            <a:endParaRPr sz="105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9955" y="1478914"/>
            <a:ext cx="3996816" cy="217716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550035" y="3483686"/>
            <a:ext cx="248158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Georgia"/>
                <a:cs typeface="Georgia"/>
              </a:rPr>
              <a:t>Donation</a:t>
            </a:r>
            <a:r>
              <a:rPr dirty="0" sz="1400" spc="-40" b="1">
                <a:latin typeface="Georgia"/>
                <a:cs typeface="Georgia"/>
              </a:rPr>
              <a:t> </a:t>
            </a:r>
            <a:r>
              <a:rPr dirty="0" sz="1400" spc="-5" b="1">
                <a:latin typeface="Georgia"/>
                <a:cs typeface="Georgia"/>
              </a:rPr>
              <a:t>for</a:t>
            </a:r>
            <a:r>
              <a:rPr dirty="0" sz="1400" spc="-30" b="1">
                <a:latin typeface="Georgia"/>
                <a:cs typeface="Georgia"/>
              </a:rPr>
              <a:t> </a:t>
            </a:r>
            <a:r>
              <a:rPr dirty="0" sz="1400" spc="-5" b="1">
                <a:latin typeface="Georgia"/>
                <a:cs typeface="Georgia"/>
              </a:rPr>
              <a:t>collaboration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3936" y="1601215"/>
            <a:ext cx="6972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Georgia"/>
                <a:cs typeface="Georgia"/>
              </a:rPr>
              <a:t>Xiaomi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8812" y="3727450"/>
            <a:ext cx="5734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Georgia"/>
                <a:cs typeface="Georgia"/>
              </a:rPr>
              <a:t>P</a:t>
            </a:r>
            <a:r>
              <a:rPr dirty="0" sz="1400" spc="-10" b="1">
                <a:latin typeface="Georgia"/>
                <a:cs typeface="Georgia"/>
              </a:rPr>
              <a:t>o</a:t>
            </a:r>
            <a:r>
              <a:rPr dirty="0" sz="1400" spc="-5" b="1">
                <a:latin typeface="Georgia"/>
                <a:cs typeface="Georgia"/>
              </a:rPr>
              <a:t>lyU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02766" y="6236614"/>
            <a:ext cx="2650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 i="1">
                <a:latin typeface="Calibri"/>
                <a:cs typeface="Calibri"/>
              </a:rPr>
              <a:t>EV</a:t>
            </a:r>
            <a:r>
              <a:rPr dirty="0" sz="1600" spc="-10" b="1" i="1">
                <a:latin typeface="Calibri"/>
                <a:cs typeface="Calibri"/>
              </a:rPr>
              <a:t> </a:t>
            </a:r>
            <a:r>
              <a:rPr dirty="0" sz="1600" spc="-5" b="1" i="1">
                <a:latin typeface="Calibri"/>
                <a:cs typeface="Calibri"/>
              </a:rPr>
              <a:t>models</a:t>
            </a:r>
            <a:r>
              <a:rPr dirty="0" sz="1600" spc="10" b="1" i="1">
                <a:latin typeface="Calibri"/>
                <a:cs typeface="Calibri"/>
              </a:rPr>
              <a:t> </a:t>
            </a:r>
            <a:r>
              <a:rPr dirty="0" sz="1600" spc="-5" b="1" i="1">
                <a:latin typeface="Calibri"/>
                <a:cs typeface="Calibri"/>
              </a:rPr>
              <a:t>are</a:t>
            </a:r>
            <a:r>
              <a:rPr dirty="0" sz="1600" spc="10" b="1" i="1">
                <a:latin typeface="Calibri"/>
                <a:cs typeface="Calibri"/>
              </a:rPr>
              <a:t> </a:t>
            </a:r>
            <a:r>
              <a:rPr dirty="0" sz="1600" spc="-10" b="1" i="1">
                <a:latin typeface="Calibri"/>
                <a:cs typeface="Calibri"/>
              </a:rPr>
              <a:t>to</a:t>
            </a:r>
            <a:r>
              <a:rPr dirty="0" sz="1600" spc="-15" b="1" i="1">
                <a:latin typeface="Calibri"/>
                <a:cs typeface="Calibri"/>
              </a:rPr>
              <a:t> </a:t>
            </a:r>
            <a:r>
              <a:rPr dirty="0" sz="1600" spc="-5" b="1" i="1">
                <a:latin typeface="Calibri"/>
                <a:cs typeface="Calibri"/>
              </a:rPr>
              <a:t>be</a:t>
            </a:r>
            <a:r>
              <a:rPr dirty="0" sz="1600" spc="5" b="1" i="1">
                <a:latin typeface="Calibri"/>
                <a:cs typeface="Calibri"/>
              </a:rPr>
              <a:t> </a:t>
            </a:r>
            <a:r>
              <a:rPr dirty="0" sz="1600" spc="-10" b="1" i="1">
                <a:latin typeface="Calibri"/>
                <a:cs typeface="Calibri"/>
              </a:rPr>
              <a:t>confirmed.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94964" y="6567322"/>
            <a:ext cx="144081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040C28"/>
                </a:solidFill>
                <a:latin typeface="Arial"/>
                <a:cs typeface="Arial"/>
              </a:rPr>
              <a:t>CTB,</a:t>
            </a:r>
            <a:r>
              <a:rPr dirty="0" sz="1400" spc="-40">
                <a:solidFill>
                  <a:srgbClr val="040C28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40C28"/>
                </a:solidFill>
                <a:latin typeface="Arial"/>
                <a:cs typeface="Arial"/>
              </a:rPr>
              <a:t>Cell-to-body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35041" y="6573723"/>
            <a:ext cx="31959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latin typeface="Arial"/>
                <a:cs typeface="Arial"/>
              </a:rPr>
              <a:t>CLTC,</a:t>
            </a:r>
            <a:r>
              <a:rPr dirty="0" sz="1400" spc="-5">
                <a:latin typeface="Arial"/>
                <a:cs typeface="Arial"/>
              </a:rPr>
              <a:t> China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light-duty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vehicle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test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cycle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6557" y="589406"/>
            <a:ext cx="5184775" cy="227329"/>
          </a:xfrm>
          <a:custGeom>
            <a:avLst/>
            <a:gdLst/>
            <a:ahLst/>
            <a:cxnLst/>
            <a:rect l="l" t="t" r="r" b="b"/>
            <a:pathLst>
              <a:path w="5184775" h="227330">
                <a:moveTo>
                  <a:pt x="5184648" y="0"/>
                </a:moveTo>
                <a:lnTo>
                  <a:pt x="0" y="0"/>
                </a:lnTo>
                <a:lnTo>
                  <a:pt x="0" y="227075"/>
                </a:lnTo>
                <a:lnTo>
                  <a:pt x="5184648" y="227075"/>
                </a:lnTo>
                <a:lnTo>
                  <a:pt x="518464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33883" y="494325"/>
            <a:ext cx="8131175" cy="995044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600" spc="-10" b="1">
                <a:solidFill>
                  <a:srgbClr val="9F2200"/>
                </a:solidFill>
                <a:latin typeface="Arial"/>
                <a:cs typeface="Arial"/>
              </a:rPr>
              <a:t>The</a:t>
            </a:r>
            <a:r>
              <a:rPr dirty="0" sz="1600" spc="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9F2200"/>
                </a:solidFill>
                <a:latin typeface="Arial"/>
                <a:cs typeface="Arial"/>
              </a:rPr>
              <a:t>course</a:t>
            </a:r>
            <a:r>
              <a:rPr dirty="0" sz="1600" spc="1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9F2200"/>
                </a:solidFill>
                <a:latin typeface="Arial"/>
                <a:cs typeface="Arial"/>
              </a:rPr>
              <a:t>topic</a:t>
            </a:r>
            <a:r>
              <a:rPr dirty="0" sz="1600" spc="2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9F2200"/>
                </a:solidFill>
                <a:latin typeface="Arial"/>
                <a:cs typeface="Arial"/>
              </a:rPr>
              <a:t>is</a:t>
            </a:r>
            <a:r>
              <a:rPr dirty="0" sz="1600" spc="1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9F2200"/>
                </a:solidFill>
                <a:latin typeface="Arial"/>
                <a:cs typeface="Arial"/>
              </a:rPr>
              <a:t>to</a:t>
            </a:r>
            <a:r>
              <a:rPr dirty="0" sz="1600" spc="20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9F2200"/>
                </a:solidFill>
                <a:latin typeface="Arial"/>
                <a:cs typeface="Arial"/>
              </a:rPr>
              <a:t>be</a:t>
            </a:r>
            <a:r>
              <a:rPr dirty="0" sz="1600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9F2200"/>
                </a:solidFill>
                <a:latin typeface="Arial"/>
                <a:cs typeface="Arial"/>
              </a:rPr>
              <a:t>confirmed</a:t>
            </a:r>
            <a:r>
              <a:rPr dirty="0" sz="1600" spc="4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1600" spc="5" b="1">
                <a:solidFill>
                  <a:srgbClr val="9F2200"/>
                </a:solidFill>
                <a:latin typeface="Arial"/>
                <a:cs typeface="Arial"/>
              </a:rPr>
              <a:t>with</a:t>
            </a:r>
            <a:r>
              <a:rPr dirty="0" sz="1600" spc="-1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9F2200"/>
                </a:solidFill>
                <a:latin typeface="Arial"/>
                <a:cs typeface="Arial"/>
              </a:rPr>
              <a:t>our</a:t>
            </a:r>
            <a:r>
              <a:rPr dirty="0" sz="1600" spc="10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9F2200"/>
                </a:solidFill>
                <a:latin typeface="Arial"/>
                <a:cs typeface="Arial"/>
              </a:rPr>
              <a:t>students,</a:t>
            </a:r>
            <a:r>
              <a:rPr dirty="0" sz="1600" spc="3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9F2200"/>
                </a:solidFill>
                <a:latin typeface="Arial"/>
                <a:cs typeface="Arial"/>
              </a:rPr>
              <a:t>possibly</a:t>
            </a:r>
            <a:r>
              <a:rPr dirty="0" sz="1600" spc="2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9F2200"/>
                </a:solidFill>
                <a:latin typeface="Arial"/>
                <a:cs typeface="Arial"/>
              </a:rPr>
              <a:t>simulation</a:t>
            </a:r>
            <a:r>
              <a:rPr dirty="0" sz="1600" spc="60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9F2200"/>
                </a:solidFill>
                <a:latin typeface="Arial"/>
                <a:cs typeface="Arial"/>
              </a:rPr>
              <a:t>model</a:t>
            </a:r>
            <a:r>
              <a:rPr dirty="0" sz="1600" spc="2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9F2200"/>
                </a:solidFill>
                <a:latin typeface="Arial"/>
                <a:cs typeface="Arial"/>
              </a:rPr>
              <a:t>of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600" b="1">
                <a:solidFill>
                  <a:srgbClr val="9F2200"/>
                </a:solidFill>
                <a:latin typeface="Arial"/>
                <a:cs typeface="Arial"/>
              </a:rPr>
              <a:t>wireless</a:t>
            </a:r>
            <a:r>
              <a:rPr dirty="0" sz="1600" spc="-1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9F2200"/>
                </a:solidFill>
                <a:latin typeface="Arial"/>
                <a:cs typeface="Arial"/>
              </a:rPr>
              <a:t>charging</a:t>
            </a:r>
            <a:r>
              <a:rPr dirty="0" sz="1600" spc="20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1600" spc="-15" b="1">
                <a:solidFill>
                  <a:srgbClr val="9F2200"/>
                </a:solidFill>
                <a:latin typeface="Arial"/>
                <a:cs typeface="Arial"/>
              </a:rPr>
              <a:t>system</a:t>
            </a:r>
            <a:r>
              <a:rPr dirty="0" sz="1600" spc="40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9F2200"/>
                </a:solidFill>
                <a:latin typeface="Arial"/>
                <a:cs typeface="Arial"/>
              </a:rPr>
              <a:t>for</a:t>
            </a:r>
            <a:r>
              <a:rPr dirty="0" sz="1600" spc="2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9F2200"/>
                </a:solidFill>
                <a:latin typeface="Arial"/>
                <a:cs typeface="Arial"/>
              </a:rPr>
              <a:t>EVs</a:t>
            </a:r>
            <a:r>
              <a:rPr dirty="0" sz="1600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9F2200"/>
                </a:solidFill>
                <a:latin typeface="Arial"/>
                <a:cs typeface="Arial"/>
              </a:rPr>
              <a:t>or</a:t>
            </a:r>
            <a:r>
              <a:rPr dirty="0" sz="1600" spc="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9F2200"/>
                </a:solidFill>
                <a:latin typeface="Arial"/>
                <a:cs typeface="Arial"/>
              </a:rPr>
              <a:t>introduction</a:t>
            </a:r>
            <a:r>
              <a:rPr dirty="0" sz="1600" spc="5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9F2200"/>
                </a:solidFill>
                <a:latin typeface="Arial"/>
                <a:cs typeface="Arial"/>
              </a:rPr>
              <a:t>of</a:t>
            </a:r>
            <a:r>
              <a:rPr dirty="0" sz="1600" spc="1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9F2200"/>
                </a:solidFill>
                <a:latin typeface="Arial"/>
                <a:cs typeface="Arial"/>
              </a:rPr>
              <a:t>EV </a:t>
            </a:r>
            <a:r>
              <a:rPr dirty="0" sz="1600" spc="-10" b="1">
                <a:solidFill>
                  <a:srgbClr val="9F2200"/>
                </a:solidFill>
                <a:latin typeface="Arial"/>
                <a:cs typeface="Arial"/>
              </a:rPr>
              <a:t>model.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dirty="0" sz="1400" b="1">
                <a:latin typeface="Arial"/>
                <a:cs typeface="Arial"/>
              </a:rPr>
              <a:t>Xiaomi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SU7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spc="5" b="1">
                <a:latin typeface="Arial"/>
                <a:cs typeface="Arial"/>
              </a:rPr>
              <a:t>Max</a:t>
            </a:r>
            <a:r>
              <a:rPr dirty="0" sz="1400" spc="-4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–</a:t>
            </a:r>
            <a:r>
              <a:rPr dirty="0" sz="1400" spc="-5" b="1">
                <a:latin typeface="Arial"/>
                <a:cs typeface="Arial"/>
              </a:rPr>
              <a:t> First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Xiaomi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electric</a:t>
            </a:r>
            <a:r>
              <a:rPr dirty="0" sz="1400" spc="-4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vehicle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in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overseas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761" y="0"/>
            <a:ext cx="3996054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Lesson</a:t>
            </a:r>
            <a:r>
              <a:rPr dirty="0" spc="-50"/>
              <a:t> </a:t>
            </a:r>
            <a:r>
              <a:rPr dirty="0" spc="-5"/>
              <a:t>7:</a:t>
            </a:r>
            <a:r>
              <a:rPr dirty="0" spc="-20"/>
              <a:t> </a:t>
            </a:r>
            <a:r>
              <a:rPr dirty="0" spc="-5"/>
              <a:t>Case</a:t>
            </a:r>
            <a:r>
              <a:rPr dirty="0" spc="-35"/>
              <a:t> </a:t>
            </a:r>
            <a:r>
              <a:rPr dirty="0" spc="-5"/>
              <a:t>Study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31251" y="6339941"/>
            <a:ext cx="1962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3757" y="802004"/>
            <a:ext cx="21075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9F2200"/>
                </a:solidFill>
                <a:latin typeface="Arial"/>
                <a:cs typeface="Arial"/>
              </a:rPr>
              <a:t>Hydrogen</a:t>
            </a:r>
            <a:r>
              <a:rPr dirty="0" sz="2400" spc="-2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9F2200"/>
                </a:solidFill>
                <a:latin typeface="Arial"/>
                <a:cs typeface="Arial"/>
              </a:rPr>
              <a:t>Bus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342" y="1347977"/>
            <a:ext cx="5249291" cy="416140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796279" y="1347977"/>
            <a:ext cx="3109595" cy="4161790"/>
          </a:xfrm>
          <a:prstGeom prst="rect">
            <a:avLst/>
          </a:prstGeom>
          <a:ln w="19050">
            <a:solidFill>
              <a:srgbClr val="B64825"/>
            </a:solidFill>
          </a:ln>
        </p:spPr>
        <p:txBody>
          <a:bodyPr wrap="square" lIns="0" tIns="66675" rIns="0" bIns="0" rtlCol="0" vert="horz">
            <a:spAutoFit/>
          </a:bodyPr>
          <a:lstStyle/>
          <a:p>
            <a:pPr marL="473075">
              <a:lnSpc>
                <a:spcPct val="100000"/>
              </a:lnSpc>
              <a:spcBef>
                <a:spcPts val="525"/>
              </a:spcBef>
            </a:pPr>
            <a:r>
              <a:rPr dirty="0" sz="2000" b="1">
                <a:solidFill>
                  <a:srgbClr val="9F2200"/>
                </a:solidFill>
                <a:latin typeface="Arial"/>
                <a:cs typeface="Arial"/>
              </a:rPr>
              <a:t>FCHV</a:t>
            </a:r>
            <a:r>
              <a:rPr dirty="0" sz="2000" spc="-30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F2200"/>
                </a:solidFill>
                <a:latin typeface="Arial"/>
                <a:cs typeface="Arial"/>
              </a:rPr>
              <a:t>Information</a:t>
            </a:r>
            <a:endParaRPr sz="2000">
              <a:latin typeface="Arial"/>
              <a:cs typeface="Arial"/>
            </a:endParaRPr>
          </a:p>
          <a:p>
            <a:pPr marL="264160" marR="602615" indent="-172720">
              <a:lnSpc>
                <a:spcPct val="120000"/>
              </a:lnSpc>
              <a:spcBef>
                <a:spcPts val="30"/>
              </a:spcBef>
              <a:buChar char="•"/>
              <a:tabLst>
                <a:tab pos="264795" algn="l"/>
              </a:tabLst>
            </a:pPr>
            <a:r>
              <a:rPr dirty="0" sz="1800" spc="-5">
                <a:latin typeface="Arial"/>
                <a:cs typeface="Arial"/>
              </a:rPr>
              <a:t>90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kW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PEFC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Fuel cell </a:t>
            </a:r>
            <a:r>
              <a:rPr dirty="0" sz="1800" spc="-484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stack:</a:t>
            </a:r>
            <a:r>
              <a:rPr dirty="0" sz="1800" spc="-15">
                <a:latin typeface="Arial"/>
                <a:cs typeface="Arial"/>
              </a:rPr>
              <a:t> twice</a:t>
            </a:r>
            <a:endParaRPr sz="1800">
              <a:latin typeface="Arial"/>
              <a:cs typeface="Arial"/>
            </a:endParaRPr>
          </a:p>
          <a:p>
            <a:pPr marL="264160" indent="-172720">
              <a:lnSpc>
                <a:spcPct val="100000"/>
              </a:lnSpc>
              <a:spcBef>
                <a:spcPts val="430"/>
              </a:spcBef>
              <a:buChar char="•"/>
              <a:tabLst>
                <a:tab pos="264795" algn="l"/>
              </a:tabLst>
            </a:pPr>
            <a:r>
              <a:rPr dirty="0" sz="1800" spc="-5">
                <a:latin typeface="Arial"/>
                <a:cs typeface="Arial"/>
              </a:rPr>
              <a:t>Motor:</a:t>
            </a:r>
            <a:r>
              <a:rPr dirty="0" sz="1800" spc="-1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AC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synchronous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80</a:t>
            </a:r>
            <a:endParaRPr sz="1800">
              <a:latin typeface="Arial"/>
              <a:cs typeface="Arial"/>
            </a:endParaRPr>
          </a:p>
          <a:p>
            <a:pPr marL="264160">
              <a:lnSpc>
                <a:spcPct val="100000"/>
              </a:lnSpc>
              <a:spcBef>
                <a:spcPts val="434"/>
              </a:spcBef>
            </a:pPr>
            <a:r>
              <a:rPr dirty="0" sz="1800">
                <a:latin typeface="Arial"/>
                <a:cs typeface="Arial"/>
              </a:rPr>
              <a:t>kW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twice</a:t>
            </a:r>
            <a:endParaRPr sz="1800">
              <a:latin typeface="Arial"/>
              <a:cs typeface="Arial"/>
            </a:endParaRPr>
          </a:p>
          <a:p>
            <a:pPr marL="264160" marR="95885" indent="-172720">
              <a:lnSpc>
                <a:spcPct val="120000"/>
              </a:lnSpc>
              <a:buChar char="•"/>
              <a:tabLst>
                <a:tab pos="264795" algn="l"/>
              </a:tabLst>
            </a:pPr>
            <a:r>
              <a:rPr dirty="0" sz="1800" spc="-10">
                <a:latin typeface="Arial"/>
                <a:cs typeface="Arial"/>
              </a:rPr>
              <a:t>Hydrogen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tank: 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Compressed </a:t>
            </a:r>
            <a:r>
              <a:rPr dirty="0" sz="1800" spc="-10">
                <a:latin typeface="Arial"/>
                <a:cs typeface="Arial"/>
              </a:rPr>
              <a:t>hydrogen </a:t>
            </a:r>
            <a:r>
              <a:rPr dirty="0" sz="1800" spc="-5">
                <a:latin typeface="Arial"/>
                <a:cs typeface="Arial"/>
              </a:rPr>
              <a:t>gas </a:t>
            </a:r>
            <a:r>
              <a:rPr dirty="0" sz="1800" spc="-4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35 </a:t>
            </a:r>
            <a:r>
              <a:rPr dirty="0" sz="1800">
                <a:latin typeface="Arial"/>
                <a:cs typeface="Arial"/>
              </a:rPr>
              <a:t>MPa / </a:t>
            </a:r>
            <a:r>
              <a:rPr dirty="0" sz="1800" spc="-5">
                <a:latin typeface="Arial"/>
                <a:cs typeface="Arial"/>
              </a:rPr>
              <a:t>150 </a:t>
            </a:r>
            <a:r>
              <a:rPr dirty="0" sz="1800" spc="-20">
                <a:latin typeface="Arial"/>
                <a:cs typeface="Arial"/>
              </a:rPr>
              <a:t>liter, </a:t>
            </a:r>
            <a:r>
              <a:rPr dirty="0" sz="1800">
                <a:latin typeface="Arial"/>
                <a:cs typeface="Arial"/>
              </a:rPr>
              <a:t>five 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(version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2002)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or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seven 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(version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2005)</a:t>
            </a:r>
            <a:endParaRPr sz="1800">
              <a:latin typeface="Arial"/>
              <a:cs typeface="Arial"/>
            </a:endParaRPr>
          </a:p>
          <a:p>
            <a:pPr marL="264160" marR="461645" indent="-172720">
              <a:lnSpc>
                <a:spcPct val="120000"/>
              </a:lnSpc>
              <a:buChar char="•"/>
              <a:tabLst>
                <a:tab pos="264795" algn="l"/>
              </a:tabLst>
            </a:pPr>
            <a:r>
              <a:rPr dirty="0" sz="1800" spc="-5">
                <a:latin typeface="Arial"/>
                <a:cs typeface="Arial"/>
              </a:rPr>
              <a:t>Passenger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capacity: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63 </a:t>
            </a:r>
            <a:r>
              <a:rPr dirty="0" sz="1800" spc="-484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(included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22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seats)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195" y="5690412"/>
            <a:ext cx="40011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REF: https://en.wikipedia.org/wiki/Toyota_FCHV#FCHV-BUS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76035" y="5604154"/>
            <a:ext cx="2759710" cy="589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2100"/>
              </a:lnSpc>
              <a:spcBef>
                <a:spcPts val="100"/>
              </a:spcBef>
            </a:pPr>
            <a:r>
              <a:rPr dirty="0" sz="1400" spc="-35">
                <a:latin typeface="Arial"/>
                <a:cs typeface="Arial"/>
              </a:rPr>
              <a:t>FCHV, </a:t>
            </a:r>
            <a:r>
              <a:rPr dirty="0" sz="1400" spc="-5">
                <a:latin typeface="Arial"/>
                <a:cs typeface="Arial"/>
              </a:rPr>
              <a:t>Fuel cell hybrid vehicle 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PEFC, Polymer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electrolyte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fuel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cell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761" y="0"/>
            <a:ext cx="740283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Lesson</a:t>
            </a:r>
            <a:r>
              <a:rPr dirty="0" spc="-40"/>
              <a:t> </a:t>
            </a:r>
            <a:r>
              <a:rPr dirty="0" spc="-5"/>
              <a:t>8:</a:t>
            </a:r>
            <a:r>
              <a:rPr dirty="0" spc="-10"/>
              <a:t> </a:t>
            </a:r>
            <a:r>
              <a:rPr dirty="0" spc="-5"/>
              <a:t>Lithium-Ion</a:t>
            </a:r>
            <a:r>
              <a:rPr dirty="0" spc="-15"/>
              <a:t> </a:t>
            </a:r>
            <a:r>
              <a:rPr dirty="0" spc="-5"/>
              <a:t>Batteries</a:t>
            </a:r>
            <a:r>
              <a:rPr dirty="0" spc="-15"/>
              <a:t> </a:t>
            </a:r>
            <a:r>
              <a:rPr dirty="0" spc="-5"/>
              <a:t>and</a:t>
            </a:r>
            <a:r>
              <a:rPr dirty="0" spc="-20"/>
              <a:t> </a:t>
            </a:r>
            <a:r>
              <a:rPr dirty="0"/>
              <a:t>BMS</a:t>
            </a:r>
          </a:p>
        </p:txBody>
      </p:sp>
      <p:sp>
        <p:nvSpPr>
          <p:cNvPr id="3" name="object 3"/>
          <p:cNvSpPr/>
          <p:nvPr/>
        </p:nvSpPr>
        <p:spPr>
          <a:xfrm>
            <a:off x="3625469" y="765809"/>
            <a:ext cx="5189220" cy="2585720"/>
          </a:xfrm>
          <a:custGeom>
            <a:avLst/>
            <a:gdLst/>
            <a:ahLst/>
            <a:cxnLst/>
            <a:rect l="l" t="t" r="r" b="b"/>
            <a:pathLst>
              <a:path w="5189220" h="2585720">
                <a:moveTo>
                  <a:pt x="0" y="2585339"/>
                </a:moveTo>
                <a:lnTo>
                  <a:pt x="5188711" y="2585339"/>
                </a:lnTo>
                <a:lnTo>
                  <a:pt x="5188711" y="0"/>
                </a:lnTo>
                <a:lnTo>
                  <a:pt x="0" y="0"/>
                </a:lnTo>
                <a:lnTo>
                  <a:pt x="0" y="2585339"/>
                </a:lnTo>
                <a:close/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717290" y="792860"/>
            <a:ext cx="434721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  <a:tabLst>
                <a:tab pos="379095" algn="l"/>
                <a:tab pos="511809" algn="l"/>
                <a:tab pos="1786255" algn="l"/>
                <a:tab pos="2164080" algn="l"/>
                <a:tab pos="2725420" algn="l"/>
                <a:tab pos="3801110" algn="l"/>
                <a:tab pos="4206240" algn="l"/>
              </a:tabLst>
            </a:pPr>
            <a:r>
              <a:rPr dirty="0" sz="1800">
                <a:latin typeface="Arial"/>
                <a:cs typeface="Arial"/>
              </a:rPr>
              <a:t>A	</a:t>
            </a:r>
            <a:r>
              <a:rPr dirty="0" sz="1800" b="1">
                <a:latin typeface="Arial"/>
                <a:cs typeface="Arial"/>
              </a:rPr>
              <a:t>l</a:t>
            </a:r>
            <a:r>
              <a:rPr dirty="0" sz="1800" spc="5" b="1">
                <a:latin typeface="Arial"/>
                <a:cs typeface="Arial"/>
              </a:rPr>
              <a:t>i</a:t>
            </a:r>
            <a:r>
              <a:rPr dirty="0" sz="1800" b="1">
                <a:latin typeface="Arial"/>
                <a:cs typeface="Arial"/>
              </a:rPr>
              <a:t>thi</a:t>
            </a:r>
            <a:r>
              <a:rPr dirty="0" sz="1800" spc="5" b="1">
                <a:latin typeface="Arial"/>
                <a:cs typeface="Arial"/>
              </a:rPr>
              <a:t>u</a:t>
            </a:r>
            <a:r>
              <a:rPr dirty="0" sz="1800" spc="-5" b="1">
                <a:latin typeface="Arial"/>
                <a:cs typeface="Arial"/>
              </a:rPr>
              <a:t>m</a:t>
            </a:r>
            <a:r>
              <a:rPr dirty="0" sz="1800" b="1">
                <a:latin typeface="Arial"/>
                <a:cs typeface="Arial"/>
              </a:rPr>
              <a:t>-ion	(L</a:t>
            </a:r>
            <a:r>
              <a:rPr dirty="0" sz="1800" spc="5" b="1">
                <a:latin typeface="Arial"/>
                <a:cs typeface="Arial"/>
              </a:rPr>
              <a:t>i</a:t>
            </a:r>
            <a:r>
              <a:rPr dirty="0" sz="1800" b="1">
                <a:latin typeface="Arial"/>
                <a:cs typeface="Arial"/>
              </a:rPr>
              <a:t>-ion	batter</a:t>
            </a:r>
            <a:r>
              <a:rPr dirty="0" sz="1800" spc="-15" b="1">
                <a:latin typeface="Arial"/>
                <a:cs typeface="Arial"/>
              </a:rPr>
              <a:t>y</a:t>
            </a:r>
            <a:r>
              <a:rPr dirty="0" sz="1800" b="1">
                <a:latin typeface="Arial"/>
                <a:cs typeface="Arial"/>
              </a:rPr>
              <a:t>)	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s	a  </a:t>
            </a:r>
            <a:r>
              <a:rPr dirty="0" sz="1800" spc="-5">
                <a:latin typeface="Arial"/>
                <a:cs typeface="Arial"/>
              </a:rPr>
              <a:t>of		rechargeable	battery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17290" y="1341196"/>
            <a:ext cx="271145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466215" algn="l"/>
              </a:tabLst>
            </a:pPr>
            <a:r>
              <a:rPr dirty="0" sz="1800" spc="-5">
                <a:latin typeface="Arial"/>
                <a:cs typeface="Arial"/>
              </a:rPr>
              <a:t>reversible	intercalation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17290" y="1616202"/>
            <a:ext cx="4326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53085" algn="l"/>
                <a:tab pos="2058670" algn="l"/>
                <a:tab pos="3351529" algn="l"/>
                <a:tab pos="4121150" algn="l"/>
              </a:tabLst>
            </a:pP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0">
                <a:latin typeface="Arial"/>
                <a:cs typeface="Arial"/>
              </a:rPr>
              <a:t>n</a:t>
            </a:r>
            <a:r>
              <a:rPr dirty="0" sz="1800">
                <a:latin typeface="Arial"/>
                <a:cs typeface="Arial"/>
              </a:rPr>
              <a:t>to	</a:t>
            </a:r>
            <a:r>
              <a:rPr dirty="0" sz="1800" spc="-5">
                <a:latin typeface="Arial"/>
                <a:cs typeface="Arial"/>
              </a:rPr>
              <a:t>electro</a:t>
            </a:r>
            <a:r>
              <a:rPr dirty="0" sz="1800" spc="-10">
                <a:latin typeface="Arial"/>
                <a:cs typeface="Arial"/>
              </a:rPr>
              <a:t>n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5">
                <a:latin typeface="Arial"/>
                <a:cs typeface="Arial"/>
              </a:rPr>
              <a:t>c</a:t>
            </a:r>
            <a:r>
              <a:rPr dirty="0" sz="1800" spc="-5">
                <a:latin typeface="Arial"/>
                <a:cs typeface="Arial"/>
              </a:rPr>
              <a:t>a</a:t>
            </a:r>
            <a:r>
              <a:rPr dirty="0" sz="1800" spc="-10">
                <a:latin typeface="Arial"/>
                <a:cs typeface="Arial"/>
              </a:rPr>
              <a:t>l</a:t>
            </a:r>
            <a:r>
              <a:rPr dirty="0" sz="1800" spc="5">
                <a:latin typeface="Arial"/>
                <a:cs typeface="Arial"/>
              </a:rPr>
              <a:t>l</a:t>
            </a:r>
            <a:r>
              <a:rPr dirty="0" sz="1800">
                <a:latin typeface="Arial"/>
                <a:cs typeface="Arial"/>
              </a:rPr>
              <a:t>y	c</a:t>
            </a:r>
            <a:r>
              <a:rPr dirty="0" sz="1800" spc="5">
                <a:latin typeface="Arial"/>
                <a:cs typeface="Arial"/>
              </a:rPr>
              <a:t>o</a:t>
            </a:r>
            <a:r>
              <a:rPr dirty="0" sz="1800" spc="-5">
                <a:latin typeface="Arial"/>
                <a:cs typeface="Arial"/>
              </a:rPr>
              <a:t>n</a:t>
            </a:r>
            <a:r>
              <a:rPr dirty="0" sz="1800" spc="-10">
                <a:latin typeface="Arial"/>
                <a:cs typeface="Arial"/>
              </a:rPr>
              <a:t>d</a:t>
            </a:r>
            <a:r>
              <a:rPr dirty="0" sz="1800" spc="-5">
                <a:latin typeface="Arial"/>
                <a:cs typeface="Arial"/>
              </a:rPr>
              <a:t>uct</a:t>
            </a:r>
            <a:r>
              <a:rPr dirty="0" sz="1800" spc="5">
                <a:latin typeface="Arial"/>
                <a:cs typeface="Arial"/>
              </a:rPr>
              <a:t>in</a:t>
            </a:r>
            <a:r>
              <a:rPr dirty="0" sz="1800">
                <a:latin typeface="Arial"/>
                <a:cs typeface="Arial"/>
              </a:rPr>
              <a:t>g	so</a:t>
            </a:r>
            <a:r>
              <a:rPr dirty="0" sz="1800" spc="-10">
                <a:latin typeface="Arial"/>
                <a:cs typeface="Arial"/>
              </a:rPr>
              <a:t>l</a:t>
            </a:r>
            <a:r>
              <a:rPr dirty="0" sz="1800" spc="5">
                <a:latin typeface="Arial"/>
                <a:cs typeface="Arial"/>
              </a:rPr>
              <a:t>i</a:t>
            </a:r>
            <a:r>
              <a:rPr dirty="0" sz="1800" spc="-5">
                <a:latin typeface="Arial"/>
                <a:cs typeface="Arial"/>
              </a:rPr>
              <a:t>d</a:t>
            </a:r>
            <a:r>
              <a:rPr dirty="0" sz="1800">
                <a:latin typeface="Arial"/>
                <a:cs typeface="Arial"/>
              </a:rPr>
              <a:t>s	to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68541" y="792860"/>
            <a:ext cx="190817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L="25400" marR="43180" indent="1397635">
              <a:lnSpc>
                <a:spcPct val="100000"/>
              </a:lnSpc>
              <a:spcBef>
                <a:spcPts val="100"/>
              </a:spcBef>
              <a:tabLst>
                <a:tab pos="692785" algn="l"/>
                <a:tab pos="725805" algn="l"/>
                <a:tab pos="1435100" algn="l"/>
                <a:tab pos="1529715" algn="l"/>
              </a:tabLst>
            </a:pPr>
            <a:r>
              <a:rPr dirty="0" sz="1800" spc="10">
                <a:latin typeface="Arial"/>
                <a:cs typeface="Arial"/>
              </a:rPr>
              <a:t>t</a:t>
            </a:r>
            <a:r>
              <a:rPr dirty="0" sz="1800" spc="-25">
                <a:latin typeface="Arial"/>
                <a:cs typeface="Arial"/>
              </a:rPr>
              <a:t>y</a:t>
            </a:r>
            <a:r>
              <a:rPr dirty="0" sz="1800" spc="-5">
                <a:latin typeface="Arial"/>
                <a:cs typeface="Arial"/>
              </a:rPr>
              <a:t>pe  </a:t>
            </a:r>
            <a:r>
              <a:rPr dirty="0" sz="1800">
                <a:latin typeface="Arial"/>
                <a:cs typeface="Arial"/>
              </a:rPr>
              <a:t>th</a:t>
            </a:r>
            <a:r>
              <a:rPr dirty="0" sz="1800" spc="-10">
                <a:latin typeface="Arial"/>
                <a:cs typeface="Arial"/>
              </a:rPr>
              <a:t>a</a:t>
            </a:r>
            <a:r>
              <a:rPr dirty="0" sz="1800">
                <a:latin typeface="Arial"/>
                <a:cs typeface="Arial"/>
              </a:rPr>
              <a:t>t		</a:t>
            </a:r>
            <a:r>
              <a:rPr dirty="0" sz="1800" spc="-5">
                <a:latin typeface="Arial"/>
                <a:cs typeface="Arial"/>
              </a:rPr>
              <a:t>us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>
                <a:latin typeface="Arial"/>
                <a:cs typeface="Arial"/>
              </a:rPr>
              <a:t>s		the  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>
                <a:latin typeface="Arial"/>
                <a:cs typeface="Arial"/>
              </a:rPr>
              <a:t>f</a:t>
            </a:r>
            <a:r>
              <a:rPr dirty="0" sz="1800">
                <a:latin typeface="Arial"/>
                <a:cs typeface="Arial"/>
              </a:rPr>
              <a:t>	</a:t>
            </a:r>
            <a:r>
              <a:rPr dirty="0" sz="1800" spc="-10">
                <a:latin typeface="Arial"/>
                <a:cs typeface="Arial"/>
              </a:rPr>
              <a:t>L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baseline="25462" sz="1800">
                <a:latin typeface="Arial"/>
                <a:cs typeface="Arial"/>
              </a:rPr>
              <a:t>+</a:t>
            </a:r>
            <a:r>
              <a:rPr dirty="0" baseline="25462" sz="1800">
                <a:latin typeface="Arial"/>
                <a:cs typeface="Arial"/>
              </a:rPr>
              <a:t>	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 spc="-15">
                <a:latin typeface="Arial"/>
                <a:cs typeface="Arial"/>
              </a:rPr>
              <a:t>o</a:t>
            </a:r>
            <a:r>
              <a:rPr dirty="0" sz="1800" spc="-10">
                <a:latin typeface="Arial"/>
                <a:cs typeface="Arial"/>
              </a:rPr>
              <a:t>n</a:t>
            </a:r>
            <a:r>
              <a:rPr dirty="0" sz="1800">
                <a:latin typeface="Arial"/>
                <a:cs typeface="Arial"/>
              </a:rPr>
              <a:t>s  </a:t>
            </a:r>
            <a:r>
              <a:rPr dirty="0" sz="1800">
                <a:latin typeface="Arial"/>
                <a:cs typeface="Arial"/>
              </a:rPr>
              <a:t>store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991" y="1890521"/>
            <a:ext cx="8402320" cy="41408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3380740" marR="5715">
              <a:lnSpc>
                <a:spcPct val="99400"/>
              </a:lnSpc>
              <a:spcBef>
                <a:spcPts val="110"/>
              </a:spcBef>
            </a:pPr>
            <a:r>
              <a:rPr dirty="0" sz="1800" spc="-25">
                <a:latin typeface="Arial"/>
                <a:cs typeface="Arial"/>
              </a:rPr>
              <a:t>energy.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comparison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with</a:t>
            </a:r>
            <a:r>
              <a:rPr dirty="0" sz="1800" spc="-5">
                <a:latin typeface="Arial"/>
                <a:cs typeface="Arial"/>
              </a:rPr>
              <a:t> other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commercial 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rechargeable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batteries,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Li-ion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batteries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are 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characterized</a:t>
            </a:r>
            <a:r>
              <a:rPr dirty="0" sz="1800">
                <a:latin typeface="Arial"/>
                <a:cs typeface="Arial"/>
              </a:rPr>
              <a:t> by </a:t>
            </a:r>
            <a:r>
              <a:rPr dirty="0" sz="1800" spc="-5">
                <a:solidFill>
                  <a:srgbClr val="A40020"/>
                </a:solidFill>
                <a:latin typeface="Arial"/>
                <a:cs typeface="Arial"/>
              </a:rPr>
              <a:t>higher</a:t>
            </a:r>
            <a:r>
              <a:rPr dirty="0" sz="1800">
                <a:solidFill>
                  <a:srgbClr val="A40020"/>
                </a:solidFill>
                <a:latin typeface="Arial"/>
                <a:cs typeface="Arial"/>
              </a:rPr>
              <a:t> specific </a:t>
            </a:r>
            <a:r>
              <a:rPr dirty="0" sz="1800" spc="-25">
                <a:solidFill>
                  <a:srgbClr val="A40020"/>
                </a:solidFill>
                <a:latin typeface="Arial"/>
                <a:cs typeface="Arial"/>
              </a:rPr>
              <a:t>energy</a:t>
            </a:r>
            <a:r>
              <a:rPr dirty="0" sz="1800" spc="-25">
                <a:latin typeface="Arial"/>
                <a:cs typeface="Arial"/>
              </a:rPr>
              <a:t>,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A40020"/>
                </a:solidFill>
                <a:latin typeface="Arial"/>
                <a:cs typeface="Arial"/>
              </a:rPr>
              <a:t>higher </a:t>
            </a:r>
            <a:r>
              <a:rPr dirty="0" sz="180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A40020"/>
                </a:solidFill>
                <a:latin typeface="Arial"/>
                <a:cs typeface="Arial"/>
              </a:rPr>
              <a:t>energy </a:t>
            </a:r>
            <a:r>
              <a:rPr dirty="0" sz="1800" spc="-25">
                <a:solidFill>
                  <a:srgbClr val="A40020"/>
                </a:solidFill>
                <a:latin typeface="Arial"/>
                <a:cs typeface="Arial"/>
              </a:rPr>
              <a:t>density</a:t>
            </a:r>
            <a:r>
              <a:rPr dirty="0" sz="1800" spc="-25">
                <a:latin typeface="Arial"/>
                <a:cs typeface="Arial"/>
              </a:rPr>
              <a:t>, </a:t>
            </a:r>
            <a:r>
              <a:rPr dirty="0" sz="1800" spc="-10">
                <a:solidFill>
                  <a:srgbClr val="A40020"/>
                </a:solidFill>
                <a:latin typeface="Arial"/>
                <a:cs typeface="Arial"/>
              </a:rPr>
              <a:t>higher </a:t>
            </a:r>
            <a:r>
              <a:rPr dirty="0" sz="1800" spc="-5">
                <a:solidFill>
                  <a:srgbClr val="A40020"/>
                </a:solidFill>
                <a:latin typeface="Arial"/>
                <a:cs typeface="Arial"/>
              </a:rPr>
              <a:t>energy </a:t>
            </a:r>
            <a:r>
              <a:rPr dirty="0" sz="1800" spc="-20">
                <a:solidFill>
                  <a:srgbClr val="A40020"/>
                </a:solidFill>
                <a:latin typeface="Arial"/>
                <a:cs typeface="Arial"/>
              </a:rPr>
              <a:t>efficiency</a:t>
            </a:r>
            <a:r>
              <a:rPr dirty="0" sz="1800" spc="-20">
                <a:latin typeface="Arial"/>
                <a:cs typeface="Arial"/>
              </a:rPr>
              <a:t>, </a:t>
            </a:r>
            <a:r>
              <a:rPr dirty="0" sz="1800" spc="-5">
                <a:solidFill>
                  <a:srgbClr val="A40020"/>
                </a:solidFill>
                <a:latin typeface="Arial"/>
                <a:cs typeface="Arial"/>
              </a:rPr>
              <a:t>longer </a:t>
            </a:r>
            <a:r>
              <a:rPr dirty="0" sz="180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A40020"/>
                </a:solidFill>
                <a:latin typeface="Arial"/>
                <a:cs typeface="Arial"/>
              </a:rPr>
              <a:t>cycle</a:t>
            </a:r>
            <a:r>
              <a:rPr dirty="0" sz="1800" spc="1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A40020"/>
                </a:solidFill>
                <a:latin typeface="Arial"/>
                <a:cs typeface="Arial"/>
              </a:rPr>
              <a:t>life</a:t>
            </a:r>
            <a:r>
              <a:rPr dirty="0" sz="1800" spc="-5">
                <a:latin typeface="Arial"/>
                <a:cs typeface="Arial"/>
              </a:rPr>
              <a:t>,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and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A40020"/>
                </a:solidFill>
                <a:latin typeface="Arial"/>
                <a:cs typeface="Arial"/>
              </a:rPr>
              <a:t>longer</a:t>
            </a:r>
            <a:r>
              <a:rPr dirty="0" sz="1800" spc="1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A40020"/>
                </a:solidFill>
                <a:latin typeface="Arial"/>
                <a:cs typeface="Arial"/>
              </a:rPr>
              <a:t>calendar</a:t>
            </a:r>
            <a:r>
              <a:rPr dirty="0" sz="1800" spc="25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A40020"/>
                </a:solidFill>
                <a:latin typeface="Arial"/>
                <a:cs typeface="Arial"/>
              </a:rPr>
              <a:t>life</a:t>
            </a:r>
            <a:r>
              <a:rPr dirty="0" sz="1800" spc="-5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Arial"/>
              <a:cs typeface="Arial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During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cell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discharge,</a:t>
            </a:r>
            <a:r>
              <a:rPr dirty="0" sz="1800">
                <a:latin typeface="Arial"/>
                <a:cs typeface="Arial"/>
              </a:rPr>
              <a:t> the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negative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electrode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is</a:t>
            </a:r>
            <a:r>
              <a:rPr dirty="0" sz="1800">
                <a:latin typeface="Arial"/>
                <a:cs typeface="Arial"/>
              </a:rPr>
              <a:t> the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anode,</a:t>
            </a:r>
            <a:r>
              <a:rPr dirty="0" sz="1800">
                <a:latin typeface="Arial"/>
                <a:cs typeface="Arial"/>
              </a:rPr>
              <a:t> and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positive 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electrode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is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5">
                <a:latin typeface="Arial"/>
                <a:cs typeface="Arial"/>
              </a:rPr>
              <a:t> cathode.</a:t>
            </a:r>
            <a:endParaRPr sz="1800">
              <a:latin typeface="Arial"/>
              <a:cs typeface="Arial"/>
            </a:endParaRPr>
          </a:p>
          <a:p>
            <a:pPr algn="just" marL="299085" marR="5715" indent="-287020">
              <a:lnSpc>
                <a:spcPct val="100000"/>
              </a:lnSpc>
              <a:spcBef>
                <a:spcPts val="610"/>
              </a:spcBef>
              <a:buClr>
                <a:srgbClr val="7E7E7E"/>
              </a:buClr>
              <a:buChar char="•"/>
              <a:tabLst>
                <a:tab pos="299720" algn="l"/>
              </a:tabLst>
            </a:pPr>
            <a:r>
              <a:rPr dirty="0" sz="1600" spc="-5">
                <a:latin typeface="Arial"/>
                <a:cs typeface="Arial"/>
              </a:rPr>
              <a:t>Electrons flow </a:t>
            </a:r>
            <a:r>
              <a:rPr dirty="0" sz="1600">
                <a:latin typeface="Arial"/>
                <a:cs typeface="Arial"/>
              </a:rPr>
              <a:t>from </a:t>
            </a:r>
            <a:r>
              <a:rPr dirty="0" sz="1600" spc="-5">
                <a:latin typeface="Arial"/>
                <a:cs typeface="Arial"/>
              </a:rPr>
              <a:t>the anode to the cathode through the external circuit. An </a:t>
            </a:r>
            <a:r>
              <a:rPr dirty="0" sz="1600" spc="-10">
                <a:latin typeface="Arial"/>
                <a:cs typeface="Arial"/>
              </a:rPr>
              <a:t>oxidation </a:t>
            </a:r>
            <a:r>
              <a:rPr dirty="0" sz="1600" spc="-5">
                <a:latin typeface="Arial"/>
                <a:cs typeface="Arial"/>
              </a:rPr>
              <a:t> half-reaction</a:t>
            </a:r>
            <a:r>
              <a:rPr dirty="0" sz="160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at</a:t>
            </a:r>
            <a:r>
              <a:rPr dirty="0" sz="160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the</a:t>
            </a:r>
            <a:r>
              <a:rPr dirty="0" sz="160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anode</a:t>
            </a:r>
            <a:r>
              <a:rPr dirty="0" sz="160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produces</a:t>
            </a:r>
            <a:r>
              <a:rPr dirty="0" sz="160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positively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charged</a:t>
            </a:r>
            <a:r>
              <a:rPr dirty="0" sz="1600" spc="-5">
                <a:latin typeface="Arial"/>
                <a:cs typeface="Arial"/>
              </a:rPr>
              <a:t> lithium</a:t>
            </a:r>
            <a:r>
              <a:rPr dirty="0" sz="1600" spc="43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ions</a:t>
            </a:r>
            <a:r>
              <a:rPr dirty="0" sz="1600" spc="434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and</a:t>
            </a:r>
            <a:r>
              <a:rPr dirty="0" sz="1600" spc="434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negatively 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charged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electrons.</a:t>
            </a:r>
            <a:endParaRPr sz="1600">
              <a:latin typeface="Arial"/>
              <a:cs typeface="Arial"/>
            </a:endParaRPr>
          </a:p>
          <a:p>
            <a:pPr algn="just" marL="299085" marR="5080" indent="-287020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Char char="•"/>
              <a:tabLst>
                <a:tab pos="299720" algn="l"/>
              </a:tabLst>
            </a:pPr>
            <a:r>
              <a:rPr dirty="0" sz="1600" spc="-5">
                <a:solidFill>
                  <a:srgbClr val="1F2021"/>
                </a:solidFill>
                <a:latin typeface="Arial"/>
                <a:cs typeface="Arial"/>
              </a:rPr>
              <a:t>The oxidation half-reaction </a:t>
            </a:r>
            <a:r>
              <a:rPr dirty="0" sz="1600">
                <a:solidFill>
                  <a:srgbClr val="1F2021"/>
                </a:solidFill>
                <a:latin typeface="Arial"/>
                <a:cs typeface="Arial"/>
              </a:rPr>
              <a:t>may </a:t>
            </a:r>
            <a:r>
              <a:rPr dirty="0" sz="1600" spc="-5">
                <a:solidFill>
                  <a:srgbClr val="1F2021"/>
                </a:solidFill>
                <a:latin typeface="Arial"/>
                <a:cs typeface="Arial"/>
              </a:rPr>
              <a:t>also </a:t>
            </a:r>
            <a:r>
              <a:rPr dirty="0" sz="1600" spc="-10">
                <a:solidFill>
                  <a:srgbClr val="1F2021"/>
                </a:solidFill>
                <a:latin typeface="Arial"/>
                <a:cs typeface="Arial"/>
              </a:rPr>
              <a:t>produce uncharged </a:t>
            </a:r>
            <a:r>
              <a:rPr dirty="0" sz="1600" spc="-5">
                <a:solidFill>
                  <a:srgbClr val="1F2021"/>
                </a:solidFill>
                <a:latin typeface="Arial"/>
                <a:cs typeface="Arial"/>
              </a:rPr>
              <a:t>material that remains at the </a:t>
            </a:r>
            <a:r>
              <a:rPr dirty="0" sz="160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1F2021"/>
                </a:solidFill>
                <a:latin typeface="Arial"/>
                <a:cs typeface="Arial"/>
              </a:rPr>
              <a:t>anode. Lithium </a:t>
            </a:r>
            <a:r>
              <a:rPr dirty="0" sz="1600" spc="-10">
                <a:solidFill>
                  <a:srgbClr val="1F2021"/>
                </a:solidFill>
                <a:latin typeface="Arial"/>
                <a:cs typeface="Arial"/>
              </a:rPr>
              <a:t>ions </a:t>
            </a:r>
            <a:r>
              <a:rPr dirty="0" sz="1600" spc="-5">
                <a:solidFill>
                  <a:srgbClr val="1F2021"/>
                </a:solidFill>
                <a:latin typeface="Arial"/>
                <a:cs typeface="Arial"/>
              </a:rPr>
              <a:t>move through the electrolyte; electrons </a:t>
            </a:r>
            <a:r>
              <a:rPr dirty="0" sz="1600">
                <a:solidFill>
                  <a:srgbClr val="1F2021"/>
                </a:solidFill>
                <a:latin typeface="Arial"/>
                <a:cs typeface="Arial"/>
              </a:rPr>
              <a:t>move </a:t>
            </a:r>
            <a:r>
              <a:rPr dirty="0" sz="1600" spc="-5">
                <a:solidFill>
                  <a:srgbClr val="1F2021"/>
                </a:solidFill>
                <a:latin typeface="Arial"/>
                <a:cs typeface="Arial"/>
              </a:rPr>
              <a:t>through the external </a:t>
            </a:r>
            <a:r>
              <a:rPr dirty="0" sz="160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1F2021"/>
                </a:solidFill>
                <a:latin typeface="Arial"/>
                <a:cs typeface="Arial"/>
              </a:rPr>
              <a:t>circuit toward the </a:t>
            </a:r>
            <a:r>
              <a:rPr dirty="0" sz="1600" spc="-10">
                <a:solidFill>
                  <a:srgbClr val="1F2021"/>
                </a:solidFill>
                <a:latin typeface="Arial"/>
                <a:cs typeface="Arial"/>
              </a:rPr>
              <a:t>cathode </a:t>
            </a:r>
            <a:r>
              <a:rPr dirty="0" sz="1600" spc="-5">
                <a:solidFill>
                  <a:srgbClr val="1F2021"/>
                </a:solidFill>
                <a:latin typeface="Arial"/>
                <a:cs typeface="Arial"/>
              </a:rPr>
              <a:t>where </a:t>
            </a:r>
            <a:r>
              <a:rPr dirty="0" sz="1600">
                <a:solidFill>
                  <a:srgbClr val="1F2021"/>
                </a:solidFill>
                <a:latin typeface="Arial"/>
                <a:cs typeface="Arial"/>
              </a:rPr>
              <a:t>they </a:t>
            </a:r>
            <a:r>
              <a:rPr dirty="0" sz="1600" spc="-5">
                <a:solidFill>
                  <a:srgbClr val="1F2021"/>
                </a:solidFill>
                <a:latin typeface="Arial"/>
                <a:cs typeface="Arial"/>
              </a:rPr>
              <a:t>recombine with the </a:t>
            </a:r>
            <a:r>
              <a:rPr dirty="0" sz="1600" spc="-10">
                <a:solidFill>
                  <a:srgbClr val="1F2021"/>
                </a:solidFill>
                <a:latin typeface="Arial"/>
                <a:cs typeface="Arial"/>
              </a:rPr>
              <a:t>cathode </a:t>
            </a:r>
            <a:r>
              <a:rPr dirty="0" sz="1600" spc="-5">
                <a:solidFill>
                  <a:srgbClr val="1F2021"/>
                </a:solidFill>
                <a:latin typeface="Arial"/>
                <a:cs typeface="Arial"/>
              </a:rPr>
              <a:t>material </a:t>
            </a:r>
            <a:r>
              <a:rPr dirty="0" sz="1600">
                <a:solidFill>
                  <a:srgbClr val="1F2021"/>
                </a:solidFill>
                <a:latin typeface="Arial"/>
                <a:cs typeface="Arial"/>
              </a:rPr>
              <a:t>in </a:t>
            </a:r>
            <a:r>
              <a:rPr dirty="0" sz="1600" spc="-5">
                <a:solidFill>
                  <a:srgbClr val="1F2021"/>
                </a:solidFill>
                <a:latin typeface="Arial"/>
                <a:cs typeface="Arial"/>
              </a:rPr>
              <a:t>a reduction </a:t>
            </a:r>
            <a:r>
              <a:rPr dirty="0" sz="1600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1F2021"/>
                </a:solidFill>
                <a:latin typeface="Arial"/>
                <a:cs typeface="Arial"/>
              </a:rPr>
              <a:t>half-reaction.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928" y="597154"/>
            <a:ext cx="3036526" cy="289303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25958" y="6138062"/>
            <a:ext cx="8628380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-5" b="1">
                <a:latin typeface="Arial"/>
                <a:cs typeface="Arial"/>
              </a:rPr>
              <a:t>REF: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W.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Liu,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T.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Placke,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and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K.T.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Chau,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“Overview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of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batteries</a:t>
            </a:r>
            <a:r>
              <a:rPr dirty="0" sz="1100" spc="-3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and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battery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management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for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electric</a:t>
            </a:r>
            <a:r>
              <a:rPr dirty="0" sz="1100" spc="-4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vehicles,”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Energy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Reports,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vol.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770" y="6306283"/>
            <a:ext cx="1894839" cy="182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-5" b="1">
                <a:latin typeface="Arial"/>
                <a:cs typeface="Arial"/>
              </a:rPr>
              <a:t>8,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pp.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4058–4084,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Nov.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2022.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/>
              <a:t>22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761" y="0"/>
            <a:ext cx="740283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Lesson</a:t>
            </a:r>
            <a:r>
              <a:rPr dirty="0" spc="-40"/>
              <a:t> </a:t>
            </a:r>
            <a:r>
              <a:rPr dirty="0" spc="-5"/>
              <a:t>8:</a:t>
            </a:r>
            <a:r>
              <a:rPr dirty="0" spc="-10"/>
              <a:t> </a:t>
            </a:r>
            <a:r>
              <a:rPr dirty="0" spc="-5"/>
              <a:t>Lithium-Ion</a:t>
            </a:r>
            <a:r>
              <a:rPr dirty="0" spc="-15"/>
              <a:t> </a:t>
            </a:r>
            <a:r>
              <a:rPr dirty="0" spc="-5"/>
              <a:t>Batteries</a:t>
            </a:r>
            <a:r>
              <a:rPr dirty="0" spc="-15"/>
              <a:t> </a:t>
            </a:r>
            <a:r>
              <a:rPr dirty="0" spc="-5"/>
              <a:t>and</a:t>
            </a:r>
            <a:r>
              <a:rPr dirty="0" spc="-20"/>
              <a:t> </a:t>
            </a:r>
            <a:r>
              <a:rPr dirty="0"/>
              <a:t>BMS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12417" y="657859"/>
            <a:ext cx="51625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9F2200"/>
                </a:solidFill>
                <a:latin typeface="Arial"/>
                <a:cs typeface="Arial"/>
              </a:rPr>
              <a:t>Battery</a:t>
            </a:r>
            <a:r>
              <a:rPr dirty="0" sz="2400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9F2200"/>
                </a:solidFill>
                <a:latin typeface="Arial"/>
                <a:cs typeface="Arial"/>
              </a:rPr>
              <a:t>Management</a:t>
            </a:r>
            <a:r>
              <a:rPr dirty="0" sz="2400" spc="-10" b="1">
                <a:solidFill>
                  <a:srgbClr val="9F2200"/>
                </a:solidFill>
                <a:latin typeface="Arial"/>
                <a:cs typeface="Arial"/>
              </a:rPr>
              <a:t> System</a:t>
            </a:r>
            <a:r>
              <a:rPr dirty="0" sz="2400" spc="2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9F2200"/>
                </a:solidFill>
                <a:latin typeface="Arial"/>
                <a:cs typeface="Arial"/>
              </a:rPr>
              <a:t>(BMS)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2424" y="1467952"/>
            <a:ext cx="8936355" cy="4256405"/>
            <a:chOff x="112424" y="1467952"/>
            <a:chExt cx="8936355" cy="42564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424" y="1467952"/>
              <a:ext cx="4255836" cy="425583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91710" y="2224150"/>
              <a:ext cx="4756912" cy="278231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969509" y="5081092"/>
            <a:ext cx="3698875" cy="5137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Functional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block</a:t>
            </a:r>
            <a:r>
              <a:rPr dirty="0" sz="1600" spc="-10">
                <a:latin typeface="Arial"/>
                <a:cs typeface="Arial"/>
              </a:rPr>
              <a:t> diagram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of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battery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latin typeface="Arial"/>
                <a:cs typeface="Arial"/>
              </a:rPr>
              <a:t>management</a:t>
            </a:r>
            <a:r>
              <a:rPr dirty="0" sz="1600" spc="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system</a:t>
            </a:r>
            <a:r>
              <a:rPr dirty="0" sz="1600" spc="2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for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electric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vehicles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5958" y="6138062"/>
            <a:ext cx="8628380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-5" b="1">
                <a:latin typeface="Arial"/>
                <a:cs typeface="Arial"/>
              </a:rPr>
              <a:t>REF: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W.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Liu,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T.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Placke,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and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K.T.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Chau,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“Overview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of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batteries</a:t>
            </a:r>
            <a:r>
              <a:rPr dirty="0" sz="1100" spc="-3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and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battery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management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for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electric</a:t>
            </a:r>
            <a:r>
              <a:rPr dirty="0" sz="1100" spc="-4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vehicles,”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Energy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Reports,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vol.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6770" y="6306283"/>
            <a:ext cx="1894839" cy="182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-5" b="1">
                <a:latin typeface="Arial"/>
                <a:cs typeface="Arial"/>
              </a:rPr>
              <a:t>8,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pp.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4058–4084,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Nov.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2022.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/>
              <a:t>23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761" y="0"/>
            <a:ext cx="740283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Lesson</a:t>
            </a:r>
            <a:r>
              <a:rPr dirty="0" spc="-40"/>
              <a:t> </a:t>
            </a:r>
            <a:r>
              <a:rPr dirty="0" spc="-5"/>
              <a:t>8:</a:t>
            </a:r>
            <a:r>
              <a:rPr dirty="0" spc="-10"/>
              <a:t> </a:t>
            </a:r>
            <a:r>
              <a:rPr dirty="0" spc="-5"/>
              <a:t>Lithium-Ion</a:t>
            </a:r>
            <a:r>
              <a:rPr dirty="0" spc="-15"/>
              <a:t> </a:t>
            </a:r>
            <a:r>
              <a:rPr dirty="0" spc="-5"/>
              <a:t>Batteries</a:t>
            </a:r>
            <a:r>
              <a:rPr dirty="0" spc="-15"/>
              <a:t> </a:t>
            </a:r>
            <a:r>
              <a:rPr dirty="0" spc="-5"/>
              <a:t>and</a:t>
            </a:r>
            <a:r>
              <a:rPr dirty="0" spc="-20"/>
              <a:t> </a:t>
            </a:r>
            <a:r>
              <a:rPr dirty="0"/>
              <a:t>BMS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31251" y="6339941"/>
            <a:ext cx="1962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6069" y="510783"/>
            <a:ext cx="8140700" cy="3567429"/>
          </a:xfrm>
          <a:prstGeom prst="rect">
            <a:avLst/>
          </a:prstGeom>
        </p:spPr>
        <p:txBody>
          <a:bodyPr wrap="square" lIns="0" tIns="159385" rIns="0" bIns="0" rtlCol="0" vert="horz">
            <a:spAutoFit/>
          </a:bodyPr>
          <a:lstStyle/>
          <a:p>
            <a:pPr marL="1318895">
              <a:lnSpc>
                <a:spcPct val="100000"/>
              </a:lnSpc>
              <a:spcBef>
                <a:spcPts val="1255"/>
              </a:spcBef>
            </a:pPr>
            <a:r>
              <a:rPr dirty="0" sz="2400" spc="-5" b="1">
                <a:solidFill>
                  <a:srgbClr val="9F2200"/>
                </a:solidFill>
                <a:latin typeface="Arial"/>
                <a:cs typeface="Arial"/>
              </a:rPr>
              <a:t>Battery</a:t>
            </a:r>
            <a:r>
              <a:rPr dirty="0" sz="2400" spc="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9F2200"/>
                </a:solidFill>
                <a:latin typeface="Arial"/>
                <a:cs typeface="Arial"/>
              </a:rPr>
              <a:t>Management </a:t>
            </a:r>
            <a:r>
              <a:rPr dirty="0" sz="2400" spc="-10" b="1">
                <a:solidFill>
                  <a:srgbClr val="9F2200"/>
                </a:solidFill>
                <a:latin typeface="Arial"/>
                <a:cs typeface="Arial"/>
              </a:rPr>
              <a:t>System</a:t>
            </a:r>
            <a:r>
              <a:rPr dirty="0" sz="2400" spc="3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9F2200"/>
                </a:solidFill>
                <a:latin typeface="Arial"/>
                <a:cs typeface="Arial"/>
              </a:rPr>
              <a:t>(BMS)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dirty="0" sz="2000" b="1">
                <a:latin typeface="Arial"/>
                <a:cs typeface="Arial"/>
              </a:rPr>
              <a:t>Functions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785"/>
              </a:spcBef>
            </a:pPr>
            <a:r>
              <a:rPr dirty="0" sz="2000" b="1">
                <a:solidFill>
                  <a:srgbClr val="9F2200"/>
                </a:solidFill>
                <a:latin typeface="Arial"/>
                <a:cs typeface="Arial"/>
              </a:rPr>
              <a:t>Monitor</a:t>
            </a:r>
            <a:r>
              <a:rPr dirty="0" sz="1800" b="1">
                <a:latin typeface="Arial"/>
                <a:cs typeface="Arial"/>
              </a:rPr>
              <a:t>: </a:t>
            </a:r>
            <a:r>
              <a:rPr dirty="0" sz="1800">
                <a:latin typeface="Arial"/>
                <a:cs typeface="Arial"/>
              </a:rPr>
              <a:t>A BMS may </a:t>
            </a:r>
            <a:r>
              <a:rPr dirty="0" sz="1800" spc="-5">
                <a:latin typeface="Arial"/>
                <a:cs typeface="Arial"/>
              </a:rPr>
              <a:t>monitor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state of the battery as represented by various </a:t>
            </a:r>
            <a:r>
              <a:rPr dirty="0" sz="1800" spc="-4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items,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such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as: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20" b="1">
                <a:latin typeface="Arial"/>
                <a:cs typeface="Arial"/>
              </a:rPr>
              <a:t>Voltage</a:t>
            </a:r>
            <a:r>
              <a:rPr dirty="0" sz="1800" spc="-20">
                <a:latin typeface="Arial"/>
                <a:cs typeface="Arial"/>
              </a:rPr>
              <a:t>: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total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voltage,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voltages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of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individual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cells,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or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voltage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of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periodic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taps</a:t>
            </a:r>
            <a:endParaRPr sz="1800">
              <a:latin typeface="Arial"/>
              <a:cs typeface="Arial"/>
            </a:endParaRPr>
          </a:p>
          <a:p>
            <a:pPr marL="299085" marR="52387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20" b="1">
                <a:latin typeface="Arial"/>
                <a:cs typeface="Arial"/>
              </a:rPr>
              <a:t>Temperature</a:t>
            </a:r>
            <a:r>
              <a:rPr dirty="0" sz="1800" spc="-20">
                <a:latin typeface="Arial"/>
                <a:cs typeface="Arial"/>
              </a:rPr>
              <a:t>: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average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temperature,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coolant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intake temperature,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coolant </a:t>
            </a:r>
            <a:r>
              <a:rPr dirty="0" sz="1800" spc="-4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output</a:t>
            </a:r>
            <a:r>
              <a:rPr dirty="0" sz="1800">
                <a:latin typeface="Arial"/>
                <a:cs typeface="Arial"/>
              </a:rPr>
              <a:t> temperature,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or temperatures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of individual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cells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b="1">
                <a:latin typeface="Arial"/>
                <a:cs typeface="Arial"/>
              </a:rPr>
              <a:t>Coolant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spc="5" b="1">
                <a:latin typeface="Arial"/>
                <a:cs typeface="Arial"/>
              </a:rPr>
              <a:t>flow</a:t>
            </a:r>
            <a:r>
              <a:rPr dirty="0" sz="1800" spc="5">
                <a:latin typeface="Arial"/>
                <a:cs typeface="Arial"/>
              </a:rPr>
              <a:t>: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liquid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cooled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batteries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5" b="1">
                <a:latin typeface="Arial"/>
                <a:cs typeface="Arial"/>
              </a:rPr>
              <a:t>Current</a:t>
            </a:r>
            <a:r>
              <a:rPr dirty="0" sz="1800" spc="-5">
                <a:latin typeface="Arial"/>
                <a:cs typeface="Arial"/>
              </a:rPr>
              <a:t>: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current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in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or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out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of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5">
                <a:latin typeface="Arial"/>
                <a:cs typeface="Arial"/>
              </a:rPr>
              <a:t> battery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5" b="1">
                <a:latin typeface="Arial"/>
                <a:cs typeface="Arial"/>
              </a:rPr>
              <a:t>Health </a:t>
            </a:r>
            <a:r>
              <a:rPr dirty="0" sz="1800" spc="-5">
                <a:latin typeface="Arial"/>
                <a:cs typeface="Arial"/>
              </a:rPr>
              <a:t>of</a:t>
            </a:r>
            <a:r>
              <a:rPr dirty="0" sz="1800" spc="-10">
                <a:latin typeface="Arial"/>
                <a:cs typeface="Arial"/>
              </a:rPr>
              <a:t> individual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cells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b="1">
                <a:latin typeface="Arial"/>
                <a:cs typeface="Arial"/>
              </a:rPr>
              <a:t>State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of</a:t>
            </a:r>
            <a:r>
              <a:rPr dirty="0" sz="1800" spc="-5" b="1">
                <a:latin typeface="Arial"/>
                <a:cs typeface="Arial"/>
              </a:rPr>
              <a:t> balance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of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cells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624" y="4014952"/>
            <a:ext cx="5069840" cy="265620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24790">
              <a:lnSpc>
                <a:spcPct val="100000"/>
              </a:lnSpc>
              <a:spcBef>
                <a:spcPts val="700"/>
              </a:spcBef>
            </a:pPr>
            <a:r>
              <a:rPr dirty="0" sz="2000" spc="-5" b="1">
                <a:solidFill>
                  <a:srgbClr val="9F2200"/>
                </a:solidFill>
                <a:latin typeface="Arial"/>
                <a:cs typeface="Arial"/>
              </a:rPr>
              <a:t>Electric</a:t>
            </a:r>
            <a:r>
              <a:rPr dirty="0" sz="2000" spc="-40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9F2200"/>
                </a:solidFill>
                <a:latin typeface="Arial"/>
                <a:cs typeface="Arial"/>
              </a:rPr>
              <a:t>vehicle</a:t>
            </a:r>
            <a:r>
              <a:rPr dirty="0" sz="2000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9F2200"/>
                </a:solidFill>
                <a:latin typeface="Arial"/>
                <a:cs typeface="Arial"/>
              </a:rPr>
              <a:t>systems</a:t>
            </a:r>
            <a:r>
              <a:rPr dirty="0" sz="1800" spc="-5" b="1">
                <a:latin typeface="Arial"/>
                <a:cs typeface="Arial"/>
              </a:rPr>
              <a:t>: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energy </a:t>
            </a:r>
            <a:r>
              <a:rPr dirty="0" sz="1800" spc="-15" b="1">
                <a:latin typeface="Arial"/>
                <a:cs typeface="Arial"/>
              </a:rPr>
              <a:t>recovery</a:t>
            </a:r>
            <a:endParaRPr sz="1800">
              <a:latin typeface="Arial"/>
              <a:cs typeface="Arial"/>
            </a:endParaRPr>
          </a:p>
          <a:p>
            <a:pPr marL="224790" marR="2914015">
              <a:lnSpc>
                <a:spcPct val="125000"/>
              </a:lnSpc>
            </a:pPr>
            <a:r>
              <a:rPr dirty="0" sz="2000" spc="-5" b="1">
                <a:solidFill>
                  <a:srgbClr val="9F2200"/>
                </a:solidFill>
                <a:latin typeface="Arial"/>
                <a:cs typeface="Arial"/>
              </a:rPr>
              <a:t>Computation </a:t>
            </a:r>
            <a:r>
              <a:rPr dirty="0" sz="2000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9F2200"/>
                </a:solidFill>
                <a:latin typeface="Arial"/>
                <a:cs typeface="Arial"/>
              </a:rPr>
              <a:t>Com</a:t>
            </a:r>
            <a:r>
              <a:rPr dirty="0" sz="2000" spc="-10" b="1">
                <a:solidFill>
                  <a:srgbClr val="9F2200"/>
                </a:solidFill>
                <a:latin typeface="Arial"/>
                <a:cs typeface="Arial"/>
              </a:rPr>
              <a:t>m</a:t>
            </a:r>
            <a:r>
              <a:rPr dirty="0" sz="2000" b="1">
                <a:solidFill>
                  <a:srgbClr val="9F2200"/>
                </a:solidFill>
                <a:latin typeface="Arial"/>
                <a:cs typeface="Arial"/>
              </a:rPr>
              <a:t>unication  </a:t>
            </a:r>
            <a:r>
              <a:rPr dirty="0" sz="2000" spc="-5" b="1">
                <a:solidFill>
                  <a:srgbClr val="9F2200"/>
                </a:solidFill>
                <a:latin typeface="Arial"/>
                <a:cs typeface="Arial"/>
              </a:rPr>
              <a:t>Protection</a:t>
            </a:r>
            <a:endParaRPr sz="2000">
              <a:latin typeface="Arial"/>
              <a:cs typeface="Arial"/>
            </a:endParaRPr>
          </a:p>
          <a:p>
            <a:pPr marL="224790" marR="802640">
              <a:lnSpc>
                <a:spcPct val="125000"/>
              </a:lnSpc>
            </a:pPr>
            <a:r>
              <a:rPr dirty="0" sz="2000" b="1">
                <a:solidFill>
                  <a:srgbClr val="9F2200"/>
                </a:solidFill>
                <a:latin typeface="Arial"/>
                <a:cs typeface="Arial"/>
              </a:rPr>
              <a:t>Battery</a:t>
            </a:r>
            <a:r>
              <a:rPr dirty="0" sz="2000" spc="-50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9F2200"/>
                </a:solidFill>
                <a:latin typeface="Arial"/>
                <a:cs typeface="Arial"/>
              </a:rPr>
              <a:t>connection</a:t>
            </a:r>
            <a:r>
              <a:rPr dirty="0" sz="2000" spc="-4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F2200"/>
                </a:solidFill>
                <a:latin typeface="Arial"/>
                <a:cs typeface="Arial"/>
              </a:rPr>
              <a:t>to</a:t>
            </a:r>
            <a:r>
              <a:rPr dirty="0" sz="2000" spc="-2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F2200"/>
                </a:solidFill>
                <a:latin typeface="Arial"/>
                <a:cs typeface="Arial"/>
              </a:rPr>
              <a:t>load</a:t>
            </a:r>
            <a:r>
              <a:rPr dirty="0" sz="2000" spc="-20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9F2200"/>
                </a:solidFill>
                <a:latin typeface="Arial"/>
                <a:cs typeface="Arial"/>
              </a:rPr>
              <a:t>circuit </a:t>
            </a:r>
            <a:r>
              <a:rPr dirty="0" sz="2000" spc="-540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F2200"/>
                </a:solidFill>
                <a:latin typeface="Arial"/>
                <a:cs typeface="Arial"/>
              </a:rPr>
              <a:t>Balancing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dirty="0" sz="1100" spc="-5" b="1">
                <a:latin typeface="Arial"/>
                <a:cs typeface="Arial"/>
              </a:rPr>
              <a:t>REF: https://en.wikipedia.org/wiki/Battery_management_system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761" y="0"/>
            <a:ext cx="460502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Lesson</a:t>
            </a:r>
            <a:r>
              <a:rPr dirty="0" spc="-50"/>
              <a:t> </a:t>
            </a:r>
            <a:r>
              <a:rPr dirty="0" spc="-5"/>
              <a:t>9:</a:t>
            </a:r>
            <a:r>
              <a:rPr dirty="0" spc="-25"/>
              <a:t> </a:t>
            </a:r>
            <a:r>
              <a:rPr dirty="0" spc="-5"/>
              <a:t>Battery</a:t>
            </a:r>
            <a:r>
              <a:rPr dirty="0" spc="-30"/>
              <a:t> </a:t>
            </a:r>
            <a:r>
              <a:rPr dirty="0" spc="-5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31251" y="6339941"/>
            <a:ext cx="1962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300" y="650875"/>
            <a:ext cx="839470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Battery modeling turns into </a:t>
            </a:r>
            <a:r>
              <a:rPr dirty="0" sz="1800" spc="-10">
                <a:latin typeface="Arial"/>
                <a:cs typeface="Arial"/>
              </a:rPr>
              <a:t>one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>
                <a:latin typeface="Arial"/>
                <a:cs typeface="Arial"/>
              </a:rPr>
              <a:t>the most </a:t>
            </a:r>
            <a:r>
              <a:rPr dirty="0" sz="1800" spc="-5">
                <a:latin typeface="Arial"/>
                <a:cs typeface="Arial"/>
              </a:rPr>
              <a:t>significant prerequisites </a:t>
            </a:r>
            <a:r>
              <a:rPr dirty="0" sz="1800">
                <a:latin typeface="Arial"/>
                <a:cs typeface="Arial"/>
              </a:rPr>
              <a:t>for BMSs, 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concluding</a:t>
            </a:r>
            <a:r>
              <a:rPr dirty="0" sz="1800">
                <a:latin typeface="Arial"/>
                <a:cs typeface="Arial"/>
              </a:rPr>
              <a:t> the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main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significances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of</a:t>
            </a:r>
            <a:r>
              <a:rPr dirty="0" sz="1800">
                <a:latin typeface="Arial"/>
                <a:cs typeface="Arial"/>
              </a:rPr>
              <a:t> battery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modeling.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95">
                <a:latin typeface="Arial"/>
                <a:cs typeface="Arial"/>
              </a:rPr>
              <a:t>To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represent</a:t>
            </a:r>
            <a:r>
              <a:rPr dirty="0" sz="1800">
                <a:latin typeface="Arial"/>
                <a:cs typeface="Arial"/>
              </a:rPr>
              <a:t> the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EV 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batteries,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three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modeling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methods,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including: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6582" y="2615015"/>
            <a:ext cx="5068375" cy="306876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25958" y="5666028"/>
            <a:ext cx="8628380" cy="652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1526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Evolutions</a:t>
            </a:r>
            <a:r>
              <a:rPr dirty="0" sz="1800">
                <a:latin typeface="Arial"/>
                <a:cs typeface="Arial"/>
              </a:rPr>
              <a:t> map </a:t>
            </a:r>
            <a:r>
              <a:rPr dirty="0" sz="1800" spc="-5">
                <a:latin typeface="Arial"/>
                <a:cs typeface="Arial"/>
              </a:rPr>
              <a:t>of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battery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modeling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methods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dirty="0" sz="1100" spc="-5" b="1">
                <a:latin typeface="Arial"/>
                <a:cs typeface="Arial"/>
              </a:rPr>
              <a:t>REF: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W.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Liu,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T.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Placke,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and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K.T.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Chau,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“Overview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of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batteries</a:t>
            </a:r>
            <a:r>
              <a:rPr dirty="0" sz="1100" spc="-3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and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battery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management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for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electric</a:t>
            </a:r>
            <a:r>
              <a:rPr dirty="0" sz="1100" spc="-4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vehicles,”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Energy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Reports,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vol.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32448" y="1544192"/>
          <a:ext cx="8919210" cy="940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9479"/>
                <a:gridCol w="2777490"/>
                <a:gridCol w="2663824"/>
              </a:tblGrid>
              <a:tr h="927734">
                <a:tc>
                  <a:txBody>
                    <a:bodyPr/>
                    <a:lstStyle/>
                    <a:p>
                      <a:pPr marL="61722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Electrochemical</a:t>
                      </a:r>
                      <a:r>
                        <a:rPr dirty="0" sz="1600" spc="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b="1">
                          <a:latin typeface="Arial"/>
                          <a:cs typeface="Arial"/>
                        </a:rPr>
                        <a:t>Model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41705" indent="-343535">
                        <a:lnSpc>
                          <a:spcPct val="100000"/>
                        </a:lnSpc>
                        <a:buAutoNum type="alphaLcParenBoth"/>
                        <a:tabLst>
                          <a:tab pos="942340" algn="l"/>
                        </a:tabLst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Single-particle</a:t>
                      </a:r>
                      <a:r>
                        <a:rPr dirty="0" sz="16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model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484505" indent="-343535">
                        <a:lnSpc>
                          <a:spcPct val="100000"/>
                        </a:lnSpc>
                        <a:spcBef>
                          <a:spcPts val="5"/>
                        </a:spcBef>
                        <a:buAutoNum type="alphaLcParenBoth"/>
                        <a:tabLst>
                          <a:tab pos="485140" algn="l"/>
                        </a:tabLst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pseudo-two-dimensional</a:t>
                      </a:r>
                      <a:r>
                        <a:rPr dirty="0" sz="1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model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94615">
                    <a:lnL w="12700">
                      <a:solidFill>
                        <a:srgbClr val="611B08"/>
                      </a:solidFill>
                      <a:prstDash val="solid"/>
                    </a:lnL>
                    <a:lnR w="12700">
                      <a:solidFill>
                        <a:srgbClr val="611B08"/>
                      </a:solidFill>
                      <a:prstDash val="solid"/>
                    </a:lnR>
                    <a:lnT w="12700">
                      <a:solidFill>
                        <a:srgbClr val="611B08"/>
                      </a:solidFill>
                      <a:prstDash val="solid"/>
                    </a:lnT>
                    <a:lnB w="12700">
                      <a:solidFill>
                        <a:srgbClr val="611B08"/>
                      </a:solidFill>
                      <a:prstDash val="solid"/>
                    </a:lnB>
                    <a:solidFill>
                      <a:srgbClr val="E6EBF7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Equivalent</a:t>
                      </a:r>
                      <a:r>
                        <a:rPr dirty="0" sz="1600" spc="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b="1">
                          <a:latin typeface="Arial"/>
                          <a:cs typeface="Arial"/>
                        </a:rPr>
                        <a:t>Circuit</a:t>
                      </a:r>
                      <a:r>
                        <a:rPr dirty="0" sz="1600" spc="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b="1">
                          <a:latin typeface="Arial"/>
                          <a:cs typeface="Arial"/>
                        </a:rPr>
                        <a:t>Model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643890" indent="-343535">
                        <a:lnSpc>
                          <a:spcPts val="1895"/>
                        </a:lnSpc>
                        <a:buAutoNum type="alphaLcParenBoth"/>
                        <a:tabLst>
                          <a:tab pos="644525" algn="l"/>
                        </a:tabLst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Integral-order</a:t>
                      </a:r>
                      <a:r>
                        <a:rPr dirty="0" sz="1600" spc="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model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538480" indent="-343535">
                        <a:lnSpc>
                          <a:spcPts val="1895"/>
                        </a:lnSpc>
                        <a:buAutoNum type="alphaLcParenBoth"/>
                        <a:tabLst>
                          <a:tab pos="539115" algn="l"/>
                        </a:tabLst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Fractional-order model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611B08"/>
                      </a:solidFill>
                      <a:prstDash val="solid"/>
                    </a:lnL>
                    <a:lnR w="12700">
                      <a:solidFill>
                        <a:srgbClr val="611B08"/>
                      </a:solidFill>
                      <a:prstDash val="solid"/>
                    </a:lnR>
                    <a:lnT w="12700">
                      <a:solidFill>
                        <a:srgbClr val="611B08"/>
                      </a:solidFill>
                      <a:prstDash val="solid"/>
                    </a:lnT>
                    <a:lnB w="12700">
                      <a:solidFill>
                        <a:srgbClr val="611B08"/>
                      </a:solidFill>
                      <a:prstDash val="solid"/>
                    </a:lnB>
                    <a:solidFill>
                      <a:srgbClr val="F9D7BC"/>
                    </a:solidFill>
                  </a:tcPr>
                </a:tc>
                <a:tc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Data-Driven</a:t>
                      </a:r>
                      <a:r>
                        <a:rPr dirty="0" sz="1600" spc="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b="1">
                          <a:latin typeface="Arial"/>
                          <a:cs typeface="Arial"/>
                        </a:rPr>
                        <a:t>Model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834390" indent="-343535">
                        <a:lnSpc>
                          <a:spcPts val="1895"/>
                        </a:lnSpc>
                        <a:spcBef>
                          <a:spcPts val="5"/>
                        </a:spcBef>
                        <a:buAutoNum type="alphaLcParenBoth"/>
                        <a:tabLst>
                          <a:tab pos="835025" algn="l"/>
                        </a:tabLst>
                      </a:pPr>
                      <a:r>
                        <a:rPr dirty="0" sz="1600" spc="-10">
                          <a:latin typeface="Arial"/>
                          <a:cs typeface="Arial"/>
                        </a:rPr>
                        <a:t>Neural</a:t>
                      </a:r>
                      <a:r>
                        <a:rPr dirty="0" sz="16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network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741680" indent="-343535">
                        <a:lnSpc>
                          <a:spcPts val="1895"/>
                        </a:lnSpc>
                        <a:buAutoNum type="alphaLcParenBoth"/>
                        <a:tabLst>
                          <a:tab pos="742315" algn="l"/>
                        </a:tabLst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Machine</a:t>
                      </a:r>
                      <a:r>
                        <a:rPr dirty="0" sz="16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learning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88265">
                    <a:lnL w="12700">
                      <a:solidFill>
                        <a:srgbClr val="611B08"/>
                      </a:solidFill>
                      <a:prstDash val="solid"/>
                    </a:lnL>
                    <a:lnR w="12700">
                      <a:solidFill>
                        <a:srgbClr val="611B08"/>
                      </a:solidFill>
                      <a:prstDash val="solid"/>
                    </a:lnR>
                    <a:lnT w="12700">
                      <a:solidFill>
                        <a:srgbClr val="611B08"/>
                      </a:solidFill>
                      <a:prstDash val="solid"/>
                    </a:lnT>
                    <a:lnB w="12700">
                      <a:solidFill>
                        <a:srgbClr val="611B08"/>
                      </a:solidFill>
                      <a:prstDash val="solid"/>
                    </a:lnB>
                    <a:solidFill>
                      <a:srgbClr val="CEEDC2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26770" y="6293002"/>
            <a:ext cx="1894839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8,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pp.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4058–4084,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Nov.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2022.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761" y="0"/>
            <a:ext cx="460502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Lesson</a:t>
            </a:r>
            <a:r>
              <a:rPr dirty="0" spc="-50"/>
              <a:t> </a:t>
            </a:r>
            <a:r>
              <a:rPr dirty="0" spc="-5"/>
              <a:t>9:</a:t>
            </a:r>
            <a:r>
              <a:rPr dirty="0" spc="-25"/>
              <a:t> </a:t>
            </a:r>
            <a:r>
              <a:rPr dirty="0" spc="-5"/>
              <a:t>Battery</a:t>
            </a:r>
            <a:r>
              <a:rPr dirty="0" spc="-30"/>
              <a:t> </a:t>
            </a:r>
            <a:r>
              <a:rPr dirty="0" spc="-5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9000" y="5956198"/>
            <a:ext cx="8164830" cy="592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REF: Zhou </a:t>
            </a:r>
            <a:r>
              <a:rPr dirty="0" sz="1100" b="1">
                <a:latin typeface="Arial"/>
                <a:cs typeface="Arial"/>
              </a:rPr>
              <a:t>W, </a:t>
            </a:r>
            <a:r>
              <a:rPr dirty="0" sz="1100" spc="-5" b="1">
                <a:latin typeface="Arial"/>
                <a:cs typeface="Arial"/>
              </a:rPr>
              <a:t>Zheng </a:t>
            </a:r>
            <a:r>
              <a:rPr dirty="0" sz="1100" b="1">
                <a:latin typeface="Arial"/>
                <a:cs typeface="Arial"/>
              </a:rPr>
              <a:t>Y, </a:t>
            </a:r>
            <a:r>
              <a:rPr dirty="0" sz="1100" spc="-5" b="1">
                <a:latin typeface="Arial"/>
                <a:cs typeface="Arial"/>
              </a:rPr>
              <a:t>Pan </a:t>
            </a:r>
            <a:r>
              <a:rPr dirty="0" sz="1100" b="1">
                <a:latin typeface="Arial"/>
                <a:cs typeface="Arial"/>
              </a:rPr>
              <a:t>Z, Lu Q. </a:t>
            </a:r>
            <a:r>
              <a:rPr dirty="0" sz="1100" spc="-5" b="1">
                <a:latin typeface="Arial"/>
                <a:cs typeface="Arial"/>
              </a:rPr>
              <a:t>Review </a:t>
            </a:r>
            <a:r>
              <a:rPr dirty="0" sz="1100" b="1">
                <a:latin typeface="Arial"/>
                <a:cs typeface="Arial"/>
              </a:rPr>
              <a:t>on the </a:t>
            </a:r>
            <a:r>
              <a:rPr dirty="0" sz="1100" spc="-5" b="1">
                <a:latin typeface="Arial"/>
                <a:cs typeface="Arial"/>
              </a:rPr>
              <a:t>Battery Model and </a:t>
            </a:r>
            <a:r>
              <a:rPr dirty="0" sz="1100" b="1">
                <a:latin typeface="Arial"/>
                <a:cs typeface="Arial"/>
              </a:rPr>
              <a:t>SOC </a:t>
            </a:r>
            <a:r>
              <a:rPr dirty="0" sz="1100" spc="-5" b="1">
                <a:latin typeface="Arial"/>
                <a:cs typeface="Arial"/>
              </a:rPr>
              <a:t>Estimation Method. Processes. 2021; 9(9):1685. </a:t>
            </a:r>
            <a:r>
              <a:rPr dirty="0" sz="1100" spc="-29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https://doi.org/10.3390/pr9091685</a:t>
            </a:r>
            <a:endParaRPr sz="1100">
              <a:latin typeface="Arial"/>
              <a:cs typeface="Arial"/>
            </a:endParaRPr>
          </a:p>
          <a:p>
            <a:pPr marL="7754620">
              <a:lnSpc>
                <a:spcPct val="100000"/>
              </a:lnSpc>
              <a:spcBef>
                <a:spcPts val="380"/>
              </a:spcBef>
            </a:pPr>
            <a:r>
              <a:rPr dirty="0" sz="1200">
                <a:latin typeface="Arial"/>
                <a:cs typeface="Arial"/>
              </a:rPr>
              <a:t>26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6069" y="715721"/>
            <a:ext cx="599186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9F2200"/>
                </a:solidFill>
                <a:latin typeface="Arial"/>
                <a:cs typeface="Arial"/>
              </a:rPr>
              <a:t>Common</a:t>
            </a:r>
            <a:r>
              <a:rPr dirty="0" sz="2000" spc="-1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F2200"/>
                </a:solidFill>
                <a:latin typeface="Arial"/>
                <a:cs typeface="Arial"/>
              </a:rPr>
              <a:t>Integer-Order</a:t>
            </a:r>
            <a:r>
              <a:rPr dirty="0" sz="2000" spc="-60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9F2200"/>
                </a:solidFill>
                <a:latin typeface="Arial"/>
                <a:cs typeface="Arial"/>
              </a:rPr>
              <a:t>Equivalent</a:t>
            </a:r>
            <a:r>
              <a:rPr dirty="0" sz="2000" spc="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9F2200"/>
                </a:solidFill>
                <a:latin typeface="Arial"/>
                <a:cs typeface="Arial"/>
              </a:rPr>
              <a:t>Circuit</a:t>
            </a:r>
            <a:r>
              <a:rPr dirty="0" sz="2000" spc="-30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9F2200"/>
                </a:solidFill>
                <a:latin typeface="Arial"/>
                <a:cs typeface="Arial"/>
              </a:rPr>
              <a:t>Models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0900" y="3747642"/>
            <a:ext cx="8298180" cy="1946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50800" marR="4318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9F2200"/>
                </a:solidFill>
                <a:latin typeface="Arial"/>
                <a:cs typeface="Arial"/>
              </a:rPr>
              <a:t>The </a:t>
            </a:r>
            <a:r>
              <a:rPr dirty="0" sz="1800" spc="-5" b="1">
                <a:solidFill>
                  <a:srgbClr val="9F2200"/>
                </a:solidFill>
                <a:latin typeface="Arial"/>
                <a:cs typeface="Arial"/>
              </a:rPr>
              <a:t>Rint model</a:t>
            </a:r>
            <a:r>
              <a:rPr dirty="0" sz="1800" spc="-5">
                <a:latin typeface="Arial"/>
                <a:cs typeface="Arial"/>
              </a:rPr>
              <a:t>: </a:t>
            </a:r>
            <a:r>
              <a:rPr dirty="0" sz="1800">
                <a:latin typeface="Arial"/>
                <a:cs typeface="Arial"/>
              </a:rPr>
              <a:t>It </a:t>
            </a:r>
            <a:r>
              <a:rPr dirty="0" sz="1800" spc="-5">
                <a:latin typeface="Arial"/>
                <a:cs typeface="Arial"/>
              </a:rPr>
              <a:t>uses an ideal voltage source V</a:t>
            </a:r>
            <a:r>
              <a:rPr dirty="0" baseline="-20833" sz="1800" spc="-7">
                <a:latin typeface="Arial"/>
                <a:cs typeface="Arial"/>
              </a:rPr>
              <a:t>OC </a:t>
            </a:r>
            <a:r>
              <a:rPr dirty="0" sz="1800" spc="-5">
                <a:latin typeface="Arial"/>
                <a:cs typeface="Arial"/>
              </a:rPr>
              <a:t>and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battery </a:t>
            </a:r>
            <a:r>
              <a:rPr dirty="0" sz="1800">
                <a:latin typeface="Arial"/>
                <a:cs typeface="Arial"/>
              </a:rPr>
              <a:t>DC </a:t>
            </a:r>
            <a:r>
              <a:rPr dirty="0" sz="1800" spc="-5">
                <a:latin typeface="Arial"/>
                <a:cs typeface="Arial"/>
              </a:rPr>
              <a:t>internal 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resistance R</a:t>
            </a:r>
            <a:r>
              <a:rPr dirty="0" baseline="-20833" sz="1800" spc="-7">
                <a:latin typeface="Arial"/>
                <a:cs typeface="Arial"/>
              </a:rPr>
              <a:t>0</a:t>
            </a:r>
            <a:r>
              <a:rPr dirty="0" baseline="-20833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in series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describe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dynamic characteristics of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power 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battery.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Also,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R</a:t>
            </a:r>
            <a:r>
              <a:rPr dirty="0" baseline="-20833" sz="1800" spc="-7">
                <a:latin typeface="Arial"/>
                <a:cs typeface="Arial"/>
              </a:rPr>
              <a:t>0</a:t>
            </a:r>
            <a:r>
              <a:rPr dirty="0" baseline="-20833" sz="1800" spc="247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and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</a:t>
            </a:r>
            <a:r>
              <a:rPr dirty="0" baseline="-20833" sz="1800">
                <a:latin typeface="Arial"/>
                <a:cs typeface="Arial"/>
              </a:rPr>
              <a:t>OC</a:t>
            </a:r>
            <a:r>
              <a:rPr dirty="0" baseline="-20833" sz="1800" spc="247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are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functions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>
                <a:latin typeface="Arial"/>
                <a:cs typeface="Arial"/>
              </a:rPr>
              <a:t>state </a:t>
            </a:r>
            <a:r>
              <a:rPr dirty="0" sz="1800" spc="-5">
                <a:latin typeface="Arial"/>
                <a:cs typeface="Arial"/>
              </a:rPr>
              <a:t>of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charge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(SoC)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and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temperature.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algn="just" marL="50800" marR="41275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solidFill>
                  <a:srgbClr val="9F2200"/>
                </a:solidFill>
                <a:latin typeface="Arial"/>
                <a:cs typeface="Arial"/>
              </a:rPr>
              <a:t>The </a:t>
            </a:r>
            <a:r>
              <a:rPr dirty="0" sz="1800" spc="-10" b="1">
                <a:solidFill>
                  <a:srgbClr val="9F2200"/>
                </a:solidFill>
                <a:latin typeface="Arial"/>
                <a:cs typeface="Arial"/>
              </a:rPr>
              <a:t>Thevenin</a:t>
            </a:r>
            <a:r>
              <a:rPr dirty="0" sz="1800" spc="-5" b="1">
                <a:solidFill>
                  <a:srgbClr val="9F2200"/>
                </a:solidFill>
                <a:latin typeface="Arial"/>
                <a:cs typeface="Arial"/>
              </a:rPr>
              <a:t> model</a:t>
            </a:r>
            <a:r>
              <a:rPr dirty="0" sz="1800" spc="-5">
                <a:latin typeface="Arial"/>
                <a:cs typeface="Arial"/>
              </a:rPr>
              <a:t>: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It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is based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on</a:t>
            </a:r>
            <a:r>
              <a:rPr dirty="0" sz="1800">
                <a:latin typeface="Arial"/>
                <a:cs typeface="Arial"/>
              </a:rPr>
              <a:t> the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Rint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model,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adding</a:t>
            </a:r>
            <a:r>
              <a:rPr dirty="0" sz="1800">
                <a:latin typeface="Arial"/>
                <a:cs typeface="Arial"/>
              </a:rPr>
              <a:t> a </a:t>
            </a:r>
            <a:r>
              <a:rPr dirty="0" sz="1800" spc="-5">
                <a:latin typeface="Arial"/>
                <a:cs typeface="Arial"/>
              </a:rPr>
              <a:t>parallel</a:t>
            </a:r>
            <a:r>
              <a:rPr dirty="0" sz="1800" spc="490">
                <a:latin typeface="Arial"/>
                <a:cs typeface="Arial"/>
              </a:rPr>
              <a:t> </a:t>
            </a:r>
            <a:r>
              <a:rPr dirty="0" sz="1800" spc="5">
                <a:latin typeface="Arial"/>
                <a:cs typeface="Arial"/>
              </a:rPr>
              <a:t>RC 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network</a:t>
            </a:r>
            <a:r>
              <a:rPr dirty="0" sz="1800">
                <a:latin typeface="Arial"/>
                <a:cs typeface="Arial"/>
              </a:rPr>
              <a:t> to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simulate</a:t>
            </a:r>
            <a:r>
              <a:rPr dirty="0" sz="1800">
                <a:latin typeface="Arial"/>
                <a:cs typeface="Arial"/>
              </a:rPr>
              <a:t> the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polarization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effect</a:t>
            </a:r>
            <a:r>
              <a:rPr dirty="0" sz="1800" spc="-5">
                <a:latin typeface="Arial"/>
                <a:cs typeface="Arial"/>
              </a:rPr>
              <a:t> of</a:t>
            </a:r>
            <a:r>
              <a:rPr dirty="0" sz="1800">
                <a:latin typeface="Arial"/>
                <a:cs typeface="Arial"/>
              </a:rPr>
              <a:t> the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battery.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This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model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has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4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relatively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simple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structure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and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high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simulation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accuracy.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7850" y="3133585"/>
            <a:ext cx="1874520" cy="369570"/>
          </a:xfrm>
          <a:prstGeom prst="rect">
            <a:avLst/>
          </a:prstGeom>
          <a:solidFill>
            <a:srgbClr val="F9DBD2"/>
          </a:solidFill>
        </p:spPr>
        <p:txBody>
          <a:bodyPr wrap="square" lIns="0" tIns="3429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dirty="0" sz="1800" b="1">
                <a:latin typeface="Arial"/>
                <a:cs typeface="Arial"/>
              </a:rPr>
              <a:t>The</a:t>
            </a:r>
            <a:r>
              <a:rPr dirty="0" sz="1800" spc="-4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Rint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84520" y="3133585"/>
            <a:ext cx="2491740" cy="369570"/>
          </a:xfrm>
          <a:prstGeom prst="rect">
            <a:avLst/>
          </a:prstGeom>
          <a:solidFill>
            <a:srgbClr val="F9DBD2"/>
          </a:solidFill>
        </p:spPr>
        <p:txBody>
          <a:bodyPr wrap="square" lIns="0" tIns="3429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70"/>
              </a:spcBef>
            </a:pPr>
            <a:r>
              <a:rPr dirty="0" sz="1800" b="1">
                <a:latin typeface="Arial"/>
                <a:cs typeface="Arial"/>
              </a:rPr>
              <a:t>The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Thevenin</a:t>
            </a:r>
            <a:r>
              <a:rPr dirty="0" sz="1800" spc="1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94359" y="1239519"/>
            <a:ext cx="3017520" cy="1713864"/>
            <a:chOff x="594359" y="1239519"/>
            <a:chExt cx="3017520" cy="1713864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5755" y="1299052"/>
              <a:ext cx="2717365" cy="14929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4359" y="1239519"/>
              <a:ext cx="3017519" cy="1713738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98635" y="1293463"/>
            <a:ext cx="3161433" cy="157265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761" y="0"/>
            <a:ext cx="460502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Lesson</a:t>
            </a:r>
            <a:r>
              <a:rPr dirty="0" spc="-50"/>
              <a:t> </a:t>
            </a:r>
            <a:r>
              <a:rPr dirty="0" spc="-5"/>
              <a:t>9:</a:t>
            </a:r>
            <a:r>
              <a:rPr dirty="0" spc="-25"/>
              <a:t> </a:t>
            </a:r>
            <a:r>
              <a:rPr dirty="0" spc="-5"/>
              <a:t>Battery</a:t>
            </a:r>
            <a:r>
              <a:rPr dirty="0" spc="-30"/>
              <a:t> </a:t>
            </a:r>
            <a:r>
              <a:rPr dirty="0" spc="-5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31251" y="6339941"/>
            <a:ext cx="1962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27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8617" y="6339332"/>
            <a:ext cx="3613785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latin typeface="Arial"/>
                <a:cs typeface="Arial"/>
              </a:rPr>
              <a:t>systems.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Journal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of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Energy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Storage,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2024,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86: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111327.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225425" marR="208915">
              <a:lnSpc>
                <a:spcPct val="100000"/>
              </a:lnSpc>
              <a:spcBef>
                <a:spcPts val="100"/>
              </a:spcBef>
            </a:pPr>
            <a:r>
              <a:rPr dirty="0" b="1">
                <a:solidFill>
                  <a:srgbClr val="9F2200"/>
                </a:solidFill>
                <a:latin typeface="Arial"/>
                <a:cs typeface="Arial"/>
              </a:rPr>
              <a:t>The PNGV </a:t>
            </a:r>
            <a:r>
              <a:rPr dirty="0" spc="-5" b="1">
                <a:solidFill>
                  <a:srgbClr val="9F2200"/>
                </a:solidFill>
                <a:latin typeface="Arial"/>
                <a:cs typeface="Arial"/>
              </a:rPr>
              <a:t>model</a:t>
            </a:r>
            <a:r>
              <a:rPr dirty="0" spc="-5"/>
              <a:t>: </a:t>
            </a:r>
            <a:r>
              <a:rPr dirty="0"/>
              <a:t>On the </a:t>
            </a:r>
            <a:r>
              <a:rPr dirty="0" spc="-5"/>
              <a:t>basis of </a:t>
            </a:r>
            <a:r>
              <a:rPr dirty="0"/>
              <a:t>the </a:t>
            </a:r>
            <a:r>
              <a:rPr dirty="0" spc="-5"/>
              <a:t>Thevenin model, </a:t>
            </a:r>
            <a:r>
              <a:rPr dirty="0"/>
              <a:t>a </a:t>
            </a:r>
            <a:r>
              <a:rPr dirty="0" spc="-5"/>
              <a:t>capacitor C</a:t>
            </a:r>
            <a:r>
              <a:rPr dirty="0" baseline="-20833" sz="1800" spc="-7"/>
              <a:t>b</a:t>
            </a:r>
            <a:r>
              <a:rPr dirty="0" baseline="-20833" sz="1800"/>
              <a:t> </a:t>
            </a:r>
            <a:r>
              <a:rPr dirty="0" sz="1800" spc="-10"/>
              <a:t>can be </a:t>
            </a:r>
            <a:r>
              <a:rPr dirty="0" sz="1800" spc="-5"/>
              <a:t> connected</a:t>
            </a:r>
            <a:r>
              <a:rPr dirty="0" sz="1800"/>
              <a:t> </a:t>
            </a:r>
            <a:r>
              <a:rPr dirty="0" sz="1800" spc="-5"/>
              <a:t>in series </a:t>
            </a:r>
            <a:r>
              <a:rPr dirty="0" sz="1800"/>
              <a:t>to form</a:t>
            </a:r>
            <a:r>
              <a:rPr dirty="0" sz="1800" spc="5"/>
              <a:t> </a:t>
            </a:r>
            <a:r>
              <a:rPr dirty="0" sz="1800"/>
              <a:t>a PNGV </a:t>
            </a:r>
            <a:r>
              <a:rPr dirty="0" sz="1800" spc="-5"/>
              <a:t>model. This</a:t>
            </a:r>
            <a:r>
              <a:rPr dirty="0" sz="1800"/>
              <a:t> </a:t>
            </a:r>
            <a:r>
              <a:rPr dirty="0" sz="1800" spc="-5"/>
              <a:t>capacitor</a:t>
            </a:r>
            <a:r>
              <a:rPr dirty="0" sz="1800"/>
              <a:t> </a:t>
            </a:r>
            <a:r>
              <a:rPr dirty="0" sz="1800" spc="-5"/>
              <a:t>is</a:t>
            </a:r>
            <a:r>
              <a:rPr dirty="0" sz="1800" spc="490"/>
              <a:t> </a:t>
            </a:r>
            <a:r>
              <a:rPr dirty="0" sz="1800" spc="-5"/>
              <a:t>used </a:t>
            </a:r>
            <a:r>
              <a:rPr dirty="0" sz="1800"/>
              <a:t>to </a:t>
            </a:r>
            <a:r>
              <a:rPr dirty="0" sz="1800" spc="-5"/>
              <a:t>describe </a:t>
            </a:r>
            <a:r>
              <a:rPr dirty="0" sz="1800" spc="-490"/>
              <a:t> </a:t>
            </a:r>
            <a:r>
              <a:rPr dirty="0" sz="1800"/>
              <a:t>the </a:t>
            </a:r>
            <a:r>
              <a:rPr dirty="0" sz="1800" spc="-5"/>
              <a:t>change in battery open circuit voltage caused </a:t>
            </a:r>
            <a:r>
              <a:rPr dirty="0" sz="1800"/>
              <a:t>by the </a:t>
            </a:r>
            <a:r>
              <a:rPr dirty="0" sz="1800" spc="-5"/>
              <a:t>current integration </a:t>
            </a:r>
            <a:r>
              <a:rPr dirty="0" sz="1800"/>
              <a:t> </a:t>
            </a:r>
            <a:r>
              <a:rPr dirty="0" sz="1800" spc="-5"/>
              <a:t>during</a:t>
            </a:r>
            <a:r>
              <a:rPr dirty="0" sz="1800" spc="5"/>
              <a:t> </a:t>
            </a:r>
            <a:r>
              <a:rPr dirty="0" sz="1800"/>
              <a:t>the</a:t>
            </a:r>
            <a:r>
              <a:rPr dirty="0" sz="1800" spc="-5"/>
              <a:t> </a:t>
            </a:r>
            <a:r>
              <a:rPr dirty="0" sz="1800" spc="-10"/>
              <a:t>battery’s</a:t>
            </a:r>
            <a:r>
              <a:rPr dirty="0" sz="1800" spc="40"/>
              <a:t> </a:t>
            </a:r>
            <a:r>
              <a:rPr dirty="0" sz="1800" spc="-5"/>
              <a:t>long-term</a:t>
            </a:r>
            <a:r>
              <a:rPr dirty="0" sz="1800" spc="15"/>
              <a:t> </a:t>
            </a:r>
            <a:r>
              <a:rPr dirty="0" sz="1800" spc="-5"/>
              <a:t>charging</a:t>
            </a:r>
            <a:r>
              <a:rPr dirty="0" sz="1800" spc="15"/>
              <a:t> </a:t>
            </a:r>
            <a:r>
              <a:rPr dirty="0" sz="1800" spc="-10"/>
              <a:t>and</a:t>
            </a:r>
            <a:r>
              <a:rPr dirty="0" sz="1800" spc="-5"/>
              <a:t> discharging</a:t>
            </a:r>
            <a:r>
              <a:rPr dirty="0" sz="1800" spc="15"/>
              <a:t> </a:t>
            </a:r>
            <a:r>
              <a:rPr dirty="0" sz="1800" spc="-5"/>
              <a:t>process.</a:t>
            </a:r>
            <a:endParaRPr sz="1800">
              <a:latin typeface="Arial"/>
              <a:cs typeface="Arial"/>
            </a:endParaRPr>
          </a:p>
          <a:p>
            <a:pPr algn="just" marL="225425" marR="209550">
              <a:lnSpc>
                <a:spcPct val="100000"/>
              </a:lnSpc>
              <a:spcBef>
                <a:spcPts val="600"/>
              </a:spcBef>
            </a:pPr>
            <a:r>
              <a:rPr dirty="0" b="1">
                <a:solidFill>
                  <a:srgbClr val="9F2200"/>
                </a:solidFill>
                <a:latin typeface="Arial"/>
                <a:cs typeface="Arial"/>
              </a:rPr>
              <a:t>The </a:t>
            </a:r>
            <a:r>
              <a:rPr dirty="0" spc="-5" b="1">
                <a:solidFill>
                  <a:srgbClr val="9F2200"/>
                </a:solidFill>
                <a:latin typeface="Arial"/>
                <a:cs typeface="Arial"/>
              </a:rPr>
              <a:t>Dual Polarization </a:t>
            </a:r>
            <a:r>
              <a:rPr dirty="0" b="1">
                <a:solidFill>
                  <a:srgbClr val="9F2200"/>
                </a:solidFill>
                <a:latin typeface="Arial"/>
                <a:cs typeface="Arial"/>
              </a:rPr>
              <a:t>(DP) </a:t>
            </a:r>
            <a:r>
              <a:rPr dirty="0" spc="-5" b="1">
                <a:solidFill>
                  <a:srgbClr val="9F2200"/>
                </a:solidFill>
                <a:latin typeface="Arial"/>
                <a:cs typeface="Arial"/>
              </a:rPr>
              <a:t>model</a:t>
            </a:r>
            <a:r>
              <a:rPr dirty="0" spc="-5"/>
              <a:t>: </a:t>
            </a:r>
            <a:r>
              <a:rPr dirty="0"/>
              <a:t>In </a:t>
            </a:r>
            <a:r>
              <a:rPr dirty="0" spc="-5"/>
              <a:t>addition </a:t>
            </a:r>
            <a:r>
              <a:rPr dirty="0"/>
              <a:t>to the </a:t>
            </a:r>
            <a:r>
              <a:rPr dirty="0" spc="-5"/>
              <a:t>ohmic </a:t>
            </a:r>
            <a:r>
              <a:rPr dirty="0" spc="-10"/>
              <a:t>and </a:t>
            </a:r>
            <a:r>
              <a:rPr dirty="0" spc="-5"/>
              <a:t>concentration </a:t>
            </a:r>
            <a:r>
              <a:rPr dirty="0"/>
              <a:t> </a:t>
            </a:r>
            <a:r>
              <a:rPr dirty="0" spc="-5"/>
              <a:t>polarizations </a:t>
            </a:r>
            <a:r>
              <a:rPr dirty="0"/>
              <a:t>used by the </a:t>
            </a:r>
            <a:r>
              <a:rPr dirty="0" spc="-5"/>
              <a:t>Thevenin model, </a:t>
            </a:r>
            <a:r>
              <a:rPr dirty="0"/>
              <a:t>the </a:t>
            </a:r>
            <a:r>
              <a:rPr dirty="0" spc="-5"/>
              <a:t>DP </a:t>
            </a:r>
            <a:r>
              <a:rPr dirty="0"/>
              <a:t>model </a:t>
            </a:r>
            <a:r>
              <a:rPr dirty="0" spc="-5"/>
              <a:t>implements activation </a:t>
            </a:r>
            <a:r>
              <a:rPr dirty="0"/>
              <a:t> </a:t>
            </a:r>
            <a:r>
              <a:rPr dirty="0" spc="-5"/>
              <a:t>polarization. </a:t>
            </a:r>
            <a:r>
              <a:rPr dirty="0"/>
              <a:t>The </a:t>
            </a:r>
            <a:r>
              <a:rPr dirty="0" spc="-5"/>
              <a:t>phenomenon of activation polarization </a:t>
            </a:r>
            <a:r>
              <a:rPr dirty="0"/>
              <a:t>occurs </a:t>
            </a:r>
            <a:r>
              <a:rPr dirty="0" spc="-5"/>
              <a:t>at </a:t>
            </a:r>
            <a:r>
              <a:rPr dirty="0"/>
              <a:t>the </a:t>
            </a:r>
            <a:r>
              <a:rPr dirty="0" spc="-5"/>
              <a:t>electrode </a:t>
            </a:r>
            <a:r>
              <a:rPr dirty="0"/>
              <a:t> </a:t>
            </a:r>
            <a:r>
              <a:rPr dirty="0" spc="-5"/>
              <a:t>surface.</a:t>
            </a:r>
          </a:p>
          <a:p>
            <a:pPr algn="just" marL="225425">
              <a:lnSpc>
                <a:spcPct val="100000"/>
              </a:lnSpc>
              <a:spcBef>
                <a:spcPts val="980"/>
              </a:spcBef>
            </a:pPr>
            <a:r>
              <a:rPr dirty="0" sz="1600" spc="-5"/>
              <a:t>Partnership</a:t>
            </a:r>
            <a:r>
              <a:rPr dirty="0" sz="1600" spc="5"/>
              <a:t> </a:t>
            </a:r>
            <a:r>
              <a:rPr dirty="0" sz="1600" spc="-5"/>
              <a:t>for</a:t>
            </a:r>
            <a:r>
              <a:rPr dirty="0" sz="1600" spc="5"/>
              <a:t> </a:t>
            </a:r>
            <a:r>
              <a:rPr dirty="0" sz="1600" spc="-5"/>
              <a:t>a</a:t>
            </a:r>
            <a:r>
              <a:rPr dirty="0" sz="1600" spc="10"/>
              <a:t> </a:t>
            </a:r>
            <a:r>
              <a:rPr dirty="0" sz="1600" spc="-10"/>
              <a:t>new</a:t>
            </a:r>
            <a:r>
              <a:rPr dirty="0" sz="1600" spc="-5"/>
              <a:t> </a:t>
            </a:r>
            <a:r>
              <a:rPr dirty="0" sz="1600" spc="-10"/>
              <a:t>generation</a:t>
            </a:r>
            <a:r>
              <a:rPr dirty="0" sz="1600" spc="10"/>
              <a:t> </a:t>
            </a:r>
            <a:r>
              <a:rPr dirty="0" sz="1600" spc="-5"/>
              <a:t>of</a:t>
            </a:r>
            <a:r>
              <a:rPr dirty="0" sz="1600" spc="5"/>
              <a:t> </a:t>
            </a:r>
            <a:r>
              <a:rPr dirty="0" sz="1600" spc="-5"/>
              <a:t>vehicle</a:t>
            </a:r>
            <a:r>
              <a:rPr dirty="0" sz="1600" spc="-25"/>
              <a:t> </a:t>
            </a:r>
            <a:r>
              <a:rPr dirty="0" sz="1600" spc="-5"/>
              <a:t>(PNGV)</a:t>
            </a:r>
            <a:endParaRPr sz="1600"/>
          </a:p>
          <a:p>
            <a:pPr marL="38100">
              <a:lnSpc>
                <a:spcPct val="100000"/>
              </a:lnSpc>
              <a:spcBef>
                <a:spcPts val="915"/>
              </a:spcBef>
            </a:pPr>
            <a:r>
              <a:rPr dirty="0" sz="1100" spc="-5" b="1">
                <a:latin typeface="Arial"/>
                <a:cs typeface="Arial"/>
              </a:rPr>
              <a:t>REF: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Tekin</a:t>
            </a:r>
            <a:r>
              <a:rPr dirty="0" sz="1100" b="1">
                <a:latin typeface="Arial"/>
                <a:cs typeface="Arial"/>
              </a:rPr>
              <a:t> M,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Karamangil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M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İ.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Comparative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analysis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of</a:t>
            </a:r>
            <a:r>
              <a:rPr dirty="0" sz="1100" spc="-5" b="1">
                <a:latin typeface="Arial"/>
                <a:cs typeface="Arial"/>
              </a:rPr>
              <a:t> equivalent circuit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battery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models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for</a:t>
            </a:r>
            <a:r>
              <a:rPr dirty="0" sz="1100" spc="-5" b="1">
                <a:latin typeface="Arial"/>
                <a:cs typeface="Arial"/>
              </a:rPr>
              <a:t> electric</a:t>
            </a:r>
            <a:r>
              <a:rPr dirty="0" sz="1100" spc="-3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vehicle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battery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management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6069" y="618566"/>
            <a:ext cx="589280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9F2200"/>
                </a:solidFill>
                <a:latin typeface="Arial"/>
                <a:cs typeface="Arial"/>
              </a:rPr>
              <a:t>Common</a:t>
            </a:r>
            <a:r>
              <a:rPr dirty="0" sz="2000" spc="-20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F2200"/>
                </a:solidFill>
                <a:latin typeface="Arial"/>
                <a:cs typeface="Arial"/>
              </a:rPr>
              <a:t>integer-order</a:t>
            </a:r>
            <a:r>
              <a:rPr dirty="0" sz="2000" spc="-6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9F2200"/>
                </a:solidFill>
                <a:latin typeface="Arial"/>
                <a:cs typeface="Arial"/>
              </a:rPr>
              <a:t>equivalent circuit</a:t>
            </a:r>
            <a:r>
              <a:rPr dirty="0" sz="2000" spc="-30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F2200"/>
                </a:solidFill>
                <a:latin typeface="Arial"/>
                <a:cs typeface="Arial"/>
              </a:rPr>
              <a:t>models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2062" y="2910700"/>
            <a:ext cx="2163445" cy="369570"/>
          </a:xfrm>
          <a:prstGeom prst="rect">
            <a:avLst/>
          </a:prstGeom>
          <a:solidFill>
            <a:srgbClr val="F9DBD2"/>
          </a:solidFill>
        </p:spPr>
        <p:txBody>
          <a:bodyPr wrap="square" lIns="0" tIns="3429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dirty="0" sz="1800" b="1">
                <a:latin typeface="Arial"/>
                <a:cs typeface="Arial"/>
              </a:rPr>
              <a:t>The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PNGV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96764" y="2885935"/>
            <a:ext cx="3566160" cy="369570"/>
          </a:xfrm>
          <a:prstGeom prst="rect">
            <a:avLst/>
          </a:prstGeom>
          <a:solidFill>
            <a:srgbClr val="F9DBD2"/>
          </a:solidFill>
        </p:spPr>
        <p:txBody>
          <a:bodyPr wrap="square" lIns="0" tIns="33655" rIns="0" bIns="0" rtlCol="0" vert="horz">
            <a:spAutoFit/>
          </a:bodyPr>
          <a:lstStyle/>
          <a:p>
            <a:pPr marL="221615">
              <a:lnSpc>
                <a:spcPct val="100000"/>
              </a:lnSpc>
              <a:spcBef>
                <a:spcPts val="265"/>
              </a:spcBef>
            </a:pPr>
            <a:r>
              <a:rPr dirty="0" sz="1800" spc="-5" b="1">
                <a:latin typeface="Arial"/>
                <a:cs typeface="Arial"/>
              </a:rPr>
              <a:t>Dual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Polarization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(DP)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485" y="1191513"/>
            <a:ext cx="4162805" cy="160527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09677" y="1096223"/>
            <a:ext cx="4446743" cy="168037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0868" y="635355"/>
            <a:ext cx="5433695" cy="1159510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2000" b="1">
                <a:solidFill>
                  <a:srgbClr val="9F2200"/>
                </a:solidFill>
                <a:latin typeface="Arial"/>
                <a:cs typeface="Arial"/>
              </a:rPr>
              <a:t>Definition</a:t>
            </a:r>
            <a:endParaRPr sz="20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865"/>
              </a:spcBef>
              <a:buClr>
                <a:srgbClr val="7E7E7E"/>
              </a:buClr>
              <a:buFont typeface="Arial"/>
              <a:buChar char="•"/>
              <a:tabLst>
                <a:tab pos="372110" algn="l"/>
                <a:tab pos="372745" algn="l"/>
              </a:tabLst>
            </a:pPr>
            <a:r>
              <a:rPr dirty="0" sz="2000" b="1">
                <a:solidFill>
                  <a:srgbClr val="9F2200"/>
                </a:solidFill>
                <a:latin typeface="Arial"/>
                <a:cs typeface="Arial"/>
              </a:rPr>
              <a:t>State</a:t>
            </a:r>
            <a:r>
              <a:rPr dirty="0" sz="2000" spc="-3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F2200"/>
                </a:solidFill>
                <a:latin typeface="Arial"/>
                <a:cs typeface="Arial"/>
              </a:rPr>
              <a:t>of</a:t>
            </a:r>
            <a:r>
              <a:rPr dirty="0" sz="2000" spc="-1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9F2200"/>
                </a:solidFill>
                <a:latin typeface="Arial"/>
                <a:cs typeface="Arial"/>
              </a:rPr>
              <a:t>Charge</a:t>
            </a:r>
            <a:r>
              <a:rPr dirty="0" sz="2000" spc="-20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F2200"/>
                </a:solidFill>
                <a:latin typeface="Arial"/>
                <a:cs typeface="Arial"/>
              </a:rPr>
              <a:t>(SoC)</a:t>
            </a:r>
            <a:r>
              <a:rPr dirty="0" sz="2000">
                <a:latin typeface="Arial"/>
                <a:cs typeface="Arial"/>
              </a:rPr>
              <a:t>: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Current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charge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level</a:t>
            </a:r>
            <a:endParaRPr sz="2000">
              <a:latin typeface="Arial"/>
              <a:cs typeface="Arial"/>
            </a:endParaRPr>
          </a:p>
          <a:p>
            <a:pPr marL="441959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 </a:t>
            </a:r>
            <a:r>
              <a:rPr dirty="0" sz="2000" spc="-5">
                <a:latin typeface="Arial"/>
                <a:cs typeface="Arial"/>
              </a:rPr>
              <a:t>battery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(0%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=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30">
                <a:latin typeface="Arial"/>
                <a:cs typeface="Arial"/>
              </a:rPr>
              <a:t>empty, </a:t>
            </a:r>
            <a:r>
              <a:rPr dirty="0" sz="2000">
                <a:latin typeface="Arial"/>
                <a:cs typeface="Arial"/>
              </a:rPr>
              <a:t>100%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=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full).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7761" y="0"/>
            <a:ext cx="636460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Lesson</a:t>
            </a:r>
            <a:r>
              <a:rPr dirty="0" spc="-45"/>
              <a:t> </a:t>
            </a:r>
            <a:r>
              <a:rPr dirty="0" spc="-5"/>
              <a:t>10: Battery State</a:t>
            </a:r>
            <a:r>
              <a:rPr dirty="0" spc="-25"/>
              <a:t> </a:t>
            </a:r>
            <a:r>
              <a:rPr dirty="0" spc="-5"/>
              <a:t>of</a:t>
            </a:r>
            <a:r>
              <a:rPr dirty="0" spc="-30"/>
              <a:t> </a:t>
            </a:r>
            <a:r>
              <a:rPr dirty="0" spc="-5"/>
              <a:t>Charge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42405" y="841768"/>
            <a:ext cx="2772918" cy="115378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047613" y="2084577"/>
            <a:ext cx="2710815" cy="528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latin typeface="Arial"/>
                <a:cs typeface="Arial"/>
              </a:rPr>
              <a:t>REF: https://</a:t>
            </a:r>
            <a:r>
              <a:rPr dirty="0" sz="1100" spc="-5" b="1">
                <a:latin typeface="Arial"/>
                <a:cs typeface="Arial"/>
                <a:hlinkClick r:id="rId3"/>
              </a:rPr>
              <a:t>www.takomabattery.com/ 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how-to-check-state-of-charge-of-lithium- </a:t>
            </a:r>
            <a:r>
              <a:rPr dirty="0" sz="1100" spc="-29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battery/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0868" y="2259533"/>
            <a:ext cx="224091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9F2200"/>
                </a:solidFill>
                <a:latin typeface="Arial"/>
                <a:cs typeface="Arial"/>
              </a:rPr>
              <a:t>Importance</a:t>
            </a:r>
            <a:r>
              <a:rPr dirty="0" sz="2000" spc="-6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F2200"/>
                </a:solidFill>
                <a:latin typeface="Arial"/>
                <a:cs typeface="Arial"/>
              </a:rPr>
              <a:t>in</a:t>
            </a:r>
            <a:r>
              <a:rPr dirty="0" sz="2000" spc="-4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9F2200"/>
                </a:solidFill>
                <a:latin typeface="Arial"/>
                <a:cs typeface="Arial"/>
              </a:rPr>
              <a:t>EVs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7314" y="4317326"/>
            <a:ext cx="2605532" cy="130822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0758" y="2903982"/>
            <a:ext cx="2451100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40386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Arial"/>
                <a:cs typeface="Arial"/>
              </a:rPr>
              <a:t>Driving </a:t>
            </a:r>
            <a:r>
              <a:rPr dirty="0" sz="2000" b="1">
                <a:latin typeface="Arial"/>
                <a:cs typeface="Arial"/>
              </a:rPr>
              <a:t>Range 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SoC </a:t>
            </a:r>
            <a:r>
              <a:rPr dirty="0" sz="2000" spc="-10">
                <a:latin typeface="Arial"/>
                <a:cs typeface="Arial"/>
              </a:rPr>
              <a:t>affects </a:t>
            </a:r>
            <a:r>
              <a:rPr dirty="0" sz="2000">
                <a:latin typeface="Arial"/>
                <a:cs typeface="Arial"/>
              </a:rPr>
              <a:t>how far 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EV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can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travel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on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 </a:t>
            </a:r>
            <a:r>
              <a:rPr dirty="0" sz="2000" spc="-5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single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charge.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4791" y="5675172"/>
            <a:ext cx="2466340" cy="36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latin typeface="Arial"/>
                <a:cs typeface="Arial"/>
              </a:rPr>
              <a:t>REF: https://autos.yahoo.com/ev-ran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" b="1">
                <a:latin typeface="Arial"/>
                <a:cs typeface="Arial"/>
              </a:rPr>
              <a:t>ge-everything-know-132000750.html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40353" y="2903982"/>
            <a:ext cx="2484120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40386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Arial"/>
                <a:cs typeface="Arial"/>
              </a:rPr>
              <a:t>Battery </a:t>
            </a:r>
            <a:r>
              <a:rPr dirty="0" sz="2000" spc="-5" b="1">
                <a:latin typeface="Arial"/>
                <a:cs typeface="Arial"/>
              </a:rPr>
              <a:t>Health </a:t>
            </a:r>
            <a:r>
              <a:rPr dirty="0" sz="2000" b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Proper </a:t>
            </a:r>
            <a:r>
              <a:rPr dirty="0" sz="2000" spc="-5">
                <a:latin typeface="Arial"/>
                <a:cs typeface="Arial"/>
              </a:rPr>
              <a:t>SoC </a:t>
            </a:r>
            <a:r>
              <a:rPr dirty="0" sz="2000">
                <a:latin typeface="Arial"/>
                <a:cs typeface="Arial"/>
              </a:rPr>
              <a:t>manage- </a:t>
            </a:r>
            <a:r>
              <a:rPr dirty="0" sz="2000" spc="-5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ment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prolongs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battery </a:t>
            </a:r>
            <a:r>
              <a:rPr dirty="0" sz="2000" spc="-5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lifespan.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42564" y="5675172"/>
            <a:ext cx="2670175" cy="36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latin typeface="Arial"/>
                <a:cs typeface="Arial"/>
              </a:rPr>
              <a:t>REF: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https://commons.wikimedia.org/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" b="1">
                <a:latin typeface="Arial"/>
                <a:cs typeface="Arial"/>
              </a:rPr>
              <a:t>wiki/File:Antu_battery-charging-080.svg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50355" y="2903982"/>
            <a:ext cx="2528570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100076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Arial"/>
                <a:cs typeface="Arial"/>
              </a:rPr>
              <a:t>Safety 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Prevent </a:t>
            </a:r>
            <a:r>
              <a:rPr dirty="0" sz="2000" spc="-5">
                <a:latin typeface="Arial"/>
                <a:cs typeface="Arial"/>
              </a:rPr>
              <a:t>overcharging 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and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deep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discharging.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14034" y="5675172"/>
            <a:ext cx="2449195" cy="529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latin typeface="Arial"/>
                <a:cs typeface="Arial"/>
              </a:rPr>
              <a:t>REF: https://</a:t>
            </a:r>
            <a:r>
              <a:rPr dirty="0" sz="1100" spc="-5" b="1">
                <a:latin typeface="Arial"/>
                <a:cs typeface="Arial"/>
                <a:hlinkClick r:id="rId5"/>
              </a:rPr>
              <a:t>www.evpedia.co.in/ev- 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blog/stay-charged-and-safe-your-ev- </a:t>
            </a:r>
            <a:r>
              <a:rPr dirty="0" sz="1100" spc="-29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battery-safety-checklist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25875" y="4175759"/>
            <a:ext cx="1590039" cy="159003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63407" y="4449602"/>
            <a:ext cx="1761954" cy="1096395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/>
              <a:t>28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16594" y="6339941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165" y="39115"/>
            <a:ext cx="5756910" cy="4222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i="0">
                <a:latin typeface="Arial"/>
                <a:cs typeface="Arial"/>
              </a:rPr>
              <a:t>Classification</a:t>
            </a:r>
            <a:r>
              <a:rPr dirty="0" sz="2600" spc="-35" i="0">
                <a:latin typeface="Arial"/>
                <a:cs typeface="Arial"/>
              </a:rPr>
              <a:t> </a:t>
            </a:r>
            <a:r>
              <a:rPr dirty="0" sz="2600" spc="-5" i="0">
                <a:latin typeface="Arial"/>
                <a:cs typeface="Arial"/>
              </a:rPr>
              <a:t>of</a:t>
            </a:r>
            <a:r>
              <a:rPr dirty="0" sz="2600" spc="-10" i="0">
                <a:latin typeface="Arial"/>
                <a:cs typeface="Arial"/>
              </a:rPr>
              <a:t> </a:t>
            </a:r>
            <a:r>
              <a:rPr dirty="0" sz="2600" i="0">
                <a:latin typeface="Arial"/>
                <a:cs typeface="Arial"/>
              </a:rPr>
              <a:t>Electric</a:t>
            </a:r>
            <a:r>
              <a:rPr dirty="0" sz="2600" spc="-15" i="0">
                <a:latin typeface="Arial"/>
                <a:cs typeface="Arial"/>
              </a:rPr>
              <a:t> </a:t>
            </a:r>
            <a:r>
              <a:rPr dirty="0" sz="2600" spc="-20" i="0">
                <a:latin typeface="Arial"/>
                <a:cs typeface="Arial"/>
              </a:rPr>
              <a:t>Vehicles</a:t>
            </a:r>
            <a:r>
              <a:rPr dirty="0" sz="2600" spc="-30" i="0">
                <a:latin typeface="Arial"/>
                <a:cs typeface="Arial"/>
              </a:rPr>
              <a:t> </a:t>
            </a:r>
            <a:r>
              <a:rPr dirty="0" sz="2600" i="0">
                <a:latin typeface="Arial"/>
                <a:cs typeface="Arial"/>
              </a:rPr>
              <a:t>(EVs)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1185" y="4823307"/>
            <a:ext cx="2059305" cy="79375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42240" indent="-130175">
              <a:lnSpc>
                <a:spcPct val="100000"/>
              </a:lnSpc>
              <a:spcBef>
                <a:spcPts val="434"/>
              </a:spcBef>
              <a:buChar char="•"/>
              <a:tabLst>
                <a:tab pos="142875" algn="l"/>
              </a:tabLst>
            </a:pPr>
            <a:r>
              <a:rPr dirty="0" sz="1400" spc="-5">
                <a:latin typeface="Arial"/>
                <a:cs typeface="Arial"/>
              </a:rPr>
              <a:t>Driven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by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AF50"/>
                </a:solidFill>
                <a:latin typeface="Arial"/>
                <a:cs typeface="Arial"/>
              </a:rPr>
              <a:t>motor</a:t>
            </a:r>
            <a:endParaRPr sz="1400">
              <a:latin typeface="Arial"/>
              <a:cs typeface="Arial"/>
            </a:endParaRPr>
          </a:p>
          <a:p>
            <a:pPr marL="142240" indent="-130175">
              <a:lnSpc>
                <a:spcPct val="100000"/>
              </a:lnSpc>
              <a:spcBef>
                <a:spcPts val="335"/>
              </a:spcBef>
              <a:buChar char="•"/>
              <a:tabLst>
                <a:tab pos="142875" algn="l"/>
              </a:tabLst>
            </a:pPr>
            <a:r>
              <a:rPr dirty="0" sz="1400" spc="-5">
                <a:latin typeface="Arial"/>
                <a:cs typeface="Arial"/>
              </a:rPr>
              <a:t>Powered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by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C00000"/>
                </a:solidFill>
                <a:latin typeface="Arial"/>
                <a:cs typeface="Arial"/>
              </a:rPr>
              <a:t>battery</a:t>
            </a:r>
            <a:r>
              <a:rPr dirty="0" sz="1400" spc="-5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C00000"/>
                </a:solidFill>
                <a:latin typeface="Arial"/>
                <a:cs typeface="Arial"/>
              </a:rPr>
              <a:t>only</a:t>
            </a:r>
            <a:endParaRPr sz="1400">
              <a:latin typeface="Arial"/>
              <a:cs typeface="Arial"/>
            </a:endParaRPr>
          </a:p>
          <a:p>
            <a:pPr marL="142240" indent="-130175">
              <a:lnSpc>
                <a:spcPct val="100000"/>
              </a:lnSpc>
              <a:spcBef>
                <a:spcPts val="335"/>
              </a:spcBef>
              <a:buChar char="•"/>
              <a:tabLst>
                <a:tab pos="142875" algn="l"/>
              </a:tabLst>
            </a:pPr>
            <a:r>
              <a:rPr dirty="0" sz="1400" spc="-5">
                <a:solidFill>
                  <a:srgbClr val="006FC0"/>
                </a:solidFill>
                <a:latin typeface="Arial"/>
                <a:cs typeface="Arial"/>
              </a:rPr>
              <a:t>Large</a:t>
            </a:r>
            <a:r>
              <a:rPr dirty="0" sz="1400" spc="-4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battery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capacity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6367" y="4827690"/>
            <a:ext cx="2107565" cy="1306830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169545" indent="-157480">
              <a:lnSpc>
                <a:spcPct val="100000"/>
              </a:lnSpc>
              <a:spcBef>
                <a:spcPts val="440"/>
              </a:spcBef>
              <a:buChar char="•"/>
              <a:tabLst>
                <a:tab pos="170180" algn="l"/>
              </a:tabLst>
            </a:pPr>
            <a:r>
              <a:rPr dirty="0" sz="1400" spc="-5">
                <a:latin typeface="Arial"/>
                <a:cs typeface="Arial"/>
              </a:rPr>
              <a:t>Driven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by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AF50"/>
                </a:solidFill>
                <a:latin typeface="Arial"/>
                <a:cs typeface="Arial"/>
              </a:rPr>
              <a:t>both</a:t>
            </a:r>
            <a:r>
              <a:rPr dirty="0" sz="1400" spc="-25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AF50"/>
                </a:solidFill>
                <a:latin typeface="Arial"/>
                <a:cs typeface="Arial"/>
              </a:rPr>
              <a:t>motor</a:t>
            </a:r>
            <a:endParaRPr sz="1400">
              <a:latin typeface="Arial"/>
              <a:cs typeface="Arial"/>
            </a:endParaRPr>
          </a:p>
          <a:p>
            <a:pPr marL="183515">
              <a:lnSpc>
                <a:spcPct val="100000"/>
              </a:lnSpc>
              <a:spcBef>
                <a:spcPts val="340"/>
              </a:spcBef>
            </a:pPr>
            <a:r>
              <a:rPr dirty="0" sz="1400" spc="-5">
                <a:solidFill>
                  <a:srgbClr val="00AF50"/>
                </a:solidFill>
                <a:latin typeface="Arial"/>
                <a:cs typeface="Arial"/>
              </a:rPr>
              <a:t>and</a:t>
            </a:r>
            <a:r>
              <a:rPr dirty="0" sz="1400" spc="-4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AF50"/>
                </a:solidFill>
                <a:latin typeface="Arial"/>
                <a:cs typeface="Arial"/>
              </a:rPr>
              <a:t>ICE</a:t>
            </a:r>
            <a:endParaRPr sz="1400">
              <a:latin typeface="Arial"/>
              <a:cs typeface="Arial"/>
            </a:endParaRPr>
          </a:p>
          <a:p>
            <a:pPr marL="170180" marR="279400" indent="-170180">
              <a:lnSpc>
                <a:spcPct val="120000"/>
              </a:lnSpc>
              <a:buChar char="•"/>
              <a:tabLst>
                <a:tab pos="170180" algn="l"/>
              </a:tabLst>
            </a:pPr>
            <a:r>
              <a:rPr dirty="0" sz="1400" spc="-5">
                <a:latin typeface="Arial"/>
                <a:cs typeface="Arial"/>
              </a:rPr>
              <a:t>Powered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by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C00000"/>
                </a:solidFill>
                <a:latin typeface="Arial"/>
                <a:cs typeface="Arial"/>
              </a:rPr>
              <a:t>gasoline </a:t>
            </a:r>
            <a:r>
              <a:rPr dirty="0" sz="1400" spc="-37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C00000"/>
                </a:solidFill>
                <a:latin typeface="Arial"/>
                <a:cs typeface="Arial"/>
              </a:rPr>
              <a:t>and</a:t>
            </a:r>
            <a:r>
              <a:rPr dirty="0" sz="1400" spc="-2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C00000"/>
                </a:solidFill>
                <a:latin typeface="Arial"/>
                <a:cs typeface="Arial"/>
              </a:rPr>
              <a:t>battery</a:t>
            </a:r>
            <a:endParaRPr sz="1400">
              <a:latin typeface="Arial"/>
              <a:cs typeface="Arial"/>
            </a:endParaRPr>
          </a:p>
          <a:p>
            <a:pPr marL="169545" indent="-157480">
              <a:lnSpc>
                <a:spcPct val="100000"/>
              </a:lnSpc>
              <a:spcBef>
                <a:spcPts val="335"/>
              </a:spcBef>
              <a:buClr>
                <a:srgbClr val="000000"/>
              </a:buClr>
              <a:buChar char="•"/>
              <a:tabLst>
                <a:tab pos="170180" algn="l"/>
              </a:tabLst>
            </a:pPr>
            <a:r>
              <a:rPr dirty="0" sz="1400" spc="-5">
                <a:solidFill>
                  <a:srgbClr val="006FC0"/>
                </a:solidFill>
                <a:latin typeface="Arial"/>
                <a:cs typeface="Arial"/>
              </a:rPr>
              <a:t>Medium</a:t>
            </a:r>
            <a:r>
              <a:rPr dirty="0" sz="1400" spc="-4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battery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capacity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16017" y="4823561"/>
            <a:ext cx="2176145" cy="1305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0180" marR="161925" indent="-170180">
              <a:lnSpc>
                <a:spcPct val="120000"/>
              </a:lnSpc>
              <a:spcBef>
                <a:spcPts val="100"/>
              </a:spcBef>
              <a:buChar char="•"/>
              <a:tabLst>
                <a:tab pos="170180" algn="l"/>
              </a:tabLst>
            </a:pPr>
            <a:r>
              <a:rPr dirty="0" sz="1400" spc="-5">
                <a:latin typeface="Arial"/>
                <a:cs typeface="Arial"/>
              </a:rPr>
              <a:t>Driven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by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AF50"/>
                </a:solidFill>
                <a:latin typeface="Arial"/>
                <a:cs typeface="Arial"/>
              </a:rPr>
              <a:t>both</a:t>
            </a:r>
            <a:r>
              <a:rPr dirty="0" sz="1400" spc="-3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AF50"/>
                </a:solidFill>
                <a:latin typeface="Arial"/>
                <a:cs typeface="Arial"/>
              </a:rPr>
              <a:t>ICE</a:t>
            </a:r>
            <a:r>
              <a:rPr dirty="0" sz="1400" spc="-25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AF50"/>
                </a:solidFill>
                <a:latin typeface="Arial"/>
                <a:cs typeface="Arial"/>
              </a:rPr>
              <a:t>and </a:t>
            </a:r>
            <a:r>
              <a:rPr dirty="0" sz="1400" spc="-37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AF50"/>
                </a:solidFill>
                <a:latin typeface="Arial"/>
                <a:cs typeface="Arial"/>
              </a:rPr>
              <a:t>motor</a:t>
            </a:r>
            <a:endParaRPr sz="1400">
              <a:latin typeface="Arial"/>
              <a:cs typeface="Arial"/>
            </a:endParaRPr>
          </a:p>
          <a:p>
            <a:pPr marL="170180" marR="5080" indent="-170180">
              <a:lnSpc>
                <a:spcPct val="120000"/>
              </a:lnSpc>
              <a:buChar char="•"/>
              <a:tabLst>
                <a:tab pos="170180" algn="l"/>
              </a:tabLst>
            </a:pPr>
            <a:r>
              <a:rPr dirty="0" sz="1400" spc="-5">
                <a:latin typeface="Arial"/>
                <a:cs typeface="Arial"/>
              </a:rPr>
              <a:t>Powered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by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C00000"/>
                </a:solidFill>
                <a:latin typeface="Arial"/>
                <a:cs typeface="Arial"/>
              </a:rPr>
              <a:t>gasoline</a:t>
            </a:r>
            <a:r>
              <a:rPr dirty="0" sz="1400" spc="-4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C00000"/>
                </a:solidFill>
                <a:latin typeface="Arial"/>
                <a:cs typeface="Arial"/>
              </a:rPr>
              <a:t>and </a:t>
            </a:r>
            <a:r>
              <a:rPr dirty="0" sz="1400" spc="-37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C00000"/>
                </a:solidFill>
                <a:latin typeface="Arial"/>
                <a:cs typeface="Arial"/>
              </a:rPr>
              <a:t>battery</a:t>
            </a:r>
            <a:endParaRPr sz="1400">
              <a:latin typeface="Arial"/>
              <a:cs typeface="Arial"/>
            </a:endParaRPr>
          </a:p>
          <a:p>
            <a:pPr marL="169545" indent="-157480">
              <a:lnSpc>
                <a:spcPct val="100000"/>
              </a:lnSpc>
              <a:spcBef>
                <a:spcPts val="335"/>
              </a:spcBef>
              <a:buChar char="•"/>
              <a:tabLst>
                <a:tab pos="170180" algn="l"/>
              </a:tabLst>
            </a:pPr>
            <a:r>
              <a:rPr dirty="0" sz="1400" spc="-5">
                <a:solidFill>
                  <a:srgbClr val="006FC0"/>
                </a:solidFill>
                <a:latin typeface="Arial"/>
                <a:cs typeface="Arial"/>
              </a:rPr>
              <a:t>Small</a:t>
            </a:r>
            <a:r>
              <a:rPr dirty="0" sz="1400" spc="-15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battery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capacity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33641" y="4807432"/>
            <a:ext cx="1922780" cy="105029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69545" indent="-157480">
              <a:lnSpc>
                <a:spcPct val="100000"/>
              </a:lnSpc>
              <a:spcBef>
                <a:spcPts val="434"/>
              </a:spcBef>
              <a:buChar char="•"/>
              <a:tabLst>
                <a:tab pos="170180" algn="l"/>
              </a:tabLst>
            </a:pPr>
            <a:r>
              <a:rPr dirty="0" sz="1400" spc="-5">
                <a:latin typeface="Arial"/>
                <a:cs typeface="Arial"/>
              </a:rPr>
              <a:t>Driven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by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AF50"/>
                </a:solidFill>
                <a:latin typeface="Arial"/>
                <a:cs typeface="Arial"/>
              </a:rPr>
              <a:t>motor</a:t>
            </a:r>
            <a:endParaRPr sz="1400">
              <a:latin typeface="Arial"/>
              <a:cs typeface="Arial"/>
            </a:endParaRPr>
          </a:p>
          <a:p>
            <a:pPr marL="169545" indent="-157480">
              <a:lnSpc>
                <a:spcPct val="100000"/>
              </a:lnSpc>
              <a:spcBef>
                <a:spcPts val="335"/>
              </a:spcBef>
              <a:buChar char="•"/>
              <a:tabLst>
                <a:tab pos="170180" algn="l"/>
              </a:tabLst>
            </a:pPr>
            <a:r>
              <a:rPr dirty="0" sz="1400" spc="-5">
                <a:latin typeface="Arial"/>
                <a:cs typeface="Arial"/>
              </a:rPr>
              <a:t>Powered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by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C00000"/>
                </a:solidFill>
                <a:latin typeface="Arial"/>
                <a:cs typeface="Arial"/>
              </a:rPr>
              <a:t>hydrogen</a:t>
            </a:r>
            <a:endParaRPr sz="140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  <a:spcBef>
                <a:spcPts val="335"/>
              </a:spcBef>
            </a:pPr>
            <a:r>
              <a:rPr dirty="0" sz="1400">
                <a:solidFill>
                  <a:srgbClr val="C00000"/>
                </a:solidFill>
                <a:latin typeface="Arial"/>
                <a:cs typeface="Arial"/>
              </a:rPr>
              <a:t>fuel</a:t>
            </a:r>
            <a:r>
              <a:rPr dirty="0" sz="1400" spc="-4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C00000"/>
                </a:solidFill>
                <a:latin typeface="Arial"/>
                <a:cs typeface="Arial"/>
              </a:rPr>
              <a:t>and</a:t>
            </a:r>
            <a:r>
              <a:rPr dirty="0" sz="1400" spc="-4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C00000"/>
                </a:solidFill>
                <a:latin typeface="Arial"/>
                <a:cs typeface="Arial"/>
              </a:rPr>
              <a:t>battery</a:t>
            </a:r>
            <a:endParaRPr sz="1400">
              <a:latin typeface="Arial"/>
              <a:cs typeface="Arial"/>
            </a:endParaRPr>
          </a:p>
          <a:p>
            <a:pPr marL="169545" indent="-157480">
              <a:lnSpc>
                <a:spcPct val="100000"/>
              </a:lnSpc>
              <a:spcBef>
                <a:spcPts val="340"/>
              </a:spcBef>
              <a:buChar char="•"/>
              <a:tabLst>
                <a:tab pos="170180" algn="l"/>
              </a:tabLst>
            </a:pPr>
            <a:r>
              <a:rPr dirty="0" sz="1400" spc="-5">
                <a:solidFill>
                  <a:srgbClr val="006FC0"/>
                </a:solidFill>
                <a:latin typeface="Arial"/>
                <a:cs typeface="Arial"/>
              </a:rPr>
              <a:t>Small</a:t>
            </a:r>
            <a:r>
              <a:rPr dirty="0" sz="1400" spc="-15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battery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capacity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7080" y="962685"/>
            <a:ext cx="1605280" cy="610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5880">
              <a:lnSpc>
                <a:spcPct val="120000"/>
              </a:lnSpc>
              <a:spcBef>
                <a:spcPts val="100"/>
              </a:spcBef>
            </a:pPr>
            <a:r>
              <a:rPr dirty="0" sz="1600" spc="-10" b="1">
                <a:solidFill>
                  <a:srgbClr val="006FC0"/>
                </a:solidFill>
                <a:latin typeface="Arial"/>
                <a:cs typeface="Arial"/>
              </a:rPr>
              <a:t>Battery</a:t>
            </a:r>
            <a:r>
              <a:rPr dirty="0" sz="1600" spc="-5" b="1">
                <a:solidFill>
                  <a:srgbClr val="006FC0"/>
                </a:solidFill>
                <a:latin typeface="Arial"/>
                <a:cs typeface="Arial"/>
              </a:rPr>
              <a:t> electric </a:t>
            </a:r>
            <a:r>
              <a:rPr dirty="0" sz="1600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1600" spc="-15" b="1">
                <a:solidFill>
                  <a:srgbClr val="006FC0"/>
                </a:solidFill>
                <a:latin typeface="Arial"/>
                <a:cs typeface="Arial"/>
              </a:rPr>
              <a:t>vehicles</a:t>
            </a:r>
            <a:r>
              <a:rPr dirty="0" sz="1600" spc="25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006FC0"/>
                </a:solidFill>
                <a:latin typeface="Arial"/>
                <a:cs typeface="Arial"/>
              </a:rPr>
              <a:t>(BEVs)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02018" y="1853750"/>
            <a:ext cx="1454785" cy="2727325"/>
            <a:chOff x="502018" y="1853750"/>
            <a:chExt cx="1454785" cy="2727325"/>
          </a:xfrm>
        </p:grpSpPr>
        <p:sp>
          <p:nvSpPr>
            <p:cNvPr id="10" name="object 10"/>
            <p:cNvSpPr/>
            <p:nvPr/>
          </p:nvSpPr>
          <p:spPr>
            <a:xfrm>
              <a:off x="1468824" y="3487425"/>
              <a:ext cx="408940" cy="0"/>
            </a:xfrm>
            <a:custGeom>
              <a:avLst/>
              <a:gdLst/>
              <a:ahLst/>
              <a:cxnLst/>
              <a:rect l="l" t="t" r="r" b="b"/>
              <a:pathLst>
                <a:path w="408939" h="0">
                  <a:moveTo>
                    <a:pt x="0" y="0"/>
                  </a:moveTo>
                  <a:lnTo>
                    <a:pt x="408798" y="0"/>
                  </a:lnTo>
                </a:path>
              </a:pathLst>
            </a:custGeom>
            <a:ln w="2141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519085" y="2678639"/>
              <a:ext cx="426720" cy="808990"/>
            </a:xfrm>
            <a:custGeom>
              <a:avLst/>
              <a:gdLst/>
              <a:ahLst/>
              <a:cxnLst/>
              <a:rect l="l" t="t" r="r" b="b"/>
              <a:pathLst>
                <a:path w="426719" h="808989">
                  <a:moveTo>
                    <a:pt x="426646" y="365267"/>
                  </a:moveTo>
                  <a:lnTo>
                    <a:pt x="426646" y="740601"/>
                  </a:lnTo>
                </a:path>
                <a:path w="426719" h="808989">
                  <a:moveTo>
                    <a:pt x="426646" y="740601"/>
                  </a:moveTo>
                  <a:lnTo>
                    <a:pt x="422108" y="768915"/>
                  </a:lnTo>
                  <a:lnTo>
                    <a:pt x="408441" y="790516"/>
                  </a:lnTo>
                  <a:lnTo>
                    <a:pt x="386849" y="804206"/>
                  </a:lnTo>
                  <a:lnTo>
                    <a:pt x="358537" y="808785"/>
                  </a:lnTo>
                </a:path>
                <a:path w="426719" h="808989">
                  <a:moveTo>
                    <a:pt x="0" y="0"/>
                  </a:moveTo>
                  <a:lnTo>
                    <a:pt x="0" y="403964"/>
                  </a:lnTo>
                </a:path>
              </a:pathLst>
            </a:custGeom>
            <a:ln w="214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25412" y="2937525"/>
              <a:ext cx="635" cy="145415"/>
            </a:xfrm>
            <a:custGeom>
              <a:avLst/>
              <a:gdLst/>
              <a:ahLst/>
              <a:cxnLst/>
              <a:rect l="l" t="t" r="r" b="b"/>
              <a:pathLst>
                <a:path w="635" h="145414">
                  <a:moveTo>
                    <a:pt x="178" y="-10708"/>
                  </a:moveTo>
                  <a:lnTo>
                    <a:pt x="178" y="155859"/>
                  </a:lnTo>
                </a:path>
              </a:pathLst>
            </a:custGeom>
            <a:ln w="217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725412" y="3082675"/>
              <a:ext cx="635" cy="45720"/>
            </a:xfrm>
            <a:custGeom>
              <a:avLst/>
              <a:gdLst/>
              <a:ahLst/>
              <a:cxnLst/>
              <a:rect l="l" t="t" r="r" b="b"/>
              <a:pathLst>
                <a:path w="635" h="45719">
                  <a:moveTo>
                    <a:pt x="178" y="-10708"/>
                  </a:moveTo>
                  <a:lnTo>
                    <a:pt x="178" y="55903"/>
                  </a:lnTo>
                </a:path>
              </a:pathLst>
            </a:custGeom>
            <a:ln w="217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51154" y="4065625"/>
              <a:ext cx="1034415" cy="50165"/>
            </a:xfrm>
            <a:custGeom>
              <a:avLst/>
              <a:gdLst/>
              <a:ahLst/>
              <a:cxnLst/>
              <a:rect l="l" t="t" r="r" b="b"/>
              <a:pathLst>
                <a:path w="1034414" h="50164">
                  <a:moveTo>
                    <a:pt x="413575" y="0"/>
                  </a:moveTo>
                  <a:lnTo>
                    <a:pt x="0" y="0"/>
                  </a:lnTo>
                  <a:lnTo>
                    <a:pt x="0" y="49784"/>
                  </a:lnTo>
                  <a:lnTo>
                    <a:pt x="413575" y="49784"/>
                  </a:lnTo>
                  <a:lnTo>
                    <a:pt x="413575" y="0"/>
                  </a:lnTo>
                  <a:close/>
                </a:path>
                <a:path w="1034414" h="50164">
                  <a:moveTo>
                    <a:pt x="1034122" y="0"/>
                  </a:moveTo>
                  <a:lnTo>
                    <a:pt x="619023" y="0"/>
                  </a:lnTo>
                  <a:lnTo>
                    <a:pt x="619023" y="49784"/>
                  </a:lnTo>
                  <a:lnTo>
                    <a:pt x="1034122" y="49784"/>
                  </a:lnTo>
                  <a:lnTo>
                    <a:pt x="10341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51157" y="4065619"/>
              <a:ext cx="1034415" cy="50165"/>
            </a:xfrm>
            <a:custGeom>
              <a:avLst/>
              <a:gdLst/>
              <a:ahLst/>
              <a:cxnLst/>
              <a:rect l="l" t="t" r="r" b="b"/>
              <a:pathLst>
                <a:path w="1034414" h="50164">
                  <a:moveTo>
                    <a:pt x="1034132" y="30308"/>
                  </a:moveTo>
                  <a:lnTo>
                    <a:pt x="19883" y="0"/>
                  </a:lnTo>
                  <a:lnTo>
                    <a:pt x="12208" y="1466"/>
                  </a:lnTo>
                  <a:lnTo>
                    <a:pt x="5909" y="5620"/>
                  </a:lnTo>
                  <a:lnTo>
                    <a:pt x="1626" y="11833"/>
                  </a:lnTo>
                  <a:lnTo>
                    <a:pt x="0" y="19477"/>
                  </a:lnTo>
                  <a:lnTo>
                    <a:pt x="1465" y="27156"/>
                  </a:lnTo>
                  <a:lnTo>
                    <a:pt x="5617" y="33457"/>
                  </a:lnTo>
                  <a:lnTo>
                    <a:pt x="11829" y="37741"/>
                  </a:lnTo>
                  <a:lnTo>
                    <a:pt x="19476" y="39368"/>
                  </a:lnTo>
                  <a:lnTo>
                    <a:pt x="1014213" y="49785"/>
                  </a:lnTo>
                  <a:lnTo>
                    <a:pt x="1021883" y="48319"/>
                  </a:lnTo>
                  <a:lnTo>
                    <a:pt x="1028188" y="44167"/>
                  </a:lnTo>
                  <a:lnTo>
                    <a:pt x="1032485" y="37954"/>
                  </a:lnTo>
                  <a:lnTo>
                    <a:pt x="1034132" y="30308"/>
                  </a:lnTo>
                  <a:close/>
                </a:path>
              </a:pathLst>
            </a:custGeom>
            <a:ln w="107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705422" y="3884964"/>
              <a:ext cx="3175" cy="69850"/>
            </a:xfrm>
            <a:custGeom>
              <a:avLst/>
              <a:gdLst/>
              <a:ahLst/>
              <a:cxnLst/>
              <a:rect l="l" t="t" r="r" b="b"/>
              <a:pathLst>
                <a:path w="3175" h="69850">
                  <a:moveTo>
                    <a:pt x="1285" y="-10709"/>
                  </a:moveTo>
                  <a:lnTo>
                    <a:pt x="1285" y="79971"/>
                  </a:lnTo>
                </a:path>
              </a:pathLst>
            </a:custGeom>
            <a:ln w="239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707992" y="3954226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w="0" h="86360">
                  <a:moveTo>
                    <a:pt x="0" y="0"/>
                  </a:moveTo>
                  <a:lnTo>
                    <a:pt x="0" y="85869"/>
                  </a:lnTo>
                </a:path>
              </a:pathLst>
            </a:custGeom>
            <a:ln w="21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705422" y="4040095"/>
              <a:ext cx="3175" cy="81915"/>
            </a:xfrm>
            <a:custGeom>
              <a:avLst/>
              <a:gdLst/>
              <a:ahLst/>
              <a:cxnLst/>
              <a:rect l="l" t="t" r="r" b="b"/>
              <a:pathLst>
                <a:path w="3175" h="81914">
                  <a:moveTo>
                    <a:pt x="1285" y="-10709"/>
                  </a:moveTo>
                  <a:lnTo>
                    <a:pt x="1285" y="92572"/>
                  </a:lnTo>
                </a:path>
              </a:pathLst>
            </a:custGeom>
            <a:ln w="239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705422" y="4121959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w="0" h="85089">
                  <a:moveTo>
                    <a:pt x="0" y="0"/>
                  </a:moveTo>
                  <a:lnTo>
                    <a:pt x="0" y="84726"/>
                  </a:lnTo>
                </a:path>
              </a:pathLst>
            </a:custGeom>
            <a:ln w="21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702923" y="4206686"/>
              <a:ext cx="2540" cy="85090"/>
            </a:xfrm>
            <a:custGeom>
              <a:avLst/>
              <a:gdLst/>
              <a:ahLst/>
              <a:cxnLst/>
              <a:rect l="l" t="t" r="r" b="b"/>
              <a:pathLst>
                <a:path w="2539" h="85089">
                  <a:moveTo>
                    <a:pt x="1249" y="-10709"/>
                  </a:moveTo>
                  <a:lnTo>
                    <a:pt x="1249" y="95714"/>
                  </a:lnTo>
                </a:path>
              </a:pathLst>
            </a:custGeom>
            <a:ln w="239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724198" y="3728104"/>
              <a:ext cx="635" cy="74295"/>
            </a:xfrm>
            <a:custGeom>
              <a:avLst/>
              <a:gdLst/>
              <a:ahLst/>
              <a:cxnLst/>
              <a:rect l="l" t="t" r="r" b="b"/>
              <a:pathLst>
                <a:path w="635" h="74295">
                  <a:moveTo>
                    <a:pt x="142" y="-10708"/>
                  </a:moveTo>
                  <a:lnTo>
                    <a:pt x="142" y="84819"/>
                  </a:lnTo>
                </a:path>
              </a:pathLst>
            </a:custGeom>
            <a:ln w="21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724484" y="3802214"/>
              <a:ext cx="4445" cy="53975"/>
            </a:xfrm>
            <a:custGeom>
              <a:avLst/>
              <a:gdLst/>
              <a:ahLst/>
              <a:cxnLst/>
              <a:rect l="l" t="t" r="r" b="b"/>
              <a:pathLst>
                <a:path w="4444" h="53975">
                  <a:moveTo>
                    <a:pt x="2213" y="-10709"/>
                  </a:moveTo>
                  <a:lnTo>
                    <a:pt x="2213" y="64542"/>
                  </a:lnTo>
                </a:path>
              </a:pathLst>
            </a:custGeom>
            <a:ln w="258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728910" y="3856048"/>
              <a:ext cx="23495" cy="55244"/>
            </a:xfrm>
            <a:custGeom>
              <a:avLst/>
              <a:gdLst/>
              <a:ahLst/>
              <a:cxnLst/>
              <a:rect l="l" t="t" r="r" b="b"/>
              <a:pathLst>
                <a:path w="23494" h="55245">
                  <a:moveTo>
                    <a:pt x="0" y="0"/>
                  </a:moveTo>
                  <a:lnTo>
                    <a:pt x="13850" y="21183"/>
                  </a:lnTo>
                </a:path>
                <a:path w="23494" h="55245">
                  <a:moveTo>
                    <a:pt x="13850" y="21183"/>
                  </a:moveTo>
                  <a:lnTo>
                    <a:pt x="22988" y="54675"/>
                  </a:lnTo>
                </a:path>
              </a:pathLst>
            </a:custGeom>
            <a:ln w="21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751899" y="3910724"/>
              <a:ext cx="9525" cy="73660"/>
            </a:xfrm>
            <a:custGeom>
              <a:avLst/>
              <a:gdLst/>
              <a:ahLst/>
              <a:cxnLst/>
              <a:rect l="l" t="t" r="r" b="b"/>
              <a:pathLst>
                <a:path w="9525" h="73660">
                  <a:moveTo>
                    <a:pt x="4711" y="-10709"/>
                  </a:moveTo>
                  <a:lnTo>
                    <a:pt x="4711" y="83983"/>
                  </a:lnTo>
                </a:path>
              </a:pathLst>
            </a:custGeom>
            <a:ln w="308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761323" y="3983998"/>
              <a:ext cx="4445" cy="60960"/>
            </a:xfrm>
            <a:custGeom>
              <a:avLst/>
              <a:gdLst/>
              <a:ahLst/>
              <a:cxnLst/>
              <a:rect l="l" t="t" r="r" b="b"/>
              <a:pathLst>
                <a:path w="4444" h="60960">
                  <a:moveTo>
                    <a:pt x="2213" y="-10709"/>
                  </a:moveTo>
                  <a:lnTo>
                    <a:pt x="2213" y="71674"/>
                  </a:lnTo>
                </a:path>
              </a:pathLst>
            </a:custGeom>
            <a:ln w="258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765749" y="4044964"/>
              <a:ext cx="0" cy="73660"/>
            </a:xfrm>
            <a:custGeom>
              <a:avLst/>
              <a:gdLst/>
              <a:ahLst/>
              <a:cxnLst/>
              <a:rect l="l" t="t" r="r" b="b"/>
              <a:pathLst>
                <a:path w="0" h="73660">
                  <a:moveTo>
                    <a:pt x="0" y="0"/>
                  </a:moveTo>
                  <a:lnTo>
                    <a:pt x="0" y="73274"/>
                  </a:lnTo>
                </a:path>
              </a:pathLst>
            </a:custGeom>
            <a:ln w="21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763536" y="4118239"/>
              <a:ext cx="2540" cy="69850"/>
            </a:xfrm>
            <a:custGeom>
              <a:avLst/>
              <a:gdLst/>
              <a:ahLst/>
              <a:cxnLst/>
              <a:rect l="l" t="t" r="r" b="b"/>
              <a:pathLst>
                <a:path w="2539" h="69850">
                  <a:moveTo>
                    <a:pt x="1106" y="-10709"/>
                  </a:moveTo>
                  <a:lnTo>
                    <a:pt x="1106" y="79978"/>
                  </a:lnTo>
                </a:path>
              </a:pathLst>
            </a:custGeom>
            <a:ln w="236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588123" y="4187508"/>
              <a:ext cx="175895" cy="367665"/>
            </a:xfrm>
            <a:custGeom>
              <a:avLst/>
              <a:gdLst/>
              <a:ahLst/>
              <a:cxnLst/>
              <a:rect l="l" t="t" r="r" b="b"/>
              <a:pathLst>
                <a:path w="175894" h="367664">
                  <a:moveTo>
                    <a:pt x="175413" y="0"/>
                  </a:moveTo>
                  <a:lnTo>
                    <a:pt x="166275" y="62965"/>
                  </a:lnTo>
                </a:path>
                <a:path w="175894" h="367664">
                  <a:moveTo>
                    <a:pt x="166275" y="62965"/>
                  </a:moveTo>
                  <a:lnTo>
                    <a:pt x="150211" y="127943"/>
                  </a:lnTo>
                </a:path>
                <a:path w="175894" h="367664">
                  <a:moveTo>
                    <a:pt x="150211" y="127943"/>
                  </a:moveTo>
                  <a:lnTo>
                    <a:pt x="137003" y="157423"/>
                  </a:lnTo>
                </a:path>
                <a:path w="175894" h="367664">
                  <a:moveTo>
                    <a:pt x="137003" y="157423"/>
                  </a:moveTo>
                  <a:lnTo>
                    <a:pt x="125652" y="190694"/>
                  </a:lnTo>
                </a:path>
                <a:path w="175894" h="367664">
                  <a:moveTo>
                    <a:pt x="125652" y="190694"/>
                  </a:moveTo>
                  <a:lnTo>
                    <a:pt x="106804" y="273943"/>
                  </a:lnTo>
                </a:path>
                <a:path w="175894" h="367664">
                  <a:moveTo>
                    <a:pt x="106804" y="273943"/>
                  </a:moveTo>
                  <a:lnTo>
                    <a:pt x="92311" y="315132"/>
                  </a:lnTo>
                </a:path>
                <a:path w="175894" h="367664">
                  <a:moveTo>
                    <a:pt x="92311" y="315132"/>
                  </a:moveTo>
                  <a:lnTo>
                    <a:pt x="69894" y="339674"/>
                  </a:lnTo>
                </a:path>
                <a:path w="175894" h="367664">
                  <a:moveTo>
                    <a:pt x="69894" y="339674"/>
                  </a:moveTo>
                  <a:lnTo>
                    <a:pt x="46619" y="356196"/>
                  </a:lnTo>
                </a:path>
                <a:path w="175894" h="367664">
                  <a:moveTo>
                    <a:pt x="46619" y="356196"/>
                  </a:moveTo>
                  <a:lnTo>
                    <a:pt x="0" y="367451"/>
                  </a:lnTo>
                </a:path>
              </a:pathLst>
            </a:custGeom>
            <a:ln w="21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535791" y="4554959"/>
              <a:ext cx="52705" cy="5715"/>
            </a:xfrm>
            <a:custGeom>
              <a:avLst/>
              <a:gdLst/>
              <a:ahLst/>
              <a:cxnLst/>
              <a:rect l="l" t="t" r="r" b="b"/>
              <a:pathLst>
                <a:path w="52705" h="5714">
                  <a:moveTo>
                    <a:pt x="-10709" y="2753"/>
                  </a:moveTo>
                  <a:lnTo>
                    <a:pt x="63040" y="2753"/>
                  </a:lnTo>
                </a:path>
              </a:pathLst>
            </a:custGeom>
            <a:ln w="269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434055" y="4549758"/>
              <a:ext cx="113030" cy="26034"/>
            </a:xfrm>
            <a:custGeom>
              <a:avLst/>
              <a:gdLst/>
              <a:ahLst/>
              <a:cxnLst/>
              <a:rect l="l" t="t" r="r" b="b"/>
              <a:pathLst>
                <a:path w="113030" h="26035">
                  <a:moveTo>
                    <a:pt x="0" y="25729"/>
                  </a:moveTo>
                  <a:lnTo>
                    <a:pt x="112445" y="25729"/>
                  </a:lnTo>
                  <a:lnTo>
                    <a:pt x="112445" y="0"/>
                  </a:lnTo>
                  <a:lnTo>
                    <a:pt x="0" y="0"/>
                  </a:lnTo>
                  <a:lnTo>
                    <a:pt x="0" y="257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384652" y="4564778"/>
              <a:ext cx="60325" cy="1270"/>
            </a:xfrm>
            <a:custGeom>
              <a:avLst/>
              <a:gdLst/>
              <a:ahLst/>
              <a:cxnLst/>
              <a:rect l="l" t="t" r="r" b="b"/>
              <a:pathLst>
                <a:path w="60325" h="1270">
                  <a:moveTo>
                    <a:pt x="-10709" y="478"/>
                  </a:moveTo>
                  <a:lnTo>
                    <a:pt x="70822" y="478"/>
                  </a:lnTo>
                </a:path>
              </a:pathLst>
            </a:custGeom>
            <a:ln w="223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168230" y="4565736"/>
              <a:ext cx="216535" cy="4445"/>
            </a:xfrm>
            <a:custGeom>
              <a:avLst/>
              <a:gdLst/>
              <a:ahLst/>
              <a:cxnLst/>
              <a:rect l="l" t="t" r="r" b="b"/>
              <a:pathLst>
                <a:path w="216534" h="4445">
                  <a:moveTo>
                    <a:pt x="216421" y="0"/>
                  </a:moveTo>
                  <a:lnTo>
                    <a:pt x="0" y="957"/>
                  </a:lnTo>
                </a:path>
                <a:path w="216534" h="4445">
                  <a:moveTo>
                    <a:pt x="314" y="4430"/>
                  </a:moveTo>
                  <a:lnTo>
                    <a:pt x="209496" y="2873"/>
                  </a:lnTo>
                </a:path>
              </a:pathLst>
            </a:custGeom>
            <a:ln w="21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377727" y="4567651"/>
              <a:ext cx="60325" cy="1270"/>
            </a:xfrm>
            <a:custGeom>
              <a:avLst/>
              <a:gdLst/>
              <a:ahLst/>
              <a:cxnLst/>
              <a:rect l="l" t="t" r="r" b="b"/>
              <a:pathLst>
                <a:path w="60325" h="1270">
                  <a:moveTo>
                    <a:pt x="-10709" y="478"/>
                  </a:moveTo>
                  <a:lnTo>
                    <a:pt x="70822" y="478"/>
                  </a:lnTo>
                </a:path>
              </a:pathLst>
            </a:custGeom>
            <a:ln w="223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427130" y="4552392"/>
              <a:ext cx="119380" cy="26034"/>
            </a:xfrm>
            <a:custGeom>
              <a:avLst/>
              <a:gdLst/>
              <a:ahLst/>
              <a:cxnLst/>
              <a:rect l="l" t="t" r="r" b="b"/>
              <a:pathLst>
                <a:path w="119380" h="26035">
                  <a:moveTo>
                    <a:pt x="0" y="25968"/>
                  </a:moveTo>
                  <a:lnTo>
                    <a:pt x="119370" y="25968"/>
                  </a:lnTo>
                  <a:lnTo>
                    <a:pt x="119370" y="0"/>
                  </a:lnTo>
                  <a:lnTo>
                    <a:pt x="0" y="0"/>
                  </a:lnTo>
                  <a:lnTo>
                    <a:pt x="0" y="259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535791" y="4557594"/>
              <a:ext cx="52705" cy="5715"/>
            </a:xfrm>
            <a:custGeom>
              <a:avLst/>
              <a:gdLst/>
              <a:ahLst/>
              <a:cxnLst/>
              <a:rect l="l" t="t" r="r" b="b"/>
              <a:pathLst>
                <a:path w="52705" h="5714">
                  <a:moveTo>
                    <a:pt x="-10709" y="2753"/>
                  </a:moveTo>
                  <a:lnTo>
                    <a:pt x="63040" y="2753"/>
                  </a:lnTo>
                </a:path>
              </a:pathLst>
            </a:custGeom>
            <a:ln w="269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78422" y="4502641"/>
              <a:ext cx="1002030" cy="67945"/>
            </a:xfrm>
            <a:custGeom>
              <a:avLst/>
              <a:gdLst/>
              <a:ahLst/>
              <a:cxnLst/>
              <a:rect l="l" t="t" r="r" b="b"/>
              <a:pathLst>
                <a:path w="1002030" h="67945">
                  <a:moveTo>
                    <a:pt x="909700" y="54953"/>
                  </a:moveTo>
                  <a:lnTo>
                    <a:pt x="960747" y="42142"/>
                  </a:lnTo>
                </a:path>
                <a:path w="1002030" h="67945">
                  <a:moveTo>
                    <a:pt x="960747" y="42142"/>
                  </a:moveTo>
                  <a:lnTo>
                    <a:pt x="983950" y="25072"/>
                  </a:lnTo>
                </a:path>
                <a:path w="1002030" h="67945">
                  <a:moveTo>
                    <a:pt x="983950" y="25072"/>
                  </a:moveTo>
                  <a:lnTo>
                    <a:pt x="1002012" y="0"/>
                  </a:lnTo>
                </a:path>
                <a:path w="1002030" h="67945">
                  <a:moveTo>
                    <a:pt x="489494" y="67525"/>
                  </a:moveTo>
                  <a:lnTo>
                    <a:pt x="280340" y="65967"/>
                  </a:lnTo>
                </a:path>
                <a:path w="1002030" h="67945">
                  <a:moveTo>
                    <a:pt x="69929" y="54953"/>
                  </a:moveTo>
                  <a:lnTo>
                    <a:pt x="18897" y="42141"/>
                  </a:lnTo>
                </a:path>
                <a:path w="1002030" h="67945">
                  <a:moveTo>
                    <a:pt x="0" y="24541"/>
                  </a:moveTo>
                  <a:lnTo>
                    <a:pt x="23309" y="41064"/>
                  </a:lnTo>
                </a:path>
              </a:pathLst>
            </a:custGeom>
            <a:ln w="21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37635" y="4546884"/>
              <a:ext cx="74295" cy="27305"/>
            </a:xfrm>
            <a:custGeom>
              <a:avLst/>
              <a:gdLst/>
              <a:ahLst/>
              <a:cxnLst/>
              <a:rect l="l" t="t" r="r" b="b"/>
              <a:pathLst>
                <a:path w="74295" h="27304">
                  <a:moveTo>
                    <a:pt x="0" y="26926"/>
                  </a:moveTo>
                  <a:lnTo>
                    <a:pt x="73707" y="26926"/>
                  </a:lnTo>
                  <a:lnTo>
                    <a:pt x="73707" y="0"/>
                  </a:lnTo>
                  <a:lnTo>
                    <a:pt x="0" y="0"/>
                  </a:lnTo>
                  <a:lnTo>
                    <a:pt x="0" y="269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01732" y="4543705"/>
              <a:ext cx="46990" cy="11430"/>
            </a:xfrm>
            <a:custGeom>
              <a:avLst/>
              <a:gdLst/>
              <a:ahLst/>
              <a:cxnLst/>
              <a:rect l="l" t="t" r="r" b="b"/>
              <a:pathLst>
                <a:path w="46990" h="11429">
                  <a:moveTo>
                    <a:pt x="0" y="0"/>
                  </a:moveTo>
                  <a:lnTo>
                    <a:pt x="46612" y="11254"/>
                  </a:lnTo>
                </a:path>
              </a:pathLst>
            </a:custGeom>
            <a:ln w="214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37641" y="4544250"/>
              <a:ext cx="165100" cy="31750"/>
            </a:xfrm>
            <a:custGeom>
              <a:avLst/>
              <a:gdLst/>
              <a:ahLst/>
              <a:cxnLst/>
              <a:rect l="l" t="t" r="r" b="b"/>
              <a:pathLst>
                <a:path w="165100" h="31750">
                  <a:moveTo>
                    <a:pt x="164731" y="5511"/>
                  </a:moveTo>
                  <a:lnTo>
                    <a:pt x="73698" y="5511"/>
                  </a:lnTo>
                  <a:lnTo>
                    <a:pt x="73698" y="0"/>
                  </a:lnTo>
                  <a:lnTo>
                    <a:pt x="0" y="0"/>
                  </a:lnTo>
                  <a:lnTo>
                    <a:pt x="0" y="26936"/>
                  </a:lnTo>
                  <a:lnTo>
                    <a:pt x="52273" y="26936"/>
                  </a:lnTo>
                  <a:lnTo>
                    <a:pt x="52273" y="31242"/>
                  </a:lnTo>
                  <a:lnTo>
                    <a:pt x="164731" y="31242"/>
                  </a:lnTo>
                  <a:lnTo>
                    <a:pt x="164731" y="55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898599" y="4567651"/>
              <a:ext cx="60325" cy="1270"/>
            </a:xfrm>
            <a:custGeom>
              <a:avLst/>
              <a:gdLst/>
              <a:ahLst/>
              <a:cxnLst/>
              <a:rect l="l" t="t" r="r" b="b"/>
              <a:pathLst>
                <a:path w="60325" h="1270">
                  <a:moveTo>
                    <a:pt x="-10709" y="478"/>
                  </a:moveTo>
                  <a:lnTo>
                    <a:pt x="70872" y="478"/>
                  </a:lnTo>
                </a:path>
              </a:pathLst>
            </a:custGeom>
            <a:ln w="223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951830" y="3127870"/>
              <a:ext cx="774065" cy="1438910"/>
            </a:xfrm>
            <a:custGeom>
              <a:avLst/>
              <a:gdLst/>
              <a:ahLst/>
              <a:cxnLst/>
              <a:rect l="l" t="t" r="r" b="b"/>
              <a:pathLst>
                <a:path w="774064" h="1438910">
                  <a:moveTo>
                    <a:pt x="0" y="1437865"/>
                  </a:moveTo>
                  <a:lnTo>
                    <a:pt x="216400" y="1438823"/>
                  </a:lnTo>
                </a:path>
                <a:path w="774064" h="1438910">
                  <a:moveTo>
                    <a:pt x="773582" y="0"/>
                  </a:moveTo>
                  <a:lnTo>
                    <a:pt x="772368" y="600234"/>
                  </a:lnTo>
                </a:path>
              </a:pathLst>
            </a:custGeom>
            <a:ln w="21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789923" y="4552392"/>
              <a:ext cx="119380" cy="26034"/>
            </a:xfrm>
            <a:custGeom>
              <a:avLst/>
              <a:gdLst/>
              <a:ahLst/>
              <a:cxnLst/>
              <a:rect l="l" t="t" r="r" b="b"/>
              <a:pathLst>
                <a:path w="119380" h="26035">
                  <a:moveTo>
                    <a:pt x="0" y="25968"/>
                  </a:moveTo>
                  <a:lnTo>
                    <a:pt x="119385" y="25968"/>
                  </a:lnTo>
                  <a:lnTo>
                    <a:pt x="119385" y="0"/>
                  </a:lnTo>
                  <a:lnTo>
                    <a:pt x="0" y="0"/>
                  </a:lnTo>
                  <a:lnTo>
                    <a:pt x="0" y="259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891666" y="4564778"/>
              <a:ext cx="60325" cy="1270"/>
            </a:xfrm>
            <a:custGeom>
              <a:avLst/>
              <a:gdLst/>
              <a:ahLst/>
              <a:cxnLst/>
              <a:rect l="l" t="t" r="r" b="b"/>
              <a:pathLst>
                <a:path w="60325" h="1270">
                  <a:moveTo>
                    <a:pt x="-10709" y="478"/>
                  </a:moveTo>
                  <a:lnTo>
                    <a:pt x="70872" y="478"/>
                  </a:lnTo>
                </a:path>
              </a:pathLst>
            </a:custGeom>
            <a:ln w="223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652127" y="2551196"/>
              <a:ext cx="1034415" cy="50165"/>
            </a:xfrm>
            <a:custGeom>
              <a:avLst/>
              <a:gdLst/>
              <a:ahLst/>
              <a:cxnLst/>
              <a:rect l="l" t="t" r="r" b="b"/>
              <a:pathLst>
                <a:path w="1034414" h="50164">
                  <a:moveTo>
                    <a:pt x="19890" y="0"/>
                  </a:moveTo>
                  <a:lnTo>
                    <a:pt x="12211" y="1448"/>
                  </a:lnTo>
                  <a:lnTo>
                    <a:pt x="5910" y="5586"/>
                  </a:lnTo>
                  <a:lnTo>
                    <a:pt x="1626" y="11787"/>
                  </a:lnTo>
                  <a:lnTo>
                    <a:pt x="0" y="19419"/>
                  </a:lnTo>
                  <a:lnTo>
                    <a:pt x="1466" y="27120"/>
                  </a:lnTo>
                  <a:lnTo>
                    <a:pt x="5620" y="33422"/>
                  </a:lnTo>
                  <a:lnTo>
                    <a:pt x="11832" y="37703"/>
                  </a:lnTo>
                  <a:lnTo>
                    <a:pt x="19476" y="39339"/>
                  </a:lnTo>
                  <a:lnTo>
                    <a:pt x="1014242" y="49763"/>
                  </a:lnTo>
                  <a:lnTo>
                    <a:pt x="1021911" y="48304"/>
                  </a:lnTo>
                  <a:lnTo>
                    <a:pt x="1028208" y="44141"/>
                  </a:lnTo>
                  <a:lnTo>
                    <a:pt x="1032484" y="37916"/>
                  </a:lnTo>
                  <a:lnTo>
                    <a:pt x="1034089" y="30272"/>
                  </a:lnTo>
                  <a:lnTo>
                    <a:pt x="1032641" y="22602"/>
                  </a:lnTo>
                  <a:lnTo>
                    <a:pt x="1028503" y="16305"/>
                  </a:lnTo>
                  <a:lnTo>
                    <a:pt x="1022302" y="12029"/>
                  </a:lnTo>
                  <a:lnTo>
                    <a:pt x="1014670" y="10424"/>
                  </a:lnTo>
                  <a:lnTo>
                    <a:pt x="198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52127" y="2551196"/>
              <a:ext cx="1034415" cy="50165"/>
            </a:xfrm>
            <a:custGeom>
              <a:avLst/>
              <a:gdLst/>
              <a:ahLst/>
              <a:cxnLst/>
              <a:rect l="l" t="t" r="r" b="b"/>
              <a:pathLst>
                <a:path w="1034414" h="50164">
                  <a:moveTo>
                    <a:pt x="1034089" y="30272"/>
                  </a:moveTo>
                  <a:lnTo>
                    <a:pt x="19890" y="0"/>
                  </a:lnTo>
                  <a:lnTo>
                    <a:pt x="12211" y="1448"/>
                  </a:lnTo>
                  <a:lnTo>
                    <a:pt x="5910" y="5586"/>
                  </a:lnTo>
                  <a:lnTo>
                    <a:pt x="1626" y="11787"/>
                  </a:lnTo>
                  <a:lnTo>
                    <a:pt x="0" y="19419"/>
                  </a:lnTo>
                  <a:lnTo>
                    <a:pt x="1466" y="27120"/>
                  </a:lnTo>
                  <a:lnTo>
                    <a:pt x="5620" y="33422"/>
                  </a:lnTo>
                  <a:lnTo>
                    <a:pt x="11832" y="37703"/>
                  </a:lnTo>
                  <a:lnTo>
                    <a:pt x="19476" y="39339"/>
                  </a:lnTo>
                  <a:lnTo>
                    <a:pt x="1014242" y="49763"/>
                  </a:lnTo>
                  <a:lnTo>
                    <a:pt x="1021911" y="48304"/>
                  </a:lnTo>
                  <a:lnTo>
                    <a:pt x="1028208" y="44141"/>
                  </a:lnTo>
                  <a:lnTo>
                    <a:pt x="1032484" y="37916"/>
                  </a:lnTo>
                  <a:lnTo>
                    <a:pt x="1034089" y="30272"/>
                  </a:lnTo>
                  <a:close/>
                </a:path>
              </a:pathLst>
            </a:custGeom>
            <a:ln w="107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168230" y="1868355"/>
              <a:ext cx="115570" cy="8255"/>
            </a:xfrm>
            <a:custGeom>
              <a:avLst/>
              <a:gdLst/>
              <a:ahLst/>
              <a:cxnLst/>
              <a:rect l="l" t="t" r="r" b="b"/>
              <a:pathLst>
                <a:path w="115569" h="8255">
                  <a:moveTo>
                    <a:pt x="-10709" y="3855"/>
                  </a:moveTo>
                  <a:lnTo>
                    <a:pt x="125966" y="3855"/>
                  </a:lnTo>
                </a:path>
              </a:pathLst>
            </a:custGeom>
            <a:ln w="291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283487" y="1876066"/>
              <a:ext cx="427355" cy="319405"/>
            </a:xfrm>
            <a:custGeom>
              <a:avLst/>
              <a:gdLst/>
              <a:ahLst/>
              <a:cxnLst/>
              <a:rect l="l" t="t" r="r" b="b"/>
              <a:pathLst>
                <a:path w="427355" h="319405">
                  <a:moveTo>
                    <a:pt x="0" y="0"/>
                  </a:moveTo>
                  <a:lnTo>
                    <a:pt x="92311" y="14136"/>
                  </a:lnTo>
                </a:path>
                <a:path w="427355" h="319405">
                  <a:moveTo>
                    <a:pt x="92311" y="14136"/>
                  </a:moveTo>
                  <a:lnTo>
                    <a:pt x="189335" y="47122"/>
                  </a:lnTo>
                </a:path>
                <a:path w="427355" h="319405">
                  <a:moveTo>
                    <a:pt x="189335" y="47122"/>
                  </a:moveTo>
                  <a:lnTo>
                    <a:pt x="240024" y="76751"/>
                  </a:lnTo>
                </a:path>
                <a:path w="427355" h="319405">
                  <a:moveTo>
                    <a:pt x="240024" y="76751"/>
                  </a:moveTo>
                  <a:lnTo>
                    <a:pt x="279433" y="100312"/>
                  </a:lnTo>
                </a:path>
                <a:path w="427355" h="319405">
                  <a:moveTo>
                    <a:pt x="279433" y="100312"/>
                  </a:moveTo>
                  <a:lnTo>
                    <a:pt x="334549" y="152218"/>
                  </a:lnTo>
                </a:path>
                <a:path w="427355" h="319405">
                  <a:moveTo>
                    <a:pt x="334549" y="152218"/>
                  </a:moveTo>
                  <a:lnTo>
                    <a:pt x="371745" y="189916"/>
                  </a:lnTo>
                </a:path>
                <a:path w="427355" h="319405">
                  <a:moveTo>
                    <a:pt x="371745" y="189916"/>
                  </a:moveTo>
                  <a:lnTo>
                    <a:pt x="399445" y="224686"/>
                  </a:lnTo>
                </a:path>
                <a:path w="427355" h="319405">
                  <a:moveTo>
                    <a:pt x="399445" y="224686"/>
                  </a:moveTo>
                  <a:lnTo>
                    <a:pt x="413295" y="258957"/>
                  </a:lnTo>
                </a:path>
                <a:path w="427355" h="319405">
                  <a:moveTo>
                    <a:pt x="413295" y="258957"/>
                  </a:moveTo>
                  <a:lnTo>
                    <a:pt x="427146" y="319001"/>
                  </a:lnTo>
                </a:path>
              </a:pathLst>
            </a:custGeom>
            <a:ln w="21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710634" y="2195068"/>
              <a:ext cx="13970" cy="121920"/>
            </a:xfrm>
            <a:custGeom>
              <a:avLst/>
              <a:gdLst/>
              <a:ahLst/>
              <a:cxnLst/>
              <a:rect l="l" t="t" r="r" b="b"/>
              <a:pathLst>
                <a:path w="13969" h="121919">
                  <a:moveTo>
                    <a:pt x="6925" y="-10709"/>
                  </a:moveTo>
                  <a:lnTo>
                    <a:pt x="6925" y="132369"/>
                  </a:lnTo>
                </a:path>
              </a:pathLst>
            </a:custGeom>
            <a:ln w="352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724484" y="2316728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w="0" h="25400">
                  <a:moveTo>
                    <a:pt x="-10708" y="12565"/>
                  </a:moveTo>
                  <a:lnTo>
                    <a:pt x="10708" y="12565"/>
                  </a:lnTo>
                </a:path>
              </a:pathLst>
            </a:custGeom>
            <a:ln w="25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1724484" y="2341860"/>
              <a:ext cx="13970" cy="40005"/>
            </a:xfrm>
            <a:custGeom>
              <a:avLst/>
              <a:gdLst/>
              <a:ahLst/>
              <a:cxnLst/>
              <a:rect l="l" t="t" r="r" b="b"/>
              <a:pathLst>
                <a:path w="13969" h="40005">
                  <a:moveTo>
                    <a:pt x="0" y="0"/>
                  </a:moveTo>
                  <a:lnTo>
                    <a:pt x="13564" y="39839"/>
                  </a:lnTo>
                </a:path>
              </a:pathLst>
            </a:custGeom>
            <a:ln w="21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1738049" y="2381699"/>
              <a:ext cx="4445" cy="63500"/>
            </a:xfrm>
            <a:custGeom>
              <a:avLst/>
              <a:gdLst/>
              <a:ahLst/>
              <a:cxnLst/>
              <a:rect l="l" t="t" r="r" b="b"/>
              <a:pathLst>
                <a:path w="4444" h="63500">
                  <a:moveTo>
                    <a:pt x="2034" y="-10709"/>
                  </a:moveTo>
                  <a:lnTo>
                    <a:pt x="2034" y="73681"/>
                  </a:lnTo>
                </a:path>
              </a:pathLst>
            </a:custGeom>
            <a:ln w="25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742118" y="2444672"/>
              <a:ext cx="3810" cy="44450"/>
            </a:xfrm>
            <a:custGeom>
              <a:avLst/>
              <a:gdLst/>
              <a:ahLst/>
              <a:cxnLst/>
              <a:rect l="l" t="t" r="r" b="b"/>
              <a:pathLst>
                <a:path w="3810" h="44450">
                  <a:moveTo>
                    <a:pt x="1891" y="-10709"/>
                  </a:moveTo>
                  <a:lnTo>
                    <a:pt x="1891" y="54760"/>
                  </a:lnTo>
                </a:path>
              </a:pathLst>
            </a:custGeom>
            <a:ln w="252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745902" y="2488723"/>
              <a:ext cx="2540" cy="50165"/>
            </a:xfrm>
            <a:custGeom>
              <a:avLst/>
              <a:gdLst/>
              <a:ahLst/>
              <a:cxnLst/>
              <a:rect l="l" t="t" r="r" b="b"/>
              <a:pathLst>
                <a:path w="2539" h="50164">
                  <a:moveTo>
                    <a:pt x="1106" y="-10709"/>
                  </a:moveTo>
                  <a:lnTo>
                    <a:pt x="1106" y="60829"/>
                  </a:lnTo>
                </a:path>
              </a:pathLst>
            </a:custGeom>
            <a:ln w="236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1748115" y="2538844"/>
              <a:ext cx="0" cy="107314"/>
            </a:xfrm>
            <a:custGeom>
              <a:avLst/>
              <a:gdLst/>
              <a:ahLst/>
              <a:cxnLst/>
              <a:rect l="l" t="t" r="r" b="b"/>
              <a:pathLst>
                <a:path w="0" h="107314">
                  <a:moveTo>
                    <a:pt x="0" y="0"/>
                  </a:moveTo>
                  <a:lnTo>
                    <a:pt x="0" y="48335"/>
                  </a:lnTo>
                </a:path>
                <a:path w="0" h="107314">
                  <a:moveTo>
                    <a:pt x="0" y="48335"/>
                  </a:moveTo>
                  <a:lnTo>
                    <a:pt x="0" y="107024"/>
                  </a:lnTo>
                </a:path>
              </a:pathLst>
            </a:custGeom>
            <a:ln w="21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1744331" y="2645868"/>
              <a:ext cx="3810" cy="55244"/>
            </a:xfrm>
            <a:custGeom>
              <a:avLst/>
              <a:gdLst/>
              <a:ahLst/>
              <a:cxnLst/>
              <a:rect l="l" t="t" r="r" b="b"/>
              <a:pathLst>
                <a:path w="3810" h="55244">
                  <a:moveTo>
                    <a:pt x="1891" y="-10709"/>
                  </a:moveTo>
                  <a:lnTo>
                    <a:pt x="1891" y="65399"/>
                  </a:lnTo>
                </a:path>
              </a:pathLst>
            </a:custGeom>
            <a:ln w="252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1738049" y="2700558"/>
              <a:ext cx="6350" cy="92710"/>
            </a:xfrm>
            <a:custGeom>
              <a:avLst/>
              <a:gdLst/>
              <a:ahLst/>
              <a:cxnLst/>
              <a:rect l="l" t="t" r="r" b="b"/>
              <a:pathLst>
                <a:path w="6350" h="92710">
                  <a:moveTo>
                    <a:pt x="3141" y="-10709"/>
                  </a:moveTo>
                  <a:lnTo>
                    <a:pt x="3141" y="102882"/>
                  </a:lnTo>
                </a:path>
              </a:pathLst>
            </a:custGeom>
            <a:ln w="27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1727340" y="2792732"/>
              <a:ext cx="10795" cy="27940"/>
            </a:xfrm>
            <a:custGeom>
              <a:avLst/>
              <a:gdLst/>
              <a:ahLst/>
              <a:cxnLst/>
              <a:rect l="l" t="t" r="r" b="b"/>
              <a:pathLst>
                <a:path w="10794" h="27939">
                  <a:moveTo>
                    <a:pt x="10708" y="0"/>
                  </a:moveTo>
                  <a:lnTo>
                    <a:pt x="0" y="27487"/>
                  </a:lnTo>
                </a:path>
              </a:pathLst>
            </a:custGeom>
            <a:ln w="21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1725412" y="2820220"/>
              <a:ext cx="2540" cy="117475"/>
            </a:xfrm>
            <a:custGeom>
              <a:avLst/>
              <a:gdLst/>
              <a:ahLst/>
              <a:cxnLst/>
              <a:rect l="l" t="t" r="r" b="b"/>
              <a:pathLst>
                <a:path w="2539" h="117475">
                  <a:moveTo>
                    <a:pt x="963" y="-10708"/>
                  </a:moveTo>
                  <a:lnTo>
                    <a:pt x="963" y="128014"/>
                  </a:lnTo>
                </a:path>
              </a:pathLst>
            </a:custGeom>
            <a:ln w="233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1719129" y="2375416"/>
              <a:ext cx="2540" cy="41910"/>
            </a:xfrm>
            <a:custGeom>
              <a:avLst/>
              <a:gdLst/>
              <a:ahLst/>
              <a:cxnLst/>
              <a:rect l="l" t="t" r="r" b="b"/>
              <a:pathLst>
                <a:path w="2539" h="41910">
                  <a:moveTo>
                    <a:pt x="1106" y="-10709"/>
                  </a:moveTo>
                  <a:lnTo>
                    <a:pt x="1106" y="52476"/>
                  </a:lnTo>
                </a:path>
              </a:pathLst>
            </a:custGeom>
            <a:ln w="236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1715988" y="2417184"/>
              <a:ext cx="3175" cy="48895"/>
            </a:xfrm>
            <a:custGeom>
              <a:avLst/>
              <a:gdLst/>
              <a:ahLst/>
              <a:cxnLst/>
              <a:rect l="l" t="t" r="r" b="b"/>
              <a:pathLst>
                <a:path w="3175" h="48894">
                  <a:moveTo>
                    <a:pt x="1570" y="-10709"/>
                  </a:moveTo>
                  <a:lnTo>
                    <a:pt x="1570" y="59044"/>
                  </a:lnTo>
                </a:path>
              </a:pathLst>
            </a:custGeom>
            <a:ln w="245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1712847" y="2465519"/>
              <a:ext cx="3175" cy="60960"/>
            </a:xfrm>
            <a:custGeom>
              <a:avLst/>
              <a:gdLst/>
              <a:ahLst/>
              <a:cxnLst/>
              <a:rect l="l" t="t" r="r" b="b"/>
              <a:pathLst>
                <a:path w="3175" h="60960">
                  <a:moveTo>
                    <a:pt x="1570" y="-10709"/>
                  </a:moveTo>
                  <a:lnTo>
                    <a:pt x="1570" y="71396"/>
                  </a:lnTo>
                </a:path>
              </a:pathLst>
            </a:custGeom>
            <a:ln w="245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1712204" y="2526207"/>
              <a:ext cx="1270" cy="61594"/>
            </a:xfrm>
            <a:custGeom>
              <a:avLst/>
              <a:gdLst/>
              <a:ahLst/>
              <a:cxnLst/>
              <a:rect l="l" t="t" r="r" b="b"/>
              <a:pathLst>
                <a:path w="1269" h="61594">
                  <a:moveTo>
                    <a:pt x="321" y="-10708"/>
                  </a:moveTo>
                  <a:lnTo>
                    <a:pt x="321" y="71682"/>
                  </a:lnTo>
                </a:path>
              </a:pathLst>
            </a:custGeom>
            <a:ln w="22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1712204" y="2587180"/>
              <a:ext cx="3175" cy="64135"/>
            </a:xfrm>
            <a:custGeom>
              <a:avLst/>
              <a:gdLst/>
              <a:ahLst/>
              <a:cxnLst/>
              <a:rect l="l" t="t" r="r" b="b"/>
              <a:pathLst>
                <a:path w="3175" h="64135">
                  <a:moveTo>
                    <a:pt x="1570" y="-10709"/>
                  </a:moveTo>
                  <a:lnTo>
                    <a:pt x="1570" y="74823"/>
                  </a:lnTo>
                </a:path>
              </a:pathLst>
            </a:custGeom>
            <a:ln w="245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1715346" y="2651294"/>
              <a:ext cx="2540" cy="70485"/>
            </a:xfrm>
            <a:custGeom>
              <a:avLst/>
              <a:gdLst/>
              <a:ahLst/>
              <a:cxnLst/>
              <a:rect l="l" t="t" r="r" b="b"/>
              <a:pathLst>
                <a:path w="2539" h="70485">
                  <a:moveTo>
                    <a:pt x="1106" y="-10709"/>
                  </a:moveTo>
                  <a:lnTo>
                    <a:pt x="1106" y="80820"/>
                  </a:lnTo>
                </a:path>
              </a:pathLst>
            </a:custGeom>
            <a:ln w="236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1717559" y="2721406"/>
              <a:ext cx="4445" cy="55880"/>
            </a:xfrm>
            <a:custGeom>
              <a:avLst/>
              <a:gdLst/>
              <a:ahLst/>
              <a:cxnLst/>
              <a:rect l="l" t="t" r="r" b="b"/>
              <a:pathLst>
                <a:path w="4444" h="55880">
                  <a:moveTo>
                    <a:pt x="2213" y="-10709"/>
                  </a:moveTo>
                  <a:lnTo>
                    <a:pt x="2213" y="65970"/>
                  </a:lnTo>
                </a:path>
              </a:pathLst>
            </a:custGeom>
            <a:ln w="258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1168230" y="1877351"/>
              <a:ext cx="115570" cy="8255"/>
            </a:xfrm>
            <a:custGeom>
              <a:avLst/>
              <a:gdLst/>
              <a:ahLst/>
              <a:cxnLst/>
              <a:rect l="l" t="t" r="r" b="b"/>
              <a:pathLst>
                <a:path w="115569" h="8255">
                  <a:moveTo>
                    <a:pt x="-10709" y="4069"/>
                  </a:moveTo>
                  <a:lnTo>
                    <a:pt x="125966" y="4069"/>
                  </a:lnTo>
                </a:path>
              </a:pathLst>
            </a:custGeom>
            <a:ln w="295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1283487" y="1885490"/>
              <a:ext cx="372110" cy="180975"/>
            </a:xfrm>
            <a:custGeom>
              <a:avLst/>
              <a:gdLst/>
              <a:ahLst/>
              <a:cxnLst/>
              <a:rect l="l" t="t" r="r" b="b"/>
              <a:pathLst>
                <a:path w="372110" h="180975">
                  <a:moveTo>
                    <a:pt x="0" y="0"/>
                  </a:moveTo>
                  <a:lnTo>
                    <a:pt x="92311" y="14136"/>
                  </a:lnTo>
                </a:path>
                <a:path w="372110" h="180975">
                  <a:moveTo>
                    <a:pt x="92311" y="14136"/>
                  </a:moveTo>
                  <a:lnTo>
                    <a:pt x="189335" y="47122"/>
                  </a:lnTo>
                </a:path>
                <a:path w="372110" h="180975">
                  <a:moveTo>
                    <a:pt x="189335" y="47122"/>
                  </a:moveTo>
                  <a:lnTo>
                    <a:pt x="240024" y="76751"/>
                  </a:lnTo>
                </a:path>
                <a:path w="372110" h="180975">
                  <a:moveTo>
                    <a:pt x="240024" y="76751"/>
                  </a:moveTo>
                  <a:lnTo>
                    <a:pt x="279433" y="100312"/>
                  </a:lnTo>
                </a:path>
                <a:path w="372110" h="180975">
                  <a:moveTo>
                    <a:pt x="279433" y="100312"/>
                  </a:moveTo>
                  <a:lnTo>
                    <a:pt x="307134" y="120875"/>
                  </a:lnTo>
                </a:path>
                <a:path w="372110" h="180975">
                  <a:moveTo>
                    <a:pt x="307134" y="120875"/>
                  </a:moveTo>
                  <a:lnTo>
                    <a:pt x="371745" y="180491"/>
                  </a:lnTo>
                </a:path>
              </a:pathLst>
            </a:custGeom>
            <a:ln w="21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1052944" y="1877351"/>
              <a:ext cx="115570" cy="8255"/>
            </a:xfrm>
            <a:custGeom>
              <a:avLst/>
              <a:gdLst/>
              <a:ahLst/>
              <a:cxnLst/>
              <a:rect l="l" t="t" r="r" b="b"/>
              <a:pathLst>
                <a:path w="115569" h="8255">
                  <a:moveTo>
                    <a:pt x="-10709" y="4069"/>
                  </a:moveTo>
                  <a:lnTo>
                    <a:pt x="125995" y="4069"/>
                  </a:lnTo>
                </a:path>
              </a:pathLst>
            </a:custGeom>
            <a:ln w="295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960654" y="1885490"/>
              <a:ext cx="92710" cy="14604"/>
            </a:xfrm>
            <a:custGeom>
              <a:avLst/>
              <a:gdLst/>
              <a:ahLst/>
              <a:cxnLst/>
              <a:rect l="l" t="t" r="r" b="b"/>
              <a:pathLst>
                <a:path w="92709" h="14605">
                  <a:moveTo>
                    <a:pt x="92290" y="0"/>
                  </a:moveTo>
                  <a:lnTo>
                    <a:pt x="0" y="14136"/>
                  </a:lnTo>
                </a:path>
              </a:pathLst>
            </a:custGeom>
            <a:ln w="214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1052944" y="1868355"/>
              <a:ext cx="115570" cy="8255"/>
            </a:xfrm>
            <a:custGeom>
              <a:avLst/>
              <a:gdLst/>
              <a:ahLst/>
              <a:cxnLst/>
              <a:rect l="l" t="t" r="r" b="b"/>
              <a:pathLst>
                <a:path w="115569" h="8255">
                  <a:moveTo>
                    <a:pt x="-10709" y="3855"/>
                  </a:moveTo>
                  <a:lnTo>
                    <a:pt x="125995" y="3855"/>
                  </a:lnTo>
                </a:path>
              </a:pathLst>
            </a:custGeom>
            <a:ln w="291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681256" y="1876066"/>
              <a:ext cx="372110" cy="190500"/>
            </a:xfrm>
            <a:custGeom>
              <a:avLst/>
              <a:gdLst/>
              <a:ahLst/>
              <a:cxnLst/>
              <a:rect l="l" t="t" r="r" b="b"/>
              <a:pathLst>
                <a:path w="372109" h="190500">
                  <a:moveTo>
                    <a:pt x="371687" y="0"/>
                  </a:moveTo>
                  <a:lnTo>
                    <a:pt x="279397" y="14136"/>
                  </a:lnTo>
                </a:path>
                <a:path w="372109" h="190500">
                  <a:moveTo>
                    <a:pt x="64575" y="130299"/>
                  </a:moveTo>
                  <a:lnTo>
                    <a:pt x="0" y="189916"/>
                  </a:lnTo>
                </a:path>
                <a:path w="372109" h="190500">
                  <a:moveTo>
                    <a:pt x="37167" y="152218"/>
                  </a:moveTo>
                  <a:lnTo>
                    <a:pt x="0" y="189916"/>
                  </a:lnTo>
                </a:path>
                <a:path w="372109" h="190500">
                  <a:moveTo>
                    <a:pt x="182381" y="56546"/>
                  </a:moveTo>
                  <a:lnTo>
                    <a:pt x="131663" y="86176"/>
                  </a:lnTo>
                </a:path>
                <a:path w="372109" h="190500">
                  <a:moveTo>
                    <a:pt x="131663" y="86176"/>
                  </a:moveTo>
                  <a:lnTo>
                    <a:pt x="92290" y="109737"/>
                  </a:lnTo>
                </a:path>
                <a:path w="372109" h="190500">
                  <a:moveTo>
                    <a:pt x="92290" y="109737"/>
                  </a:moveTo>
                  <a:lnTo>
                    <a:pt x="64575" y="130299"/>
                  </a:lnTo>
                </a:path>
                <a:path w="372109" h="190500">
                  <a:moveTo>
                    <a:pt x="182381" y="47122"/>
                  </a:moveTo>
                  <a:lnTo>
                    <a:pt x="131663" y="76751"/>
                  </a:lnTo>
                </a:path>
                <a:path w="372109" h="190500">
                  <a:moveTo>
                    <a:pt x="131663" y="76751"/>
                  </a:moveTo>
                  <a:lnTo>
                    <a:pt x="92290" y="100312"/>
                  </a:lnTo>
                </a:path>
                <a:path w="372109" h="190500">
                  <a:moveTo>
                    <a:pt x="92290" y="100312"/>
                  </a:moveTo>
                  <a:lnTo>
                    <a:pt x="37167" y="152218"/>
                  </a:lnTo>
                </a:path>
                <a:path w="372109" h="190500">
                  <a:moveTo>
                    <a:pt x="279397" y="23561"/>
                  </a:moveTo>
                  <a:lnTo>
                    <a:pt x="182381" y="56546"/>
                  </a:lnTo>
                </a:path>
                <a:path w="372109" h="190500">
                  <a:moveTo>
                    <a:pt x="279397" y="14136"/>
                  </a:moveTo>
                  <a:lnTo>
                    <a:pt x="182381" y="47122"/>
                  </a:lnTo>
                </a:path>
              </a:pathLst>
            </a:custGeom>
            <a:ln w="21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610698" y="2937525"/>
              <a:ext cx="635" cy="145415"/>
            </a:xfrm>
            <a:custGeom>
              <a:avLst/>
              <a:gdLst/>
              <a:ahLst/>
              <a:cxnLst/>
              <a:rect l="l" t="t" r="r" b="b"/>
              <a:pathLst>
                <a:path w="634" h="145414">
                  <a:moveTo>
                    <a:pt x="157" y="-10708"/>
                  </a:moveTo>
                  <a:lnTo>
                    <a:pt x="157" y="155859"/>
                  </a:lnTo>
                </a:path>
              </a:pathLst>
            </a:custGeom>
            <a:ln w="217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628489" y="3884963"/>
              <a:ext cx="2540" cy="69850"/>
            </a:xfrm>
            <a:custGeom>
              <a:avLst/>
              <a:gdLst/>
              <a:ahLst/>
              <a:cxnLst/>
              <a:rect l="l" t="t" r="r" b="b"/>
              <a:pathLst>
                <a:path w="2540" h="69850">
                  <a:moveTo>
                    <a:pt x="1260" y="-10709"/>
                  </a:moveTo>
                  <a:lnTo>
                    <a:pt x="1260" y="79971"/>
                  </a:lnTo>
                </a:path>
              </a:pathLst>
            </a:custGeom>
            <a:ln w="23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628489" y="3954226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w="0" h="86360">
                  <a:moveTo>
                    <a:pt x="0" y="0"/>
                  </a:moveTo>
                  <a:lnTo>
                    <a:pt x="0" y="85869"/>
                  </a:lnTo>
                </a:path>
              </a:pathLst>
            </a:custGeom>
            <a:ln w="21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628489" y="4040095"/>
              <a:ext cx="2540" cy="81915"/>
            </a:xfrm>
            <a:custGeom>
              <a:avLst/>
              <a:gdLst/>
              <a:ahLst/>
              <a:cxnLst/>
              <a:rect l="l" t="t" r="r" b="b"/>
              <a:pathLst>
                <a:path w="2540" h="81914">
                  <a:moveTo>
                    <a:pt x="1260" y="-10709"/>
                  </a:moveTo>
                  <a:lnTo>
                    <a:pt x="1260" y="92572"/>
                  </a:lnTo>
                </a:path>
              </a:pathLst>
            </a:custGeom>
            <a:ln w="23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631009" y="4121959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w="0" h="85089">
                  <a:moveTo>
                    <a:pt x="0" y="0"/>
                  </a:moveTo>
                  <a:lnTo>
                    <a:pt x="0" y="84726"/>
                  </a:lnTo>
                </a:path>
              </a:pathLst>
            </a:custGeom>
            <a:ln w="21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631009" y="4206686"/>
              <a:ext cx="2540" cy="85090"/>
            </a:xfrm>
            <a:custGeom>
              <a:avLst/>
              <a:gdLst/>
              <a:ahLst/>
              <a:cxnLst/>
              <a:rect l="l" t="t" r="r" b="b"/>
              <a:pathLst>
                <a:path w="2540" h="85089">
                  <a:moveTo>
                    <a:pt x="1260" y="-10709"/>
                  </a:moveTo>
                  <a:lnTo>
                    <a:pt x="1260" y="95714"/>
                  </a:lnTo>
                </a:path>
              </a:pathLst>
            </a:custGeom>
            <a:ln w="23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656054" y="4502640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5">
                  <a:moveTo>
                    <a:pt x="41265" y="42142"/>
                  </a:moveTo>
                  <a:lnTo>
                    <a:pt x="18069" y="25072"/>
                  </a:lnTo>
                </a:path>
                <a:path w="41275" h="42545">
                  <a:moveTo>
                    <a:pt x="18069" y="25072"/>
                  </a:moveTo>
                  <a:lnTo>
                    <a:pt x="0" y="0"/>
                  </a:lnTo>
                </a:path>
              </a:pathLst>
            </a:custGeom>
            <a:ln w="21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611954" y="3728104"/>
              <a:ext cx="635" cy="74295"/>
            </a:xfrm>
            <a:custGeom>
              <a:avLst/>
              <a:gdLst/>
              <a:ahLst/>
              <a:cxnLst/>
              <a:rect l="l" t="t" r="r" b="b"/>
              <a:pathLst>
                <a:path w="634" h="74295">
                  <a:moveTo>
                    <a:pt x="160" y="-10708"/>
                  </a:moveTo>
                  <a:lnTo>
                    <a:pt x="160" y="84819"/>
                  </a:lnTo>
                </a:path>
              </a:pathLst>
            </a:custGeom>
            <a:ln w="21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607550" y="3802214"/>
              <a:ext cx="4445" cy="53975"/>
            </a:xfrm>
            <a:custGeom>
              <a:avLst/>
              <a:gdLst/>
              <a:ahLst/>
              <a:cxnLst/>
              <a:rect l="l" t="t" r="r" b="b"/>
              <a:pathLst>
                <a:path w="4445" h="53975">
                  <a:moveTo>
                    <a:pt x="2202" y="-10709"/>
                  </a:moveTo>
                  <a:lnTo>
                    <a:pt x="2202" y="64542"/>
                  </a:lnTo>
                </a:path>
              </a:pathLst>
            </a:custGeom>
            <a:ln w="258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584554" y="3856048"/>
              <a:ext cx="23495" cy="55244"/>
            </a:xfrm>
            <a:custGeom>
              <a:avLst/>
              <a:gdLst/>
              <a:ahLst/>
              <a:cxnLst/>
              <a:rect l="l" t="t" r="r" b="b"/>
              <a:pathLst>
                <a:path w="23495" h="55245">
                  <a:moveTo>
                    <a:pt x="22995" y="0"/>
                  </a:moveTo>
                  <a:lnTo>
                    <a:pt x="9131" y="21183"/>
                  </a:lnTo>
                </a:path>
                <a:path w="23495" h="55245">
                  <a:moveTo>
                    <a:pt x="9131" y="21183"/>
                  </a:moveTo>
                  <a:lnTo>
                    <a:pt x="0" y="54675"/>
                  </a:lnTo>
                </a:path>
              </a:pathLst>
            </a:custGeom>
            <a:ln w="21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575101" y="3910723"/>
              <a:ext cx="9525" cy="73660"/>
            </a:xfrm>
            <a:custGeom>
              <a:avLst/>
              <a:gdLst/>
              <a:ahLst/>
              <a:cxnLst/>
              <a:rect l="l" t="t" r="r" b="b"/>
              <a:pathLst>
                <a:path w="9525" h="73660">
                  <a:moveTo>
                    <a:pt x="4726" y="-10709"/>
                  </a:moveTo>
                  <a:lnTo>
                    <a:pt x="4726" y="83983"/>
                  </a:lnTo>
                </a:path>
              </a:pathLst>
            </a:custGeom>
            <a:ln w="308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570696" y="3983998"/>
              <a:ext cx="4445" cy="60960"/>
            </a:xfrm>
            <a:custGeom>
              <a:avLst/>
              <a:gdLst/>
              <a:ahLst/>
              <a:cxnLst/>
              <a:rect l="l" t="t" r="r" b="b"/>
              <a:pathLst>
                <a:path w="4445" h="60960">
                  <a:moveTo>
                    <a:pt x="2202" y="-10709"/>
                  </a:moveTo>
                  <a:lnTo>
                    <a:pt x="2202" y="71674"/>
                  </a:lnTo>
                </a:path>
              </a:pathLst>
            </a:custGeom>
            <a:ln w="258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570696" y="4044964"/>
              <a:ext cx="0" cy="73660"/>
            </a:xfrm>
            <a:custGeom>
              <a:avLst/>
              <a:gdLst/>
              <a:ahLst/>
              <a:cxnLst/>
              <a:rect l="l" t="t" r="r" b="b"/>
              <a:pathLst>
                <a:path w="0" h="73660">
                  <a:moveTo>
                    <a:pt x="0" y="0"/>
                  </a:moveTo>
                  <a:lnTo>
                    <a:pt x="0" y="73274"/>
                  </a:lnTo>
                </a:path>
              </a:pathLst>
            </a:custGeom>
            <a:ln w="21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570696" y="4118239"/>
              <a:ext cx="2540" cy="69850"/>
            </a:xfrm>
            <a:custGeom>
              <a:avLst/>
              <a:gdLst/>
              <a:ahLst/>
              <a:cxnLst/>
              <a:rect l="l" t="t" r="r" b="b"/>
              <a:pathLst>
                <a:path w="2540" h="69850">
                  <a:moveTo>
                    <a:pt x="1099" y="-10709"/>
                  </a:moveTo>
                  <a:lnTo>
                    <a:pt x="1099" y="79978"/>
                  </a:lnTo>
                </a:path>
              </a:pathLst>
            </a:custGeom>
            <a:ln w="23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572895" y="3082675"/>
              <a:ext cx="106045" cy="1444625"/>
            </a:xfrm>
            <a:custGeom>
              <a:avLst/>
              <a:gdLst/>
              <a:ahLst/>
              <a:cxnLst/>
              <a:rect l="l" t="t" r="r" b="b"/>
              <a:pathLst>
                <a:path w="106045" h="1444625">
                  <a:moveTo>
                    <a:pt x="0" y="1104833"/>
                  </a:moveTo>
                  <a:lnTo>
                    <a:pt x="9138" y="1167798"/>
                  </a:lnTo>
                </a:path>
                <a:path w="106045" h="1444625">
                  <a:moveTo>
                    <a:pt x="9138" y="1167798"/>
                  </a:moveTo>
                  <a:lnTo>
                    <a:pt x="25201" y="1232776"/>
                  </a:lnTo>
                </a:path>
                <a:path w="106045" h="1444625">
                  <a:moveTo>
                    <a:pt x="25201" y="1232776"/>
                  </a:moveTo>
                  <a:lnTo>
                    <a:pt x="38431" y="1262256"/>
                  </a:lnTo>
                </a:path>
                <a:path w="106045" h="1444625">
                  <a:moveTo>
                    <a:pt x="38431" y="1262256"/>
                  </a:moveTo>
                  <a:lnTo>
                    <a:pt x="49768" y="1295527"/>
                  </a:lnTo>
                </a:path>
                <a:path w="106045" h="1444625">
                  <a:moveTo>
                    <a:pt x="49768" y="1295527"/>
                  </a:moveTo>
                  <a:lnTo>
                    <a:pt x="68673" y="1378776"/>
                  </a:lnTo>
                </a:path>
                <a:path w="106045" h="1444625">
                  <a:moveTo>
                    <a:pt x="68673" y="1378776"/>
                  </a:moveTo>
                  <a:lnTo>
                    <a:pt x="83158" y="1419965"/>
                  </a:lnTo>
                </a:path>
                <a:path w="106045" h="1444625">
                  <a:moveTo>
                    <a:pt x="83158" y="1419965"/>
                  </a:moveTo>
                  <a:lnTo>
                    <a:pt x="105526" y="1444507"/>
                  </a:lnTo>
                </a:path>
                <a:path w="106045" h="1444625">
                  <a:moveTo>
                    <a:pt x="37802" y="0"/>
                  </a:moveTo>
                  <a:lnTo>
                    <a:pt x="39380" y="645429"/>
                  </a:lnTo>
                </a:path>
              </a:pathLst>
            </a:custGeom>
            <a:ln w="21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615110" y="2375416"/>
              <a:ext cx="2540" cy="41910"/>
            </a:xfrm>
            <a:custGeom>
              <a:avLst/>
              <a:gdLst/>
              <a:ahLst/>
              <a:cxnLst/>
              <a:rect l="l" t="t" r="r" b="b"/>
              <a:pathLst>
                <a:path w="2540" h="41910">
                  <a:moveTo>
                    <a:pt x="1099" y="-10709"/>
                  </a:moveTo>
                  <a:lnTo>
                    <a:pt x="1099" y="52476"/>
                  </a:lnTo>
                </a:path>
              </a:pathLst>
            </a:custGeom>
            <a:ln w="23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617309" y="2417184"/>
              <a:ext cx="3175" cy="48895"/>
            </a:xfrm>
            <a:custGeom>
              <a:avLst/>
              <a:gdLst/>
              <a:ahLst/>
              <a:cxnLst/>
              <a:rect l="l" t="t" r="r" b="b"/>
              <a:pathLst>
                <a:path w="3175" h="48894">
                  <a:moveTo>
                    <a:pt x="1577" y="-10709"/>
                  </a:moveTo>
                  <a:lnTo>
                    <a:pt x="1577" y="59044"/>
                  </a:lnTo>
                </a:path>
              </a:pathLst>
            </a:custGeom>
            <a:ln w="24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620465" y="2465519"/>
              <a:ext cx="3175" cy="60960"/>
            </a:xfrm>
            <a:custGeom>
              <a:avLst/>
              <a:gdLst/>
              <a:ahLst/>
              <a:cxnLst/>
              <a:rect l="l" t="t" r="r" b="b"/>
              <a:pathLst>
                <a:path w="3175" h="60960">
                  <a:moveTo>
                    <a:pt x="1574" y="-10709"/>
                  </a:moveTo>
                  <a:lnTo>
                    <a:pt x="1574" y="71396"/>
                  </a:lnTo>
                </a:path>
              </a:pathLst>
            </a:custGeom>
            <a:ln w="24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623613" y="2526207"/>
              <a:ext cx="635" cy="61594"/>
            </a:xfrm>
            <a:custGeom>
              <a:avLst/>
              <a:gdLst/>
              <a:ahLst/>
              <a:cxnLst/>
              <a:rect l="l" t="t" r="r" b="b"/>
              <a:pathLst>
                <a:path w="634" h="61594">
                  <a:moveTo>
                    <a:pt x="314" y="-10708"/>
                  </a:moveTo>
                  <a:lnTo>
                    <a:pt x="314" y="71682"/>
                  </a:lnTo>
                </a:path>
              </a:pathLst>
            </a:custGeom>
            <a:ln w="22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621093" y="2587180"/>
              <a:ext cx="3175" cy="64135"/>
            </a:xfrm>
            <a:custGeom>
              <a:avLst/>
              <a:gdLst/>
              <a:ahLst/>
              <a:cxnLst/>
              <a:rect l="l" t="t" r="r" b="b"/>
              <a:pathLst>
                <a:path w="3175" h="64135">
                  <a:moveTo>
                    <a:pt x="1574" y="-10709"/>
                  </a:moveTo>
                  <a:lnTo>
                    <a:pt x="1574" y="74823"/>
                  </a:lnTo>
                </a:path>
              </a:pathLst>
            </a:custGeom>
            <a:ln w="24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618887" y="2651294"/>
              <a:ext cx="2540" cy="70485"/>
            </a:xfrm>
            <a:custGeom>
              <a:avLst/>
              <a:gdLst/>
              <a:ahLst/>
              <a:cxnLst/>
              <a:rect l="l" t="t" r="r" b="b"/>
              <a:pathLst>
                <a:path w="2540" h="70485">
                  <a:moveTo>
                    <a:pt x="1103" y="-10709"/>
                  </a:moveTo>
                  <a:lnTo>
                    <a:pt x="1103" y="80820"/>
                  </a:lnTo>
                </a:path>
              </a:pathLst>
            </a:custGeom>
            <a:ln w="23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614475" y="2721406"/>
              <a:ext cx="4445" cy="55880"/>
            </a:xfrm>
            <a:custGeom>
              <a:avLst/>
              <a:gdLst/>
              <a:ahLst/>
              <a:cxnLst/>
              <a:rect l="l" t="t" r="r" b="b"/>
              <a:pathLst>
                <a:path w="4445" h="55880">
                  <a:moveTo>
                    <a:pt x="2206" y="-10709"/>
                  </a:moveTo>
                  <a:lnTo>
                    <a:pt x="2206" y="65970"/>
                  </a:lnTo>
                </a:path>
              </a:pathLst>
            </a:custGeom>
            <a:ln w="258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625819" y="2065982"/>
              <a:ext cx="55880" cy="129539"/>
            </a:xfrm>
            <a:custGeom>
              <a:avLst/>
              <a:gdLst/>
              <a:ahLst/>
              <a:cxnLst/>
              <a:rect l="l" t="t" r="r" b="b"/>
              <a:pathLst>
                <a:path w="55879" h="129539">
                  <a:moveTo>
                    <a:pt x="55436" y="0"/>
                  </a:moveTo>
                  <a:lnTo>
                    <a:pt x="27714" y="34770"/>
                  </a:lnTo>
                </a:path>
                <a:path w="55879" h="129539">
                  <a:moveTo>
                    <a:pt x="27714" y="34770"/>
                  </a:moveTo>
                  <a:lnTo>
                    <a:pt x="13857" y="69040"/>
                  </a:lnTo>
                </a:path>
                <a:path w="55879" h="129539">
                  <a:moveTo>
                    <a:pt x="13857" y="69040"/>
                  </a:moveTo>
                  <a:lnTo>
                    <a:pt x="0" y="129085"/>
                  </a:lnTo>
                </a:path>
              </a:pathLst>
            </a:custGeom>
            <a:ln w="21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611954" y="2195067"/>
              <a:ext cx="13970" cy="121920"/>
            </a:xfrm>
            <a:custGeom>
              <a:avLst/>
              <a:gdLst/>
              <a:ahLst/>
              <a:cxnLst/>
              <a:rect l="l" t="t" r="r" b="b"/>
              <a:pathLst>
                <a:path w="13970" h="121919">
                  <a:moveTo>
                    <a:pt x="6932" y="-10709"/>
                  </a:moveTo>
                  <a:lnTo>
                    <a:pt x="6932" y="132369"/>
                  </a:lnTo>
                </a:path>
              </a:pathLst>
            </a:custGeom>
            <a:ln w="352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611954" y="2316728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w="0" h="25400">
                  <a:moveTo>
                    <a:pt x="-10708" y="12565"/>
                  </a:moveTo>
                  <a:lnTo>
                    <a:pt x="10708" y="12565"/>
                  </a:lnTo>
                </a:path>
              </a:pathLst>
            </a:custGeom>
            <a:ln w="25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598411" y="2341860"/>
              <a:ext cx="13970" cy="40005"/>
            </a:xfrm>
            <a:custGeom>
              <a:avLst/>
              <a:gdLst/>
              <a:ahLst/>
              <a:cxnLst/>
              <a:rect l="l" t="t" r="r" b="b"/>
              <a:pathLst>
                <a:path w="13970" h="40005">
                  <a:moveTo>
                    <a:pt x="13543" y="0"/>
                  </a:moveTo>
                  <a:lnTo>
                    <a:pt x="0" y="39839"/>
                  </a:lnTo>
                </a:path>
              </a:pathLst>
            </a:custGeom>
            <a:ln w="21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594320" y="2381699"/>
              <a:ext cx="4445" cy="63500"/>
            </a:xfrm>
            <a:custGeom>
              <a:avLst/>
              <a:gdLst/>
              <a:ahLst/>
              <a:cxnLst/>
              <a:rect l="l" t="t" r="r" b="b"/>
              <a:pathLst>
                <a:path w="4445" h="63500">
                  <a:moveTo>
                    <a:pt x="2045" y="-10709"/>
                  </a:moveTo>
                  <a:lnTo>
                    <a:pt x="2045" y="73681"/>
                  </a:lnTo>
                </a:path>
              </a:pathLst>
            </a:custGeom>
            <a:ln w="25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590536" y="2444671"/>
              <a:ext cx="3810" cy="44450"/>
            </a:xfrm>
            <a:custGeom>
              <a:avLst/>
              <a:gdLst/>
              <a:ahLst/>
              <a:cxnLst/>
              <a:rect l="l" t="t" r="r" b="b"/>
              <a:pathLst>
                <a:path w="3809" h="44450">
                  <a:moveTo>
                    <a:pt x="1891" y="-10709"/>
                  </a:moveTo>
                  <a:lnTo>
                    <a:pt x="1891" y="54760"/>
                  </a:lnTo>
                </a:path>
              </a:pathLst>
            </a:custGeom>
            <a:ln w="252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588330" y="2488723"/>
              <a:ext cx="2540" cy="50165"/>
            </a:xfrm>
            <a:custGeom>
              <a:avLst/>
              <a:gdLst/>
              <a:ahLst/>
              <a:cxnLst/>
              <a:rect l="l" t="t" r="r" b="b"/>
              <a:pathLst>
                <a:path w="2540" h="50164">
                  <a:moveTo>
                    <a:pt x="1103" y="-10709"/>
                  </a:moveTo>
                  <a:lnTo>
                    <a:pt x="1103" y="60829"/>
                  </a:lnTo>
                </a:path>
              </a:pathLst>
            </a:custGeom>
            <a:ln w="23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588330" y="2538844"/>
              <a:ext cx="0" cy="107314"/>
            </a:xfrm>
            <a:custGeom>
              <a:avLst/>
              <a:gdLst/>
              <a:ahLst/>
              <a:cxnLst/>
              <a:rect l="l" t="t" r="r" b="b"/>
              <a:pathLst>
                <a:path w="0" h="107314">
                  <a:moveTo>
                    <a:pt x="0" y="0"/>
                  </a:moveTo>
                  <a:lnTo>
                    <a:pt x="0" y="48335"/>
                  </a:lnTo>
                </a:path>
                <a:path w="0" h="107314">
                  <a:moveTo>
                    <a:pt x="0" y="48335"/>
                  </a:moveTo>
                  <a:lnTo>
                    <a:pt x="0" y="107024"/>
                  </a:lnTo>
                </a:path>
              </a:pathLst>
            </a:custGeom>
            <a:ln w="21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588330" y="2645868"/>
              <a:ext cx="3810" cy="55244"/>
            </a:xfrm>
            <a:custGeom>
              <a:avLst/>
              <a:gdLst/>
              <a:ahLst/>
              <a:cxnLst/>
              <a:rect l="l" t="t" r="r" b="b"/>
              <a:pathLst>
                <a:path w="3809" h="55244">
                  <a:moveTo>
                    <a:pt x="1891" y="-10709"/>
                  </a:moveTo>
                  <a:lnTo>
                    <a:pt x="1891" y="65399"/>
                  </a:lnTo>
                </a:path>
              </a:pathLst>
            </a:custGeom>
            <a:ln w="252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592114" y="2700558"/>
              <a:ext cx="6350" cy="92710"/>
            </a:xfrm>
            <a:custGeom>
              <a:avLst/>
              <a:gdLst/>
              <a:ahLst/>
              <a:cxnLst/>
              <a:rect l="l" t="t" r="r" b="b"/>
              <a:pathLst>
                <a:path w="6350" h="92710">
                  <a:moveTo>
                    <a:pt x="3148" y="-10709"/>
                  </a:moveTo>
                  <a:lnTo>
                    <a:pt x="3148" y="102882"/>
                  </a:lnTo>
                </a:path>
              </a:pathLst>
            </a:custGeom>
            <a:ln w="277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598411" y="2792732"/>
              <a:ext cx="10795" cy="27940"/>
            </a:xfrm>
            <a:custGeom>
              <a:avLst/>
              <a:gdLst/>
              <a:ahLst/>
              <a:cxnLst/>
              <a:rect l="l" t="t" r="r" b="b"/>
              <a:pathLst>
                <a:path w="10795" h="27939">
                  <a:moveTo>
                    <a:pt x="0" y="0"/>
                  </a:moveTo>
                  <a:lnTo>
                    <a:pt x="10708" y="27487"/>
                  </a:lnTo>
                </a:path>
              </a:pathLst>
            </a:custGeom>
            <a:ln w="21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609120" y="2820220"/>
              <a:ext cx="1905" cy="117475"/>
            </a:xfrm>
            <a:custGeom>
              <a:avLst/>
              <a:gdLst/>
              <a:ahLst/>
              <a:cxnLst/>
              <a:rect l="l" t="t" r="r" b="b"/>
              <a:pathLst>
                <a:path w="1904" h="117475">
                  <a:moveTo>
                    <a:pt x="945" y="-10708"/>
                  </a:moveTo>
                  <a:lnTo>
                    <a:pt x="945" y="128014"/>
                  </a:lnTo>
                </a:path>
              </a:pathLst>
            </a:custGeom>
            <a:ln w="233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6" name="object 10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3814" y="2336426"/>
              <a:ext cx="189320" cy="484507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706" y="2333785"/>
              <a:ext cx="189320" cy="484507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7022" y="3834050"/>
              <a:ext cx="189320" cy="484507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018" y="3831466"/>
              <a:ext cx="189320" cy="484507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9376" y="4028486"/>
              <a:ext cx="216186" cy="122217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4751" y="3015787"/>
              <a:ext cx="102308" cy="81538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695690" y="3113416"/>
              <a:ext cx="977265" cy="81915"/>
            </a:xfrm>
            <a:custGeom>
              <a:avLst/>
              <a:gdLst/>
              <a:ahLst/>
              <a:cxnLst/>
              <a:rect l="l" t="t" r="r" b="b"/>
              <a:pathLst>
                <a:path w="977264" h="81914">
                  <a:moveTo>
                    <a:pt x="912727" y="0"/>
                  </a:moveTo>
                  <a:lnTo>
                    <a:pt x="71273" y="0"/>
                  </a:lnTo>
                  <a:lnTo>
                    <a:pt x="21410" y="21392"/>
                  </a:lnTo>
                  <a:lnTo>
                    <a:pt x="0" y="71225"/>
                  </a:lnTo>
                  <a:lnTo>
                    <a:pt x="0" y="81577"/>
                  </a:lnTo>
                  <a:lnTo>
                    <a:pt x="977130" y="81577"/>
                  </a:lnTo>
                  <a:lnTo>
                    <a:pt x="977130" y="71225"/>
                  </a:lnTo>
                  <a:lnTo>
                    <a:pt x="972403" y="44098"/>
                  </a:lnTo>
                  <a:lnTo>
                    <a:pt x="959157" y="21392"/>
                  </a:lnTo>
                  <a:lnTo>
                    <a:pt x="938797" y="5796"/>
                  </a:lnTo>
                  <a:lnTo>
                    <a:pt x="912727" y="0"/>
                  </a:lnTo>
                  <a:close/>
                </a:path>
              </a:pathLst>
            </a:custGeom>
            <a:solidFill>
              <a:srgbClr val="18B14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3" name="object 1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4895" y="3015787"/>
              <a:ext cx="97714" cy="81538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724428" y="3223685"/>
              <a:ext cx="927735" cy="631190"/>
            </a:xfrm>
            <a:custGeom>
              <a:avLst/>
              <a:gdLst/>
              <a:ahLst/>
              <a:cxnLst/>
              <a:rect l="l" t="t" r="r" b="b"/>
              <a:pathLst>
                <a:path w="927735" h="631189">
                  <a:moveTo>
                    <a:pt x="927674" y="0"/>
                  </a:moveTo>
                  <a:lnTo>
                    <a:pt x="0" y="0"/>
                  </a:lnTo>
                  <a:lnTo>
                    <a:pt x="0" y="570978"/>
                  </a:lnTo>
                  <a:lnTo>
                    <a:pt x="4688" y="595337"/>
                  </a:lnTo>
                  <a:lnTo>
                    <a:pt x="17675" y="614202"/>
                  </a:lnTo>
                  <a:lnTo>
                    <a:pt x="37344" y="626391"/>
                  </a:lnTo>
                  <a:lnTo>
                    <a:pt x="62077" y="630717"/>
                  </a:lnTo>
                  <a:lnTo>
                    <a:pt x="864474" y="630717"/>
                  </a:lnTo>
                  <a:lnTo>
                    <a:pt x="889374" y="626391"/>
                  </a:lnTo>
                  <a:lnTo>
                    <a:pt x="909430" y="614203"/>
                  </a:lnTo>
                  <a:lnTo>
                    <a:pt x="922808" y="595337"/>
                  </a:lnTo>
                  <a:lnTo>
                    <a:pt x="927674" y="570978"/>
                  </a:lnTo>
                  <a:lnTo>
                    <a:pt x="927674" y="523878"/>
                  </a:lnTo>
                  <a:lnTo>
                    <a:pt x="358659" y="523878"/>
                  </a:lnTo>
                  <a:lnTo>
                    <a:pt x="459819" y="341217"/>
                  </a:lnTo>
                  <a:lnTo>
                    <a:pt x="318426" y="341217"/>
                  </a:lnTo>
                  <a:lnTo>
                    <a:pt x="407040" y="243568"/>
                  </a:lnTo>
                  <a:lnTo>
                    <a:pt x="142542" y="243568"/>
                  </a:lnTo>
                  <a:lnTo>
                    <a:pt x="142542" y="182695"/>
                  </a:lnTo>
                  <a:lnTo>
                    <a:pt x="89666" y="182695"/>
                  </a:lnTo>
                  <a:lnTo>
                    <a:pt x="89666" y="134424"/>
                  </a:lnTo>
                  <a:lnTo>
                    <a:pt x="142542" y="134424"/>
                  </a:lnTo>
                  <a:lnTo>
                    <a:pt x="142542" y="81577"/>
                  </a:lnTo>
                  <a:lnTo>
                    <a:pt x="927674" y="81577"/>
                  </a:lnTo>
                  <a:lnTo>
                    <a:pt x="927674" y="0"/>
                  </a:lnTo>
                  <a:close/>
                </a:path>
                <a:path w="927735" h="631189">
                  <a:moveTo>
                    <a:pt x="927674" y="94217"/>
                  </a:moveTo>
                  <a:lnTo>
                    <a:pt x="542573" y="94217"/>
                  </a:lnTo>
                  <a:lnTo>
                    <a:pt x="466724" y="267692"/>
                  </a:lnTo>
                  <a:lnTo>
                    <a:pt x="610391" y="267692"/>
                  </a:lnTo>
                  <a:lnTo>
                    <a:pt x="358659" y="523878"/>
                  </a:lnTo>
                  <a:lnTo>
                    <a:pt x="927674" y="523878"/>
                  </a:lnTo>
                  <a:lnTo>
                    <a:pt x="927674" y="182695"/>
                  </a:lnTo>
                  <a:lnTo>
                    <a:pt x="679372" y="182695"/>
                  </a:lnTo>
                  <a:lnTo>
                    <a:pt x="679372" y="134424"/>
                  </a:lnTo>
                  <a:lnTo>
                    <a:pt x="927674" y="134424"/>
                  </a:lnTo>
                  <a:lnTo>
                    <a:pt x="927674" y="94217"/>
                  </a:lnTo>
                  <a:close/>
                </a:path>
                <a:path w="927735" h="631189">
                  <a:moveTo>
                    <a:pt x="927674" y="81577"/>
                  </a:moveTo>
                  <a:lnTo>
                    <a:pt x="190826" y="81577"/>
                  </a:lnTo>
                  <a:lnTo>
                    <a:pt x="190826" y="134424"/>
                  </a:lnTo>
                  <a:lnTo>
                    <a:pt x="248304" y="134424"/>
                  </a:lnTo>
                  <a:lnTo>
                    <a:pt x="248304" y="182695"/>
                  </a:lnTo>
                  <a:lnTo>
                    <a:pt x="190826" y="182695"/>
                  </a:lnTo>
                  <a:lnTo>
                    <a:pt x="190826" y="243568"/>
                  </a:lnTo>
                  <a:lnTo>
                    <a:pt x="407040" y="243568"/>
                  </a:lnTo>
                  <a:lnTo>
                    <a:pt x="542573" y="94217"/>
                  </a:lnTo>
                  <a:lnTo>
                    <a:pt x="927674" y="94217"/>
                  </a:lnTo>
                  <a:lnTo>
                    <a:pt x="927674" y="81577"/>
                  </a:lnTo>
                  <a:close/>
                </a:path>
                <a:path w="927735" h="631189">
                  <a:moveTo>
                    <a:pt x="927674" y="134424"/>
                  </a:moveTo>
                  <a:lnTo>
                    <a:pt x="838014" y="134424"/>
                  </a:lnTo>
                  <a:lnTo>
                    <a:pt x="838014" y="182695"/>
                  </a:lnTo>
                  <a:lnTo>
                    <a:pt x="927674" y="182695"/>
                  </a:lnTo>
                  <a:lnTo>
                    <a:pt x="927674" y="134424"/>
                  </a:lnTo>
                  <a:close/>
                </a:path>
              </a:pathLst>
            </a:custGeom>
            <a:solidFill>
              <a:srgbClr val="18B14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5" name="object 115"/>
          <p:cNvSpPr txBox="1"/>
          <p:nvPr/>
        </p:nvSpPr>
        <p:spPr>
          <a:xfrm>
            <a:off x="1325831" y="3684025"/>
            <a:ext cx="29972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25">
                <a:latin typeface="Arial"/>
                <a:cs typeface="Arial"/>
              </a:rPr>
              <a:t>B</a:t>
            </a:r>
            <a:r>
              <a:rPr dirty="0" sz="650" spc="10">
                <a:latin typeface="Arial"/>
                <a:cs typeface="Arial"/>
              </a:rPr>
              <a:t>a</a:t>
            </a:r>
            <a:r>
              <a:rPr dirty="0" sz="650" spc="-15">
                <a:latin typeface="Arial"/>
                <a:cs typeface="Arial"/>
              </a:rPr>
              <a:t>tt</a:t>
            </a:r>
            <a:r>
              <a:rPr dirty="0" sz="650" spc="10">
                <a:latin typeface="Arial"/>
                <a:cs typeface="Arial"/>
              </a:rPr>
              <a:t>e</a:t>
            </a:r>
            <a:r>
              <a:rPr dirty="0" sz="650" spc="30">
                <a:latin typeface="Arial"/>
                <a:cs typeface="Arial"/>
              </a:rPr>
              <a:t>r</a:t>
            </a:r>
            <a:r>
              <a:rPr dirty="0" sz="650" spc="10">
                <a:latin typeface="Arial"/>
                <a:cs typeface="Arial"/>
              </a:rPr>
              <a:t>y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899189" y="2371416"/>
            <a:ext cx="677545" cy="535940"/>
            <a:chOff x="899189" y="2371416"/>
            <a:chExt cx="677545" cy="535940"/>
          </a:xfrm>
        </p:grpSpPr>
        <p:sp>
          <p:nvSpPr>
            <p:cNvPr id="117" name="object 117"/>
            <p:cNvSpPr/>
            <p:nvPr/>
          </p:nvSpPr>
          <p:spPr>
            <a:xfrm>
              <a:off x="1316685" y="2677854"/>
              <a:ext cx="201930" cy="0"/>
            </a:xfrm>
            <a:custGeom>
              <a:avLst/>
              <a:gdLst/>
              <a:ahLst/>
              <a:cxnLst/>
              <a:rect l="l" t="t" r="r" b="b"/>
              <a:pathLst>
                <a:path w="201930" h="0">
                  <a:moveTo>
                    <a:pt x="0" y="0"/>
                  </a:moveTo>
                  <a:lnTo>
                    <a:pt x="201400" y="0"/>
                  </a:lnTo>
                </a:path>
              </a:pathLst>
            </a:custGeom>
            <a:ln w="2141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8" name="object 1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62006" y="2792553"/>
              <a:ext cx="114586" cy="114663"/>
            </a:xfrm>
            <a:prstGeom prst="rect">
              <a:avLst/>
            </a:prstGeom>
          </p:spPr>
        </p:pic>
        <p:sp>
          <p:nvSpPr>
            <p:cNvPr id="119" name="object 119"/>
            <p:cNvSpPr/>
            <p:nvPr/>
          </p:nvSpPr>
          <p:spPr>
            <a:xfrm>
              <a:off x="902047" y="2374274"/>
              <a:ext cx="556895" cy="403225"/>
            </a:xfrm>
            <a:custGeom>
              <a:avLst/>
              <a:gdLst/>
              <a:ahLst/>
              <a:cxnLst/>
              <a:rect l="l" t="t" r="r" b="b"/>
              <a:pathLst>
                <a:path w="556894" h="403225">
                  <a:moveTo>
                    <a:pt x="495812" y="0"/>
                  </a:moveTo>
                  <a:lnTo>
                    <a:pt x="60712" y="0"/>
                  </a:lnTo>
                  <a:lnTo>
                    <a:pt x="17781" y="17795"/>
                  </a:lnTo>
                  <a:lnTo>
                    <a:pt x="0" y="60758"/>
                  </a:lnTo>
                  <a:lnTo>
                    <a:pt x="0" y="341920"/>
                  </a:lnTo>
                  <a:lnTo>
                    <a:pt x="17781" y="384883"/>
                  </a:lnTo>
                  <a:lnTo>
                    <a:pt x="60712" y="402679"/>
                  </a:lnTo>
                  <a:lnTo>
                    <a:pt x="495812" y="402679"/>
                  </a:lnTo>
                  <a:lnTo>
                    <a:pt x="519450" y="397904"/>
                  </a:lnTo>
                  <a:lnTo>
                    <a:pt x="538737" y="384883"/>
                  </a:lnTo>
                  <a:lnTo>
                    <a:pt x="551733" y="365570"/>
                  </a:lnTo>
                  <a:lnTo>
                    <a:pt x="556496" y="341920"/>
                  </a:lnTo>
                  <a:lnTo>
                    <a:pt x="556496" y="60758"/>
                  </a:lnTo>
                  <a:lnTo>
                    <a:pt x="551733" y="37108"/>
                  </a:lnTo>
                  <a:lnTo>
                    <a:pt x="538737" y="17795"/>
                  </a:lnTo>
                  <a:lnTo>
                    <a:pt x="519450" y="4774"/>
                  </a:lnTo>
                  <a:lnTo>
                    <a:pt x="495812" y="0"/>
                  </a:lnTo>
                  <a:close/>
                </a:path>
              </a:pathLst>
            </a:custGeom>
            <a:solidFill>
              <a:srgbClr val="3685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902047" y="2374274"/>
              <a:ext cx="556895" cy="403225"/>
            </a:xfrm>
            <a:custGeom>
              <a:avLst/>
              <a:gdLst/>
              <a:ahLst/>
              <a:cxnLst/>
              <a:rect l="l" t="t" r="r" b="b"/>
              <a:pathLst>
                <a:path w="556894" h="403225">
                  <a:moveTo>
                    <a:pt x="60712" y="402679"/>
                  </a:moveTo>
                  <a:lnTo>
                    <a:pt x="495812" y="402679"/>
                  </a:lnTo>
                  <a:lnTo>
                    <a:pt x="538737" y="384883"/>
                  </a:lnTo>
                  <a:lnTo>
                    <a:pt x="556496" y="341920"/>
                  </a:lnTo>
                  <a:lnTo>
                    <a:pt x="556496" y="60758"/>
                  </a:lnTo>
                  <a:lnTo>
                    <a:pt x="538737" y="17795"/>
                  </a:lnTo>
                  <a:lnTo>
                    <a:pt x="495812" y="0"/>
                  </a:lnTo>
                  <a:lnTo>
                    <a:pt x="60712" y="0"/>
                  </a:lnTo>
                  <a:lnTo>
                    <a:pt x="37079" y="4774"/>
                  </a:lnTo>
                  <a:lnTo>
                    <a:pt x="17781" y="17795"/>
                  </a:lnTo>
                  <a:lnTo>
                    <a:pt x="4770" y="37108"/>
                  </a:lnTo>
                  <a:lnTo>
                    <a:pt x="0" y="60758"/>
                  </a:lnTo>
                  <a:lnTo>
                    <a:pt x="0" y="341920"/>
                  </a:lnTo>
                  <a:lnTo>
                    <a:pt x="4770" y="365570"/>
                  </a:lnTo>
                  <a:lnTo>
                    <a:pt x="17781" y="384883"/>
                  </a:lnTo>
                  <a:lnTo>
                    <a:pt x="37079" y="397904"/>
                  </a:lnTo>
                  <a:lnTo>
                    <a:pt x="60712" y="402679"/>
                  </a:lnTo>
                  <a:close/>
                </a:path>
              </a:pathLst>
            </a:custGeom>
            <a:ln w="5354">
              <a:solidFill>
                <a:srgbClr val="3685C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1" name="object 121"/>
          <p:cNvSpPr txBox="1"/>
          <p:nvPr/>
        </p:nvSpPr>
        <p:spPr>
          <a:xfrm>
            <a:off x="1057714" y="2501691"/>
            <a:ext cx="24701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5">
                <a:latin typeface="Arial"/>
                <a:cs typeface="Arial"/>
              </a:rPr>
              <a:t>M</a:t>
            </a:r>
            <a:r>
              <a:rPr dirty="0" sz="650" spc="10">
                <a:latin typeface="Arial"/>
                <a:cs typeface="Arial"/>
              </a:rPr>
              <a:t>o</a:t>
            </a:r>
            <a:r>
              <a:rPr dirty="0" sz="650" spc="25">
                <a:latin typeface="Arial"/>
                <a:cs typeface="Arial"/>
              </a:rPr>
              <a:t>t</a:t>
            </a:r>
            <a:r>
              <a:rPr dirty="0" sz="650" spc="10">
                <a:latin typeface="Arial"/>
                <a:cs typeface="Arial"/>
              </a:rPr>
              <a:t>or</a:t>
            </a:r>
            <a:endParaRPr sz="650">
              <a:latin typeface="Arial"/>
              <a:cs typeface="Arial"/>
            </a:endParaRPr>
          </a:p>
        </p:txBody>
      </p:sp>
      <p:pic>
        <p:nvPicPr>
          <p:cNvPr id="122" name="object 1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01325" y="2938635"/>
            <a:ext cx="88744" cy="116334"/>
          </a:xfrm>
          <a:prstGeom prst="rect">
            <a:avLst/>
          </a:prstGeom>
        </p:spPr>
      </p:pic>
      <p:sp>
        <p:nvSpPr>
          <p:cNvPr id="123" name="object 123"/>
          <p:cNvSpPr txBox="1"/>
          <p:nvPr/>
        </p:nvSpPr>
        <p:spPr>
          <a:xfrm>
            <a:off x="4942459" y="944651"/>
            <a:ext cx="1549400" cy="610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5880">
              <a:lnSpc>
                <a:spcPct val="120000"/>
              </a:lnSpc>
              <a:spcBef>
                <a:spcPts val="100"/>
              </a:spcBef>
            </a:pPr>
            <a:r>
              <a:rPr dirty="0" sz="1600" spc="-10" b="1">
                <a:solidFill>
                  <a:srgbClr val="006FC0"/>
                </a:solidFill>
                <a:latin typeface="Arial"/>
                <a:cs typeface="Arial"/>
              </a:rPr>
              <a:t>Hybrid</a:t>
            </a:r>
            <a:r>
              <a:rPr dirty="0" sz="1600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006FC0"/>
                </a:solidFill>
                <a:latin typeface="Arial"/>
                <a:cs typeface="Arial"/>
              </a:rPr>
              <a:t>electric </a:t>
            </a:r>
            <a:r>
              <a:rPr dirty="0" sz="1600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1600" spc="-15" b="1">
                <a:solidFill>
                  <a:srgbClr val="006FC0"/>
                </a:solidFill>
                <a:latin typeface="Arial"/>
                <a:cs typeface="Arial"/>
              </a:rPr>
              <a:t>vehicles</a:t>
            </a:r>
            <a:r>
              <a:rPr dirty="0" sz="1600" spc="10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006FC0"/>
                </a:solidFill>
                <a:latin typeface="Arial"/>
                <a:cs typeface="Arial"/>
              </a:rPr>
              <a:t>(HEVs)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4" name="object 124"/>
          <p:cNvGrpSpPr/>
          <p:nvPr/>
        </p:nvGrpSpPr>
        <p:grpSpPr>
          <a:xfrm>
            <a:off x="5127358" y="1853750"/>
            <a:ext cx="1334770" cy="2727325"/>
            <a:chOff x="5127358" y="1853750"/>
            <a:chExt cx="1334770" cy="2727325"/>
          </a:xfrm>
        </p:grpSpPr>
        <p:sp>
          <p:nvSpPr>
            <p:cNvPr id="125" name="object 125"/>
            <p:cNvSpPr/>
            <p:nvPr/>
          </p:nvSpPr>
          <p:spPr>
            <a:xfrm>
              <a:off x="5277471" y="2551196"/>
              <a:ext cx="1034415" cy="50165"/>
            </a:xfrm>
            <a:custGeom>
              <a:avLst/>
              <a:gdLst/>
              <a:ahLst/>
              <a:cxnLst/>
              <a:rect l="l" t="t" r="r" b="b"/>
              <a:pathLst>
                <a:path w="1034414" h="50164">
                  <a:moveTo>
                    <a:pt x="19890" y="0"/>
                  </a:moveTo>
                  <a:lnTo>
                    <a:pt x="12211" y="1448"/>
                  </a:lnTo>
                  <a:lnTo>
                    <a:pt x="5910" y="5586"/>
                  </a:lnTo>
                  <a:lnTo>
                    <a:pt x="1627" y="11787"/>
                  </a:lnTo>
                  <a:lnTo>
                    <a:pt x="0" y="19419"/>
                  </a:lnTo>
                  <a:lnTo>
                    <a:pt x="1466" y="27120"/>
                  </a:lnTo>
                  <a:lnTo>
                    <a:pt x="5620" y="33422"/>
                  </a:lnTo>
                  <a:lnTo>
                    <a:pt x="11833" y="37703"/>
                  </a:lnTo>
                  <a:lnTo>
                    <a:pt x="19476" y="39339"/>
                  </a:lnTo>
                  <a:lnTo>
                    <a:pt x="1014262" y="49763"/>
                  </a:lnTo>
                  <a:lnTo>
                    <a:pt x="1021931" y="48304"/>
                  </a:lnTo>
                  <a:lnTo>
                    <a:pt x="1028229" y="44141"/>
                  </a:lnTo>
                  <a:lnTo>
                    <a:pt x="1032505" y="37916"/>
                  </a:lnTo>
                  <a:lnTo>
                    <a:pt x="1034110" y="30272"/>
                  </a:lnTo>
                  <a:lnTo>
                    <a:pt x="1032662" y="22602"/>
                  </a:lnTo>
                  <a:lnTo>
                    <a:pt x="1028523" y="16305"/>
                  </a:lnTo>
                  <a:lnTo>
                    <a:pt x="1022323" y="12029"/>
                  </a:lnTo>
                  <a:lnTo>
                    <a:pt x="1014690" y="10424"/>
                  </a:lnTo>
                  <a:lnTo>
                    <a:pt x="198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5277471" y="2551196"/>
              <a:ext cx="1034415" cy="50165"/>
            </a:xfrm>
            <a:custGeom>
              <a:avLst/>
              <a:gdLst/>
              <a:ahLst/>
              <a:cxnLst/>
              <a:rect l="l" t="t" r="r" b="b"/>
              <a:pathLst>
                <a:path w="1034414" h="50164">
                  <a:moveTo>
                    <a:pt x="1034110" y="30272"/>
                  </a:moveTo>
                  <a:lnTo>
                    <a:pt x="19890" y="0"/>
                  </a:lnTo>
                  <a:lnTo>
                    <a:pt x="12211" y="1448"/>
                  </a:lnTo>
                  <a:lnTo>
                    <a:pt x="5910" y="5586"/>
                  </a:lnTo>
                  <a:lnTo>
                    <a:pt x="1627" y="11787"/>
                  </a:lnTo>
                  <a:lnTo>
                    <a:pt x="0" y="19419"/>
                  </a:lnTo>
                  <a:lnTo>
                    <a:pt x="1466" y="27120"/>
                  </a:lnTo>
                  <a:lnTo>
                    <a:pt x="5620" y="33422"/>
                  </a:lnTo>
                  <a:lnTo>
                    <a:pt x="11833" y="37703"/>
                  </a:lnTo>
                  <a:lnTo>
                    <a:pt x="19476" y="39339"/>
                  </a:lnTo>
                  <a:lnTo>
                    <a:pt x="1014262" y="49763"/>
                  </a:lnTo>
                  <a:lnTo>
                    <a:pt x="1021931" y="48304"/>
                  </a:lnTo>
                  <a:lnTo>
                    <a:pt x="1028229" y="44141"/>
                  </a:lnTo>
                  <a:lnTo>
                    <a:pt x="1032505" y="37916"/>
                  </a:lnTo>
                  <a:lnTo>
                    <a:pt x="1034110" y="30272"/>
                  </a:lnTo>
                  <a:close/>
                </a:path>
              </a:pathLst>
            </a:custGeom>
            <a:ln w="107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5793583" y="1868355"/>
              <a:ext cx="115570" cy="8255"/>
            </a:xfrm>
            <a:custGeom>
              <a:avLst/>
              <a:gdLst/>
              <a:ahLst/>
              <a:cxnLst/>
              <a:rect l="l" t="t" r="r" b="b"/>
              <a:pathLst>
                <a:path w="115570" h="8255">
                  <a:moveTo>
                    <a:pt x="-10709" y="3855"/>
                  </a:moveTo>
                  <a:lnTo>
                    <a:pt x="125969" y="3855"/>
                  </a:lnTo>
                </a:path>
              </a:pathLst>
            </a:custGeom>
            <a:ln w="291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5908843" y="1876066"/>
              <a:ext cx="427355" cy="319405"/>
            </a:xfrm>
            <a:custGeom>
              <a:avLst/>
              <a:gdLst/>
              <a:ahLst/>
              <a:cxnLst/>
              <a:rect l="l" t="t" r="r" b="b"/>
              <a:pathLst>
                <a:path w="427354" h="319405">
                  <a:moveTo>
                    <a:pt x="0" y="0"/>
                  </a:moveTo>
                  <a:lnTo>
                    <a:pt x="92313" y="14136"/>
                  </a:lnTo>
                </a:path>
                <a:path w="427354" h="319405">
                  <a:moveTo>
                    <a:pt x="92313" y="14136"/>
                  </a:moveTo>
                  <a:lnTo>
                    <a:pt x="189338" y="47122"/>
                  </a:lnTo>
                </a:path>
                <a:path w="427354" h="319405">
                  <a:moveTo>
                    <a:pt x="189338" y="47122"/>
                  </a:moveTo>
                  <a:lnTo>
                    <a:pt x="240029" y="76751"/>
                  </a:lnTo>
                </a:path>
                <a:path w="427354" h="319405">
                  <a:moveTo>
                    <a:pt x="240029" y="76751"/>
                  </a:moveTo>
                  <a:lnTo>
                    <a:pt x="279439" y="100312"/>
                  </a:lnTo>
                </a:path>
                <a:path w="427354" h="319405">
                  <a:moveTo>
                    <a:pt x="279439" y="100312"/>
                  </a:moveTo>
                  <a:lnTo>
                    <a:pt x="334555" y="152218"/>
                  </a:lnTo>
                </a:path>
                <a:path w="427354" h="319405">
                  <a:moveTo>
                    <a:pt x="334555" y="152218"/>
                  </a:moveTo>
                  <a:lnTo>
                    <a:pt x="371752" y="189916"/>
                  </a:lnTo>
                </a:path>
                <a:path w="427354" h="319405">
                  <a:moveTo>
                    <a:pt x="371752" y="189916"/>
                  </a:moveTo>
                  <a:lnTo>
                    <a:pt x="399453" y="224686"/>
                  </a:lnTo>
                </a:path>
                <a:path w="427354" h="319405">
                  <a:moveTo>
                    <a:pt x="399453" y="224686"/>
                  </a:moveTo>
                  <a:lnTo>
                    <a:pt x="413304" y="258957"/>
                  </a:lnTo>
                </a:path>
                <a:path w="427354" h="319405">
                  <a:moveTo>
                    <a:pt x="413304" y="258957"/>
                  </a:moveTo>
                  <a:lnTo>
                    <a:pt x="427154" y="319001"/>
                  </a:lnTo>
                </a:path>
              </a:pathLst>
            </a:custGeom>
            <a:ln w="21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6335998" y="2195068"/>
              <a:ext cx="13970" cy="121920"/>
            </a:xfrm>
            <a:custGeom>
              <a:avLst/>
              <a:gdLst/>
              <a:ahLst/>
              <a:cxnLst/>
              <a:rect l="l" t="t" r="r" b="b"/>
              <a:pathLst>
                <a:path w="13970" h="121919">
                  <a:moveTo>
                    <a:pt x="6925" y="-10709"/>
                  </a:moveTo>
                  <a:lnTo>
                    <a:pt x="6925" y="132369"/>
                  </a:lnTo>
                </a:path>
              </a:pathLst>
            </a:custGeom>
            <a:ln w="352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6349848" y="2316728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w="0" h="25400">
                  <a:moveTo>
                    <a:pt x="-10709" y="12565"/>
                  </a:moveTo>
                  <a:lnTo>
                    <a:pt x="10709" y="12565"/>
                  </a:lnTo>
                </a:path>
              </a:pathLst>
            </a:custGeom>
            <a:ln w="25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/>
            <p:cNvSpPr/>
            <p:nvPr/>
          </p:nvSpPr>
          <p:spPr>
            <a:xfrm>
              <a:off x="6349848" y="2341860"/>
              <a:ext cx="13970" cy="40005"/>
            </a:xfrm>
            <a:custGeom>
              <a:avLst/>
              <a:gdLst/>
              <a:ahLst/>
              <a:cxnLst/>
              <a:rect l="l" t="t" r="r" b="b"/>
              <a:pathLst>
                <a:path w="13970" h="40005">
                  <a:moveTo>
                    <a:pt x="0" y="0"/>
                  </a:moveTo>
                  <a:lnTo>
                    <a:pt x="13565" y="39839"/>
                  </a:lnTo>
                </a:path>
              </a:pathLst>
            </a:custGeom>
            <a:ln w="21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/>
            <p:cNvSpPr/>
            <p:nvPr/>
          </p:nvSpPr>
          <p:spPr>
            <a:xfrm>
              <a:off x="6363413" y="2381699"/>
              <a:ext cx="4445" cy="63500"/>
            </a:xfrm>
            <a:custGeom>
              <a:avLst/>
              <a:gdLst/>
              <a:ahLst/>
              <a:cxnLst/>
              <a:rect l="l" t="t" r="r" b="b"/>
              <a:pathLst>
                <a:path w="4445" h="63500">
                  <a:moveTo>
                    <a:pt x="2034" y="-10709"/>
                  </a:moveTo>
                  <a:lnTo>
                    <a:pt x="2034" y="73681"/>
                  </a:lnTo>
                </a:path>
              </a:pathLst>
            </a:custGeom>
            <a:ln w="25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/>
            <p:cNvSpPr/>
            <p:nvPr/>
          </p:nvSpPr>
          <p:spPr>
            <a:xfrm>
              <a:off x="6367483" y="2444672"/>
              <a:ext cx="3810" cy="44450"/>
            </a:xfrm>
            <a:custGeom>
              <a:avLst/>
              <a:gdLst/>
              <a:ahLst/>
              <a:cxnLst/>
              <a:rect l="l" t="t" r="r" b="b"/>
              <a:pathLst>
                <a:path w="3810" h="44450">
                  <a:moveTo>
                    <a:pt x="1891" y="-10709"/>
                  </a:moveTo>
                  <a:lnTo>
                    <a:pt x="1891" y="54761"/>
                  </a:lnTo>
                </a:path>
              </a:pathLst>
            </a:custGeom>
            <a:ln w="252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/>
            <p:cNvSpPr/>
            <p:nvPr/>
          </p:nvSpPr>
          <p:spPr>
            <a:xfrm>
              <a:off x="6371267" y="2488723"/>
              <a:ext cx="2540" cy="50165"/>
            </a:xfrm>
            <a:custGeom>
              <a:avLst/>
              <a:gdLst/>
              <a:ahLst/>
              <a:cxnLst/>
              <a:rect l="l" t="t" r="r" b="b"/>
              <a:pathLst>
                <a:path w="2539" h="50164">
                  <a:moveTo>
                    <a:pt x="1106" y="-10709"/>
                  </a:moveTo>
                  <a:lnTo>
                    <a:pt x="1106" y="60829"/>
                  </a:lnTo>
                </a:path>
              </a:pathLst>
            </a:custGeom>
            <a:ln w="236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6373480" y="2538844"/>
              <a:ext cx="0" cy="107314"/>
            </a:xfrm>
            <a:custGeom>
              <a:avLst/>
              <a:gdLst/>
              <a:ahLst/>
              <a:cxnLst/>
              <a:rect l="l" t="t" r="r" b="b"/>
              <a:pathLst>
                <a:path w="0" h="107314">
                  <a:moveTo>
                    <a:pt x="0" y="0"/>
                  </a:moveTo>
                  <a:lnTo>
                    <a:pt x="0" y="48335"/>
                  </a:lnTo>
                </a:path>
                <a:path w="0" h="107314">
                  <a:moveTo>
                    <a:pt x="0" y="48335"/>
                  </a:moveTo>
                  <a:lnTo>
                    <a:pt x="0" y="107024"/>
                  </a:lnTo>
                </a:path>
              </a:pathLst>
            </a:custGeom>
            <a:ln w="21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6369696" y="2645868"/>
              <a:ext cx="3810" cy="55244"/>
            </a:xfrm>
            <a:custGeom>
              <a:avLst/>
              <a:gdLst/>
              <a:ahLst/>
              <a:cxnLst/>
              <a:rect l="l" t="t" r="r" b="b"/>
              <a:pathLst>
                <a:path w="3810" h="55244">
                  <a:moveTo>
                    <a:pt x="1891" y="-10709"/>
                  </a:moveTo>
                  <a:lnTo>
                    <a:pt x="1891" y="65399"/>
                  </a:lnTo>
                </a:path>
              </a:pathLst>
            </a:custGeom>
            <a:ln w="252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/>
            <p:cNvSpPr/>
            <p:nvPr/>
          </p:nvSpPr>
          <p:spPr>
            <a:xfrm>
              <a:off x="6363414" y="2700558"/>
              <a:ext cx="6350" cy="92710"/>
            </a:xfrm>
            <a:custGeom>
              <a:avLst/>
              <a:gdLst/>
              <a:ahLst/>
              <a:cxnLst/>
              <a:rect l="l" t="t" r="r" b="b"/>
              <a:pathLst>
                <a:path w="6350" h="92710">
                  <a:moveTo>
                    <a:pt x="3141" y="-10709"/>
                  </a:moveTo>
                  <a:lnTo>
                    <a:pt x="3141" y="102882"/>
                  </a:lnTo>
                </a:path>
              </a:pathLst>
            </a:custGeom>
            <a:ln w="277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/>
            <p:cNvSpPr/>
            <p:nvPr/>
          </p:nvSpPr>
          <p:spPr>
            <a:xfrm>
              <a:off x="6352704" y="2792732"/>
              <a:ext cx="10795" cy="27940"/>
            </a:xfrm>
            <a:custGeom>
              <a:avLst/>
              <a:gdLst/>
              <a:ahLst/>
              <a:cxnLst/>
              <a:rect l="l" t="t" r="r" b="b"/>
              <a:pathLst>
                <a:path w="10795" h="27939">
                  <a:moveTo>
                    <a:pt x="10709" y="0"/>
                  </a:moveTo>
                  <a:lnTo>
                    <a:pt x="0" y="27487"/>
                  </a:lnTo>
                </a:path>
              </a:pathLst>
            </a:custGeom>
            <a:ln w="21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/>
            <p:cNvSpPr/>
            <p:nvPr/>
          </p:nvSpPr>
          <p:spPr>
            <a:xfrm>
              <a:off x="5276494" y="4065625"/>
              <a:ext cx="1034415" cy="50165"/>
            </a:xfrm>
            <a:custGeom>
              <a:avLst/>
              <a:gdLst/>
              <a:ahLst/>
              <a:cxnLst/>
              <a:rect l="l" t="t" r="r" b="b"/>
              <a:pathLst>
                <a:path w="1034414" h="50164">
                  <a:moveTo>
                    <a:pt x="413588" y="0"/>
                  </a:moveTo>
                  <a:lnTo>
                    <a:pt x="0" y="0"/>
                  </a:lnTo>
                  <a:lnTo>
                    <a:pt x="0" y="49784"/>
                  </a:lnTo>
                  <a:lnTo>
                    <a:pt x="413588" y="49784"/>
                  </a:lnTo>
                  <a:lnTo>
                    <a:pt x="413588" y="0"/>
                  </a:lnTo>
                  <a:close/>
                </a:path>
                <a:path w="1034414" h="50164">
                  <a:moveTo>
                    <a:pt x="1034148" y="0"/>
                  </a:moveTo>
                  <a:lnTo>
                    <a:pt x="619036" y="0"/>
                  </a:lnTo>
                  <a:lnTo>
                    <a:pt x="619036" y="49784"/>
                  </a:lnTo>
                  <a:lnTo>
                    <a:pt x="1034148" y="49784"/>
                  </a:lnTo>
                  <a:lnTo>
                    <a:pt x="10341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/>
            <p:cNvSpPr/>
            <p:nvPr/>
          </p:nvSpPr>
          <p:spPr>
            <a:xfrm>
              <a:off x="5276500" y="4065619"/>
              <a:ext cx="1034415" cy="50165"/>
            </a:xfrm>
            <a:custGeom>
              <a:avLst/>
              <a:gdLst/>
              <a:ahLst/>
              <a:cxnLst/>
              <a:rect l="l" t="t" r="r" b="b"/>
              <a:pathLst>
                <a:path w="1034414" h="50164">
                  <a:moveTo>
                    <a:pt x="1034153" y="30308"/>
                  </a:moveTo>
                  <a:lnTo>
                    <a:pt x="19883" y="0"/>
                  </a:lnTo>
                  <a:lnTo>
                    <a:pt x="12208" y="1466"/>
                  </a:lnTo>
                  <a:lnTo>
                    <a:pt x="5909" y="5620"/>
                  </a:lnTo>
                  <a:lnTo>
                    <a:pt x="1626" y="11833"/>
                  </a:lnTo>
                  <a:lnTo>
                    <a:pt x="0" y="19477"/>
                  </a:lnTo>
                  <a:lnTo>
                    <a:pt x="1465" y="27156"/>
                  </a:lnTo>
                  <a:lnTo>
                    <a:pt x="5617" y="33457"/>
                  </a:lnTo>
                  <a:lnTo>
                    <a:pt x="11830" y="37741"/>
                  </a:lnTo>
                  <a:lnTo>
                    <a:pt x="19476" y="39368"/>
                  </a:lnTo>
                  <a:lnTo>
                    <a:pt x="1014233" y="49785"/>
                  </a:lnTo>
                  <a:lnTo>
                    <a:pt x="1021904" y="48319"/>
                  </a:lnTo>
                  <a:lnTo>
                    <a:pt x="1028209" y="44167"/>
                  </a:lnTo>
                  <a:lnTo>
                    <a:pt x="1032506" y="37954"/>
                  </a:lnTo>
                  <a:lnTo>
                    <a:pt x="1034153" y="30308"/>
                  </a:lnTo>
                  <a:close/>
                </a:path>
              </a:pathLst>
            </a:custGeom>
            <a:ln w="107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/>
            <p:cNvSpPr/>
            <p:nvPr/>
          </p:nvSpPr>
          <p:spPr>
            <a:xfrm>
              <a:off x="6330786" y="3884964"/>
              <a:ext cx="3175" cy="69850"/>
            </a:xfrm>
            <a:custGeom>
              <a:avLst/>
              <a:gdLst/>
              <a:ahLst/>
              <a:cxnLst/>
              <a:rect l="l" t="t" r="r" b="b"/>
              <a:pathLst>
                <a:path w="3175" h="69850">
                  <a:moveTo>
                    <a:pt x="1285" y="-10709"/>
                  </a:moveTo>
                  <a:lnTo>
                    <a:pt x="1285" y="79971"/>
                  </a:lnTo>
                </a:path>
              </a:pathLst>
            </a:custGeom>
            <a:ln w="239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/>
            <p:cNvSpPr/>
            <p:nvPr/>
          </p:nvSpPr>
          <p:spPr>
            <a:xfrm>
              <a:off x="6333356" y="3954226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w="0" h="86360">
                  <a:moveTo>
                    <a:pt x="0" y="0"/>
                  </a:moveTo>
                  <a:lnTo>
                    <a:pt x="0" y="85869"/>
                  </a:lnTo>
                </a:path>
              </a:pathLst>
            </a:custGeom>
            <a:ln w="21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/>
            <p:cNvSpPr/>
            <p:nvPr/>
          </p:nvSpPr>
          <p:spPr>
            <a:xfrm>
              <a:off x="6330786" y="4040095"/>
              <a:ext cx="3175" cy="81915"/>
            </a:xfrm>
            <a:custGeom>
              <a:avLst/>
              <a:gdLst/>
              <a:ahLst/>
              <a:cxnLst/>
              <a:rect l="l" t="t" r="r" b="b"/>
              <a:pathLst>
                <a:path w="3175" h="81914">
                  <a:moveTo>
                    <a:pt x="1285" y="-10709"/>
                  </a:moveTo>
                  <a:lnTo>
                    <a:pt x="1285" y="92573"/>
                  </a:lnTo>
                </a:path>
              </a:pathLst>
            </a:custGeom>
            <a:ln w="239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/>
            <p:cNvSpPr/>
            <p:nvPr/>
          </p:nvSpPr>
          <p:spPr>
            <a:xfrm>
              <a:off x="6330786" y="4121959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w="0" h="85089">
                  <a:moveTo>
                    <a:pt x="0" y="0"/>
                  </a:moveTo>
                  <a:lnTo>
                    <a:pt x="0" y="84726"/>
                  </a:lnTo>
                </a:path>
              </a:pathLst>
            </a:custGeom>
            <a:ln w="21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/>
            <p:cNvSpPr/>
            <p:nvPr/>
          </p:nvSpPr>
          <p:spPr>
            <a:xfrm>
              <a:off x="6328287" y="4206686"/>
              <a:ext cx="2540" cy="85090"/>
            </a:xfrm>
            <a:custGeom>
              <a:avLst/>
              <a:gdLst/>
              <a:ahLst/>
              <a:cxnLst/>
              <a:rect l="l" t="t" r="r" b="b"/>
              <a:pathLst>
                <a:path w="2539" h="85089">
                  <a:moveTo>
                    <a:pt x="1249" y="-10709"/>
                  </a:moveTo>
                  <a:lnTo>
                    <a:pt x="1249" y="95714"/>
                  </a:lnTo>
                </a:path>
              </a:pathLst>
            </a:custGeom>
            <a:ln w="23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/>
            <p:cNvSpPr/>
            <p:nvPr/>
          </p:nvSpPr>
          <p:spPr>
            <a:xfrm>
              <a:off x="6349563" y="3728104"/>
              <a:ext cx="635" cy="74295"/>
            </a:xfrm>
            <a:custGeom>
              <a:avLst/>
              <a:gdLst/>
              <a:ahLst/>
              <a:cxnLst/>
              <a:rect l="l" t="t" r="r" b="b"/>
              <a:pathLst>
                <a:path w="635" h="74295">
                  <a:moveTo>
                    <a:pt x="142" y="-10709"/>
                  </a:moveTo>
                  <a:lnTo>
                    <a:pt x="142" y="84819"/>
                  </a:lnTo>
                </a:path>
              </a:pathLst>
            </a:custGeom>
            <a:ln w="217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/>
            <p:cNvSpPr/>
            <p:nvPr/>
          </p:nvSpPr>
          <p:spPr>
            <a:xfrm>
              <a:off x="6349849" y="3802214"/>
              <a:ext cx="4445" cy="53975"/>
            </a:xfrm>
            <a:custGeom>
              <a:avLst/>
              <a:gdLst/>
              <a:ahLst/>
              <a:cxnLst/>
              <a:rect l="l" t="t" r="r" b="b"/>
              <a:pathLst>
                <a:path w="4445" h="53975">
                  <a:moveTo>
                    <a:pt x="2213" y="-10709"/>
                  </a:moveTo>
                  <a:lnTo>
                    <a:pt x="2213" y="64542"/>
                  </a:lnTo>
                </a:path>
              </a:pathLst>
            </a:custGeom>
            <a:ln w="258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/>
            <p:cNvSpPr/>
            <p:nvPr/>
          </p:nvSpPr>
          <p:spPr>
            <a:xfrm>
              <a:off x="6354275" y="3856048"/>
              <a:ext cx="23495" cy="55244"/>
            </a:xfrm>
            <a:custGeom>
              <a:avLst/>
              <a:gdLst/>
              <a:ahLst/>
              <a:cxnLst/>
              <a:rect l="l" t="t" r="r" b="b"/>
              <a:pathLst>
                <a:path w="23495" h="55245">
                  <a:moveTo>
                    <a:pt x="0" y="0"/>
                  </a:moveTo>
                  <a:lnTo>
                    <a:pt x="13850" y="21183"/>
                  </a:lnTo>
                </a:path>
                <a:path w="23495" h="55245">
                  <a:moveTo>
                    <a:pt x="13850" y="21183"/>
                  </a:moveTo>
                  <a:lnTo>
                    <a:pt x="22989" y="54675"/>
                  </a:lnTo>
                </a:path>
              </a:pathLst>
            </a:custGeom>
            <a:ln w="21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/>
            <p:cNvSpPr/>
            <p:nvPr/>
          </p:nvSpPr>
          <p:spPr>
            <a:xfrm>
              <a:off x="6377264" y="3910724"/>
              <a:ext cx="9525" cy="73660"/>
            </a:xfrm>
            <a:custGeom>
              <a:avLst/>
              <a:gdLst/>
              <a:ahLst/>
              <a:cxnLst/>
              <a:rect l="l" t="t" r="r" b="b"/>
              <a:pathLst>
                <a:path w="9525" h="73660">
                  <a:moveTo>
                    <a:pt x="4712" y="-10709"/>
                  </a:moveTo>
                  <a:lnTo>
                    <a:pt x="4712" y="83983"/>
                  </a:lnTo>
                </a:path>
              </a:pathLst>
            </a:custGeom>
            <a:ln w="308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/>
            <p:cNvSpPr/>
            <p:nvPr/>
          </p:nvSpPr>
          <p:spPr>
            <a:xfrm>
              <a:off x="6386688" y="3983998"/>
              <a:ext cx="4445" cy="60960"/>
            </a:xfrm>
            <a:custGeom>
              <a:avLst/>
              <a:gdLst/>
              <a:ahLst/>
              <a:cxnLst/>
              <a:rect l="l" t="t" r="r" b="b"/>
              <a:pathLst>
                <a:path w="4445" h="60960">
                  <a:moveTo>
                    <a:pt x="2213" y="-10709"/>
                  </a:moveTo>
                  <a:lnTo>
                    <a:pt x="2213" y="71675"/>
                  </a:lnTo>
                </a:path>
              </a:pathLst>
            </a:custGeom>
            <a:ln w="258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/>
            <p:cNvSpPr/>
            <p:nvPr/>
          </p:nvSpPr>
          <p:spPr>
            <a:xfrm>
              <a:off x="6391115" y="4044964"/>
              <a:ext cx="0" cy="73660"/>
            </a:xfrm>
            <a:custGeom>
              <a:avLst/>
              <a:gdLst/>
              <a:ahLst/>
              <a:cxnLst/>
              <a:rect l="l" t="t" r="r" b="b"/>
              <a:pathLst>
                <a:path w="0" h="73660">
                  <a:moveTo>
                    <a:pt x="0" y="0"/>
                  </a:moveTo>
                  <a:lnTo>
                    <a:pt x="0" y="73274"/>
                  </a:lnTo>
                </a:path>
              </a:pathLst>
            </a:custGeom>
            <a:ln w="21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/>
            <p:cNvSpPr/>
            <p:nvPr/>
          </p:nvSpPr>
          <p:spPr>
            <a:xfrm>
              <a:off x="6388902" y="4118239"/>
              <a:ext cx="2540" cy="69850"/>
            </a:xfrm>
            <a:custGeom>
              <a:avLst/>
              <a:gdLst/>
              <a:ahLst/>
              <a:cxnLst/>
              <a:rect l="l" t="t" r="r" b="b"/>
              <a:pathLst>
                <a:path w="2539" h="69850">
                  <a:moveTo>
                    <a:pt x="1106" y="-10709"/>
                  </a:moveTo>
                  <a:lnTo>
                    <a:pt x="1106" y="79978"/>
                  </a:lnTo>
                </a:path>
              </a:pathLst>
            </a:custGeom>
            <a:ln w="236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/>
            <p:cNvSpPr/>
            <p:nvPr/>
          </p:nvSpPr>
          <p:spPr>
            <a:xfrm>
              <a:off x="6213485" y="4187508"/>
              <a:ext cx="175895" cy="367665"/>
            </a:xfrm>
            <a:custGeom>
              <a:avLst/>
              <a:gdLst/>
              <a:ahLst/>
              <a:cxnLst/>
              <a:rect l="l" t="t" r="r" b="b"/>
              <a:pathLst>
                <a:path w="175895" h="367664">
                  <a:moveTo>
                    <a:pt x="175416" y="0"/>
                  </a:moveTo>
                  <a:lnTo>
                    <a:pt x="166278" y="62965"/>
                  </a:lnTo>
                </a:path>
                <a:path w="175895" h="367664">
                  <a:moveTo>
                    <a:pt x="166278" y="62965"/>
                  </a:moveTo>
                  <a:lnTo>
                    <a:pt x="150214" y="127943"/>
                  </a:lnTo>
                </a:path>
                <a:path w="175895" h="367664">
                  <a:moveTo>
                    <a:pt x="150214" y="127943"/>
                  </a:moveTo>
                  <a:lnTo>
                    <a:pt x="137006" y="157423"/>
                  </a:lnTo>
                </a:path>
                <a:path w="175895" h="367664">
                  <a:moveTo>
                    <a:pt x="137006" y="157423"/>
                  </a:moveTo>
                  <a:lnTo>
                    <a:pt x="125654" y="190694"/>
                  </a:lnTo>
                </a:path>
                <a:path w="175895" h="367664">
                  <a:moveTo>
                    <a:pt x="125654" y="190694"/>
                  </a:moveTo>
                  <a:lnTo>
                    <a:pt x="106806" y="273943"/>
                  </a:lnTo>
                </a:path>
                <a:path w="175895" h="367664">
                  <a:moveTo>
                    <a:pt x="106806" y="273943"/>
                  </a:moveTo>
                  <a:lnTo>
                    <a:pt x="92313" y="315132"/>
                  </a:lnTo>
                </a:path>
                <a:path w="175895" h="367664">
                  <a:moveTo>
                    <a:pt x="92313" y="315132"/>
                  </a:moveTo>
                  <a:lnTo>
                    <a:pt x="69895" y="339674"/>
                  </a:lnTo>
                </a:path>
                <a:path w="175895" h="367664">
                  <a:moveTo>
                    <a:pt x="69895" y="339674"/>
                  </a:moveTo>
                  <a:lnTo>
                    <a:pt x="46620" y="356196"/>
                  </a:lnTo>
                </a:path>
                <a:path w="175895" h="367664">
                  <a:moveTo>
                    <a:pt x="46620" y="356196"/>
                  </a:moveTo>
                  <a:lnTo>
                    <a:pt x="0" y="367451"/>
                  </a:lnTo>
                </a:path>
              </a:pathLst>
            </a:custGeom>
            <a:ln w="21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/>
            <p:cNvSpPr/>
            <p:nvPr/>
          </p:nvSpPr>
          <p:spPr>
            <a:xfrm>
              <a:off x="6161152" y="4554959"/>
              <a:ext cx="52705" cy="5715"/>
            </a:xfrm>
            <a:custGeom>
              <a:avLst/>
              <a:gdLst/>
              <a:ahLst/>
              <a:cxnLst/>
              <a:rect l="l" t="t" r="r" b="b"/>
              <a:pathLst>
                <a:path w="52704" h="5714">
                  <a:moveTo>
                    <a:pt x="-10709" y="2753"/>
                  </a:moveTo>
                  <a:lnTo>
                    <a:pt x="63041" y="2753"/>
                  </a:lnTo>
                </a:path>
              </a:pathLst>
            </a:custGeom>
            <a:ln w="269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/>
            <p:cNvSpPr/>
            <p:nvPr/>
          </p:nvSpPr>
          <p:spPr>
            <a:xfrm>
              <a:off x="6059414" y="4549758"/>
              <a:ext cx="113030" cy="26034"/>
            </a:xfrm>
            <a:custGeom>
              <a:avLst/>
              <a:gdLst/>
              <a:ahLst/>
              <a:cxnLst/>
              <a:rect l="l" t="t" r="r" b="b"/>
              <a:pathLst>
                <a:path w="113029" h="26035">
                  <a:moveTo>
                    <a:pt x="0" y="25729"/>
                  </a:moveTo>
                  <a:lnTo>
                    <a:pt x="112447" y="25729"/>
                  </a:lnTo>
                  <a:lnTo>
                    <a:pt x="112447" y="0"/>
                  </a:lnTo>
                  <a:lnTo>
                    <a:pt x="0" y="0"/>
                  </a:lnTo>
                  <a:lnTo>
                    <a:pt x="0" y="257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/>
            <p:cNvSpPr/>
            <p:nvPr/>
          </p:nvSpPr>
          <p:spPr>
            <a:xfrm>
              <a:off x="6010010" y="4564778"/>
              <a:ext cx="60325" cy="1270"/>
            </a:xfrm>
            <a:custGeom>
              <a:avLst/>
              <a:gdLst/>
              <a:ahLst/>
              <a:cxnLst/>
              <a:rect l="l" t="t" r="r" b="b"/>
              <a:pathLst>
                <a:path w="60325" h="1270">
                  <a:moveTo>
                    <a:pt x="-10709" y="478"/>
                  </a:moveTo>
                  <a:lnTo>
                    <a:pt x="70823" y="478"/>
                  </a:lnTo>
                </a:path>
              </a:pathLst>
            </a:custGeom>
            <a:ln w="223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/>
            <p:cNvSpPr/>
            <p:nvPr/>
          </p:nvSpPr>
          <p:spPr>
            <a:xfrm>
              <a:off x="5793584" y="4565736"/>
              <a:ext cx="216535" cy="4445"/>
            </a:xfrm>
            <a:custGeom>
              <a:avLst/>
              <a:gdLst/>
              <a:ahLst/>
              <a:cxnLst/>
              <a:rect l="l" t="t" r="r" b="b"/>
              <a:pathLst>
                <a:path w="216535" h="4445">
                  <a:moveTo>
                    <a:pt x="216426" y="0"/>
                  </a:moveTo>
                  <a:lnTo>
                    <a:pt x="0" y="957"/>
                  </a:lnTo>
                </a:path>
                <a:path w="216535" h="4445">
                  <a:moveTo>
                    <a:pt x="314" y="4430"/>
                  </a:moveTo>
                  <a:lnTo>
                    <a:pt x="209500" y="2873"/>
                  </a:lnTo>
                </a:path>
              </a:pathLst>
            </a:custGeom>
            <a:ln w="21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/>
            <p:cNvSpPr/>
            <p:nvPr/>
          </p:nvSpPr>
          <p:spPr>
            <a:xfrm>
              <a:off x="6003084" y="4567651"/>
              <a:ext cx="60325" cy="1270"/>
            </a:xfrm>
            <a:custGeom>
              <a:avLst/>
              <a:gdLst/>
              <a:ahLst/>
              <a:cxnLst/>
              <a:rect l="l" t="t" r="r" b="b"/>
              <a:pathLst>
                <a:path w="60325" h="1270">
                  <a:moveTo>
                    <a:pt x="-10709" y="478"/>
                  </a:moveTo>
                  <a:lnTo>
                    <a:pt x="70823" y="478"/>
                  </a:lnTo>
                </a:path>
              </a:pathLst>
            </a:custGeom>
            <a:ln w="223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/>
            <p:cNvSpPr/>
            <p:nvPr/>
          </p:nvSpPr>
          <p:spPr>
            <a:xfrm>
              <a:off x="6052489" y="4552392"/>
              <a:ext cx="119380" cy="26034"/>
            </a:xfrm>
            <a:custGeom>
              <a:avLst/>
              <a:gdLst/>
              <a:ahLst/>
              <a:cxnLst/>
              <a:rect l="l" t="t" r="r" b="b"/>
              <a:pathLst>
                <a:path w="119379" h="26035">
                  <a:moveTo>
                    <a:pt x="0" y="25968"/>
                  </a:moveTo>
                  <a:lnTo>
                    <a:pt x="119372" y="25968"/>
                  </a:lnTo>
                  <a:lnTo>
                    <a:pt x="119372" y="0"/>
                  </a:lnTo>
                  <a:lnTo>
                    <a:pt x="0" y="0"/>
                  </a:lnTo>
                  <a:lnTo>
                    <a:pt x="0" y="259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/>
            <p:cNvSpPr/>
            <p:nvPr/>
          </p:nvSpPr>
          <p:spPr>
            <a:xfrm>
              <a:off x="6161152" y="4557594"/>
              <a:ext cx="52705" cy="5715"/>
            </a:xfrm>
            <a:custGeom>
              <a:avLst/>
              <a:gdLst/>
              <a:ahLst/>
              <a:cxnLst/>
              <a:rect l="l" t="t" r="r" b="b"/>
              <a:pathLst>
                <a:path w="52704" h="5714">
                  <a:moveTo>
                    <a:pt x="-10709" y="2753"/>
                  </a:moveTo>
                  <a:lnTo>
                    <a:pt x="63041" y="2753"/>
                  </a:lnTo>
                </a:path>
              </a:pathLst>
            </a:custGeom>
            <a:ln w="269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/>
            <p:cNvSpPr/>
            <p:nvPr/>
          </p:nvSpPr>
          <p:spPr>
            <a:xfrm>
              <a:off x="5303765" y="4502641"/>
              <a:ext cx="1002030" cy="67945"/>
            </a:xfrm>
            <a:custGeom>
              <a:avLst/>
              <a:gdLst/>
              <a:ahLst/>
              <a:cxnLst/>
              <a:rect l="l" t="t" r="r" b="b"/>
              <a:pathLst>
                <a:path w="1002029" h="67945">
                  <a:moveTo>
                    <a:pt x="909719" y="54953"/>
                  </a:moveTo>
                  <a:lnTo>
                    <a:pt x="960766" y="42142"/>
                  </a:lnTo>
                </a:path>
                <a:path w="1002029" h="67945">
                  <a:moveTo>
                    <a:pt x="960766" y="42142"/>
                  </a:moveTo>
                  <a:lnTo>
                    <a:pt x="983969" y="25072"/>
                  </a:lnTo>
                </a:path>
                <a:path w="1002029" h="67945">
                  <a:moveTo>
                    <a:pt x="983969" y="25072"/>
                  </a:moveTo>
                  <a:lnTo>
                    <a:pt x="1002032" y="0"/>
                  </a:lnTo>
                </a:path>
                <a:path w="1002029" h="67945">
                  <a:moveTo>
                    <a:pt x="489503" y="67525"/>
                  </a:moveTo>
                  <a:lnTo>
                    <a:pt x="280345" y="65967"/>
                  </a:lnTo>
                </a:path>
                <a:path w="1002029" h="67945">
                  <a:moveTo>
                    <a:pt x="69931" y="54953"/>
                  </a:moveTo>
                  <a:lnTo>
                    <a:pt x="18898" y="42141"/>
                  </a:lnTo>
                </a:path>
                <a:path w="1002029" h="67945">
                  <a:moveTo>
                    <a:pt x="0" y="24541"/>
                  </a:moveTo>
                  <a:lnTo>
                    <a:pt x="23310" y="41064"/>
                  </a:lnTo>
                </a:path>
              </a:pathLst>
            </a:custGeom>
            <a:ln w="21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/>
            <p:cNvSpPr/>
            <p:nvPr/>
          </p:nvSpPr>
          <p:spPr>
            <a:xfrm>
              <a:off x="5362980" y="4546884"/>
              <a:ext cx="74295" cy="27305"/>
            </a:xfrm>
            <a:custGeom>
              <a:avLst/>
              <a:gdLst/>
              <a:ahLst/>
              <a:cxnLst/>
              <a:rect l="l" t="t" r="r" b="b"/>
              <a:pathLst>
                <a:path w="74295" h="27304">
                  <a:moveTo>
                    <a:pt x="0" y="26926"/>
                  </a:moveTo>
                  <a:lnTo>
                    <a:pt x="73708" y="26926"/>
                  </a:lnTo>
                  <a:lnTo>
                    <a:pt x="73708" y="0"/>
                  </a:lnTo>
                  <a:lnTo>
                    <a:pt x="0" y="0"/>
                  </a:lnTo>
                  <a:lnTo>
                    <a:pt x="0" y="269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/>
            <p:cNvSpPr/>
            <p:nvPr/>
          </p:nvSpPr>
          <p:spPr>
            <a:xfrm>
              <a:off x="5327076" y="4543705"/>
              <a:ext cx="46990" cy="11430"/>
            </a:xfrm>
            <a:custGeom>
              <a:avLst/>
              <a:gdLst/>
              <a:ahLst/>
              <a:cxnLst/>
              <a:rect l="l" t="t" r="r" b="b"/>
              <a:pathLst>
                <a:path w="46989" h="11429">
                  <a:moveTo>
                    <a:pt x="0" y="0"/>
                  </a:moveTo>
                  <a:lnTo>
                    <a:pt x="46613" y="11254"/>
                  </a:lnTo>
                </a:path>
              </a:pathLst>
            </a:custGeom>
            <a:ln w="214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/>
            <p:cNvSpPr/>
            <p:nvPr/>
          </p:nvSpPr>
          <p:spPr>
            <a:xfrm>
              <a:off x="5362981" y="4544250"/>
              <a:ext cx="165100" cy="31750"/>
            </a:xfrm>
            <a:custGeom>
              <a:avLst/>
              <a:gdLst/>
              <a:ahLst/>
              <a:cxnLst/>
              <a:rect l="l" t="t" r="r" b="b"/>
              <a:pathLst>
                <a:path w="165100" h="31750">
                  <a:moveTo>
                    <a:pt x="164731" y="5511"/>
                  </a:moveTo>
                  <a:lnTo>
                    <a:pt x="73698" y="5511"/>
                  </a:lnTo>
                  <a:lnTo>
                    <a:pt x="73698" y="0"/>
                  </a:lnTo>
                  <a:lnTo>
                    <a:pt x="0" y="0"/>
                  </a:lnTo>
                  <a:lnTo>
                    <a:pt x="0" y="26936"/>
                  </a:lnTo>
                  <a:lnTo>
                    <a:pt x="52285" y="26936"/>
                  </a:lnTo>
                  <a:lnTo>
                    <a:pt x="52285" y="31242"/>
                  </a:lnTo>
                  <a:lnTo>
                    <a:pt x="164731" y="31242"/>
                  </a:lnTo>
                  <a:lnTo>
                    <a:pt x="164731" y="55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/>
            <p:cNvSpPr/>
            <p:nvPr/>
          </p:nvSpPr>
          <p:spPr>
            <a:xfrm>
              <a:off x="5523947" y="4567651"/>
              <a:ext cx="60325" cy="1270"/>
            </a:xfrm>
            <a:custGeom>
              <a:avLst/>
              <a:gdLst/>
              <a:ahLst/>
              <a:cxnLst/>
              <a:rect l="l" t="t" r="r" b="b"/>
              <a:pathLst>
                <a:path w="60325" h="1270">
                  <a:moveTo>
                    <a:pt x="-10709" y="478"/>
                  </a:moveTo>
                  <a:lnTo>
                    <a:pt x="70873" y="478"/>
                  </a:lnTo>
                </a:path>
              </a:pathLst>
            </a:custGeom>
            <a:ln w="223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/>
            <p:cNvSpPr/>
            <p:nvPr/>
          </p:nvSpPr>
          <p:spPr>
            <a:xfrm>
              <a:off x="5577179" y="4565735"/>
              <a:ext cx="216535" cy="1270"/>
            </a:xfrm>
            <a:custGeom>
              <a:avLst/>
              <a:gdLst/>
              <a:ahLst/>
              <a:cxnLst/>
              <a:rect l="l" t="t" r="r" b="b"/>
              <a:pathLst>
                <a:path w="216535" h="1270">
                  <a:moveTo>
                    <a:pt x="0" y="0"/>
                  </a:moveTo>
                  <a:lnTo>
                    <a:pt x="216404" y="957"/>
                  </a:lnTo>
                </a:path>
              </a:pathLst>
            </a:custGeom>
            <a:ln w="214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/>
            <p:cNvSpPr/>
            <p:nvPr/>
          </p:nvSpPr>
          <p:spPr>
            <a:xfrm>
              <a:off x="6350777" y="2937525"/>
              <a:ext cx="635" cy="145415"/>
            </a:xfrm>
            <a:custGeom>
              <a:avLst/>
              <a:gdLst/>
              <a:ahLst/>
              <a:cxnLst/>
              <a:rect l="l" t="t" r="r" b="b"/>
              <a:pathLst>
                <a:path w="635" h="145414">
                  <a:moveTo>
                    <a:pt x="178" y="-10709"/>
                  </a:moveTo>
                  <a:lnTo>
                    <a:pt x="178" y="155859"/>
                  </a:lnTo>
                </a:path>
              </a:pathLst>
            </a:custGeom>
            <a:ln w="217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/>
            <p:cNvSpPr/>
            <p:nvPr/>
          </p:nvSpPr>
          <p:spPr>
            <a:xfrm>
              <a:off x="6350777" y="3082675"/>
              <a:ext cx="635" cy="45720"/>
            </a:xfrm>
            <a:custGeom>
              <a:avLst/>
              <a:gdLst/>
              <a:ahLst/>
              <a:cxnLst/>
              <a:rect l="l" t="t" r="r" b="b"/>
              <a:pathLst>
                <a:path w="635" h="45719">
                  <a:moveTo>
                    <a:pt x="178" y="-10709"/>
                  </a:moveTo>
                  <a:lnTo>
                    <a:pt x="178" y="55903"/>
                  </a:lnTo>
                </a:path>
              </a:pathLst>
            </a:custGeom>
            <a:ln w="217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/>
            <p:cNvSpPr/>
            <p:nvPr/>
          </p:nvSpPr>
          <p:spPr>
            <a:xfrm>
              <a:off x="6349563" y="3127870"/>
              <a:ext cx="1270" cy="600710"/>
            </a:xfrm>
            <a:custGeom>
              <a:avLst/>
              <a:gdLst/>
              <a:ahLst/>
              <a:cxnLst/>
              <a:rect l="l" t="t" r="r" b="b"/>
              <a:pathLst>
                <a:path w="1270" h="600710">
                  <a:moveTo>
                    <a:pt x="1213" y="0"/>
                  </a:moveTo>
                  <a:lnTo>
                    <a:pt x="0" y="600234"/>
                  </a:lnTo>
                </a:path>
              </a:pathLst>
            </a:custGeom>
            <a:ln w="21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/>
            <p:cNvSpPr/>
            <p:nvPr/>
          </p:nvSpPr>
          <p:spPr>
            <a:xfrm>
              <a:off x="5415269" y="4552392"/>
              <a:ext cx="120014" cy="26034"/>
            </a:xfrm>
            <a:custGeom>
              <a:avLst/>
              <a:gdLst/>
              <a:ahLst/>
              <a:cxnLst/>
              <a:rect l="l" t="t" r="r" b="b"/>
              <a:pathLst>
                <a:path w="120014" h="26035">
                  <a:moveTo>
                    <a:pt x="0" y="25968"/>
                  </a:moveTo>
                  <a:lnTo>
                    <a:pt x="119386" y="25968"/>
                  </a:lnTo>
                  <a:lnTo>
                    <a:pt x="119386" y="0"/>
                  </a:lnTo>
                  <a:lnTo>
                    <a:pt x="0" y="0"/>
                  </a:lnTo>
                  <a:lnTo>
                    <a:pt x="0" y="259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/>
            <p:cNvSpPr/>
            <p:nvPr/>
          </p:nvSpPr>
          <p:spPr>
            <a:xfrm>
              <a:off x="5517015" y="4564778"/>
              <a:ext cx="60325" cy="1270"/>
            </a:xfrm>
            <a:custGeom>
              <a:avLst/>
              <a:gdLst/>
              <a:ahLst/>
              <a:cxnLst/>
              <a:rect l="l" t="t" r="r" b="b"/>
              <a:pathLst>
                <a:path w="60325" h="1270">
                  <a:moveTo>
                    <a:pt x="-10709" y="478"/>
                  </a:moveTo>
                  <a:lnTo>
                    <a:pt x="70873" y="478"/>
                  </a:lnTo>
                </a:path>
              </a:pathLst>
            </a:custGeom>
            <a:ln w="223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2" name="object 172"/>
            <p:cNvSpPr/>
            <p:nvPr/>
          </p:nvSpPr>
          <p:spPr>
            <a:xfrm>
              <a:off x="6350777" y="2820220"/>
              <a:ext cx="2540" cy="117475"/>
            </a:xfrm>
            <a:custGeom>
              <a:avLst/>
              <a:gdLst/>
              <a:ahLst/>
              <a:cxnLst/>
              <a:rect l="l" t="t" r="r" b="b"/>
              <a:pathLst>
                <a:path w="2539" h="117475">
                  <a:moveTo>
                    <a:pt x="963" y="-10709"/>
                  </a:moveTo>
                  <a:lnTo>
                    <a:pt x="963" y="128014"/>
                  </a:lnTo>
                </a:path>
              </a:pathLst>
            </a:custGeom>
            <a:ln w="233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3" name="object 173"/>
            <p:cNvSpPr/>
            <p:nvPr/>
          </p:nvSpPr>
          <p:spPr>
            <a:xfrm>
              <a:off x="6344494" y="2375416"/>
              <a:ext cx="2540" cy="41910"/>
            </a:xfrm>
            <a:custGeom>
              <a:avLst/>
              <a:gdLst/>
              <a:ahLst/>
              <a:cxnLst/>
              <a:rect l="l" t="t" r="r" b="b"/>
              <a:pathLst>
                <a:path w="2539" h="41910">
                  <a:moveTo>
                    <a:pt x="1106" y="-10709"/>
                  </a:moveTo>
                  <a:lnTo>
                    <a:pt x="1106" y="52476"/>
                  </a:lnTo>
                </a:path>
              </a:pathLst>
            </a:custGeom>
            <a:ln w="236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/>
            <p:cNvSpPr/>
            <p:nvPr/>
          </p:nvSpPr>
          <p:spPr>
            <a:xfrm>
              <a:off x="6341352" y="2417184"/>
              <a:ext cx="3175" cy="48895"/>
            </a:xfrm>
            <a:custGeom>
              <a:avLst/>
              <a:gdLst/>
              <a:ahLst/>
              <a:cxnLst/>
              <a:rect l="l" t="t" r="r" b="b"/>
              <a:pathLst>
                <a:path w="3175" h="48894">
                  <a:moveTo>
                    <a:pt x="1570" y="-10709"/>
                  </a:moveTo>
                  <a:lnTo>
                    <a:pt x="1570" y="59044"/>
                  </a:lnTo>
                </a:path>
              </a:pathLst>
            </a:custGeom>
            <a:ln w="245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/>
            <p:cNvSpPr/>
            <p:nvPr/>
          </p:nvSpPr>
          <p:spPr>
            <a:xfrm>
              <a:off x="6338211" y="2465519"/>
              <a:ext cx="3175" cy="60960"/>
            </a:xfrm>
            <a:custGeom>
              <a:avLst/>
              <a:gdLst/>
              <a:ahLst/>
              <a:cxnLst/>
              <a:rect l="l" t="t" r="r" b="b"/>
              <a:pathLst>
                <a:path w="3175" h="60960">
                  <a:moveTo>
                    <a:pt x="1570" y="-10709"/>
                  </a:moveTo>
                  <a:lnTo>
                    <a:pt x="1570" y="71396"/>
                  </a:lnTo>
                </a:path>
              </a:pathLst>
            </a:custGeom>
            <a:ln w="245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/>
            <p:cNvSpPr/>
            <p:nvPr/>
          </p:nvSpPr>
          <p:spPr>
            <a:xfrm>
              <a:off x="6337569" y="2526207"/>
              <a:ext cx="1270" cy="61594"/>
            </a:xfrm>
            <a:custGeom>
              <a:avLst/>
              <a:gdLst/>
              <a:ahLst/>
              <a:cxnLst/>
              <a:rect l="l" t="t" r="r" b="b"/>
              <a:pathLst>
                <a:path w="1270" h="61594">
                  <a:moveTo>
                    <a:pt x="321" y="-10709"/>
                  </a:moveTo>
                  <a:lnTo>
                    <a:pt x="321" y="71682"/>
                  </a:lnTo>
                </a:path>
              </a:pathLst>
            </a:custGeom>
            <a:ln w="22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/>
            <p:cNvSpPr/>
            <p:nvPr/>
          </p:nvSpPr>
          <p:spPr>
            <a:xfrm>
              <a:off x="6337569" y="2587180"/>
              <a:ext cx="3175" cy="64135"/>
            </a:xfrm>
            <a:custGeom>
              <a:avLst/>
              <a:gdLst/>
              <a:ahLst/>
              <a:cxnLst/>
              <a:rect l="l" t="t" r="r" b="b"/>
              <a:pathLst>
                <a:path w="3175" h="64135">
                  <a:moveTo>
                    <a:pt x="1570" y="-10709"/>
                  </a:moveTo>
                  <a:lnTo>
                    <a:pt x="1570" y="74823"/>
                  </a:lnTo>
                </a:path>
              </a:pathLst>
            </a:custGeom>
            <a:ln w="245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/>
            <p:cNvSpPr/>
            <p:nvPr/>
          </p:nvSpPr>
          <p:spPr>
            <a:xfrm>
              <a:off x="6340710" y="2651294"/>
              <a:ext cx="2540" cy="70485"/>
            </a:xfrm>
            <a:custGeom>
              <a:avLst/>
              <a:gdLst/>
              <a:ahLst/>
              <a:cxnLst/>
              <a:rect l="l" t="t" r="r" b="b"/>
              <a:pathLst>
                <a:path w="2539" h="70485">
                  <a:moveTo>
                    <a:pt x="1106" y="-10709"/>
                  </a:moveTo>
                  <a:lnTo>
                    <a:pt x="1106" y="80821"/>
                  </a:lnTo>
                </a:path>
              </a:pathLst>
            </a:custGeom>
            <a:ln w="236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/>
            <p:cNvSpPr/>
            <p:nvPr/>
          </p:nvSpPr>
          <p:spPr>
            <a:xfrm>
              <a:off x="6342923" y="2721406"/>
              <a:ext cx="4445" cy="55880"/>
            </a:xfrm>
            <a:custGeom>
              <a:avLst/>
              <a:gdLst/>
              <a:ahLst/>
              <a:cxnLst/>
              <a:rect l="l" t="t" r="r" b="b"/>
              <a:pathLst>
                <a:path w="4445" h="55880">
                  <a:moveTo>
                    <a:pt x="2213" y="-10709"/>
                  </a:moveTo>
                  <a:lnTo>
                    <a:pt x="2213" y="65970"/>
                  </a:lnTo>
                </a:path>
              </a:pathLst>
            </a:custGeom>
            <a:ln w="258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/>
            <p:cNvSpPr/>
            <p:nvPr/>
          </p:nvSpPr>
          <p:spPr>
            <a:xfrm>
              <a:off x="5793583" y="1877351"/>
              <a:ext cx="115570" cy="8255"/>
            </a:xfrm>
            <a:custGeom>
              <a:avLst/>
              <a:gdLst/>
              <a:ahLst/>
              <a:cxnLst/>
              <a:rect l="l" t="t" r="r" b="b"/>
              <a:pathLst>
                <a:path w="115570" h="8255">
                  <a:moveTo>
                    <a:pt x="-10709" y="4069"/>
                  </a:moveTo>
                  <a:lnTo>
                    <a:pt x="125969" y="4069"/>
                  </a:lnTo>
                </a:path>
              </a:pathLst>
            </a:custGeom>
            <a:ln w="295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/>
            <p:cNvSpPr/>
            <p:nvPr/>
          </p:nvSpPr>
          <p:spPr>
            <a:xfrm>
              <a:off x="5908843" y="1885490"/>
              <a:ext cx="372110" cy="180975"/>
            </a:xfrm>
            <a:custGeom>
              <a:avLst/>
              <a:gdLst/>
              <a:ahLst/>
              <a:cxnLst/>
              <a:rect l="l" t="t" r="r" b="b"/>
              <a:pathLst>
                <a:path w="372110" h="180975">
                  <a:moveTo>
                    <a:pt x="0" y="0"/>
                  </a:moveTo>
                  <a:lnTo>
                    <a:pt x="92313" y="14136"/>
                  </a:lnTo>
                </a:path>
                <a:path w="372110" h="180975">
                  <a:moveTo>
                    <a:pt x="92313" y="14136"/>
                  </a:moveTo>
                  <a:lnTo>
                    <a:pt x="189338" y="47122"/>
                  </a:lnTo>
                </a:path>
                <a:path w="372110" h="180975">
                  <a:moveTo>
                    <a:pt x="189338" y="47122"/>
                  </a:moveTo>
                  <a:lnTo>
                    <a:pt x="240029" y="76751"/>
                  </a:lnTo>
                </a:path>
                <a:path w="372110" h="180975">
                  <a:moveTo>
                    <a:pt x="240029" y="76751"/>
                  </a:moveTo>
                  <a:lnTo>
                    <a:pt x="279439" y="100312"/>
                  </a:lnTo>
                </a:path>
                <a:path w="372110" h="180975">
                  <a:moveTo>
                    <a:pt x="279439" y="100312"/>
                  </a:moveTo>
                  <a:lnTo>
                    <a:pt x="307140" y="120875"/>
                  </a:lnTo>
                </a:path>
                <a:path w="372110" h="180975">
                  <a:moveTo>
                    <a:pt x="307140" y="120875"/>
                  </a:moveTo>
                  <a:lnTo>
                    <a:pt x="371752" y="180491"/>
                  </a:lnTo>
                </a:path>
              </a:pathLst>
            </a:custGeom>
            <a:ln w="21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2" name="object 182"/>
            <p:cNvSpPr/>
            <p:nvPr/>
          </p:nvSpPr>
          <p:spPr>
            <a:xfrm>
              <a:off x="5678295" y="1877351"/>
              <a:ext cx="115570" cy="8255"/>
            </a:xfrm>
            <a:custGeom>
              <a:avLst/>
              <a:gdLst/>
              <a:ahLst/>
              <a:cxnLst/>
              <a:rect l="l" t="t" r="r" b="b"/>
              <a:pathLst>
                <a:path w="115570" h="8255">
                  <a:moveTo>
                    <a:pt x="-10709" y="4069"/>
                  </a:moveTo>
                  <a:lnTo>
                    <a:pt x="125997" y="4069"/>
                  </a:lnTo>
                </a:path>
              </a:pathLst>
            </a:custGeom>
            <a:ln w="295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3" name="object 183"/>
            <p:cNvSpPr/>
            <p:nvPr/>
          </p:nvSpPr>
          <p:spPr>
            <a:xfrm>
              <a:off x="5586003" y="1885490"/>
              <a:ext cx="92710" cy="14604"/>
            </a:xfrm>
            <a:custGeom>
              <a:avLst/>
              <a:gdLst/>
              <a:ahLst/>
              <a:cxnLst/>
              <a:rect l="l" t="t" r="r" b="b"/>
              <a:pathLst>
                <a:path w="92710" h="14605">
                  <a:moveTo>
                    <a:pt x="92292" y="0"/>
                  </a:moveTo>
                  <a:lnTo>
                    <a:pt x="0" y="14136"/>
                  </a:lnTo>
                </a:path>
              </a:pathLst>
            </a:custGeom>
            <a:ln w="214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4" name="object 184"/>
            <p:cNvSpPr/>
            <p:nvPr/>
          </p:nvSpPr>
          <p:spPr>
            <a:xfrm>
              <a:off x="5678295" y="1868355"/>
              <a:ext cx="115570" cy="8255"/>
            </a:xfrm>
            <a:custGeom>
              <a:avLst/>
              <a:gdLst/>
              <a:ahLst/>
              <a:cxnLst/>
              <a:rect l="l" t="t" r="r" b="b"/>
              <a:pathLst>
                <a:path w="115570" h="8255">
                  <a:moveTo>
                    <a:pt x="-10709" y="3855"/>
                  </a:moveTo>
                  <a:lnTo>
                    <a:pt x="125997" y="3855"/>
                  </a:lnTo>
                </a:path>
              </a:pathLst>
            </a:custGeom>
            <a:ln w="291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/>
            <p:cNvSpPr/>
            <p:nvPr/>
          </p:nvSpPr>
          <p:spPr>
            <a:xfrm>
              <a:off x="5306600" y="1876066"/>
              <a:ext cx="372110" cy="190500"/>
            </a:xfrm>
            <a:custGeom>
              <a:avLst/>
              <a:gdLst/>
              <a:ahLst/>
              <a:cxnLst/>
              <a:rect l="l" t="t" r="r" b="b"/>
              <a:pathLst>
                <a:path w="372110" h="190500">
                  <a:moveTo>
                    <a:pt x="371695" y="0"/>
                  </a:moveTo>
                  <a:lnTo>
                    <a:pt x="279403" y="14136"/>
                  </a:lnTo>
                </a:path>
                <a:path w="372110" h="190500">
                  <a:moveTo>
                    <a:pt x="64576" y="130299"/>
                  </a:moveTo>
                  <a:lnTo>
                    <a:pt x="0" y="189916"/>
                  </a:lnTo>
                </a:path>
                <a:path w="372110" h="190500">
                  <a:moveTo>
                    <a:pt x="37168" y="152218"/>
                  </a:moveTo>
                  <a:lnTo>
                    <a:pt x="0" y="189916"/>
                  </a:lnTo>
                </a:path>
                <a:path w="372110" h="190500">
                  <a:moveTo>
                    <a:pt x="182385" y="56546"/>
                  </a:moveTo>
                  <a:lnTo>
                    <a:pt x="131666" y="86176"/>
                  </a:lnTo>
                </a:path>
                <a:path w="372110" h="190500">
                  <a:moveTo>
                    <a:pt x="131666" y="86176"/>
                  </a:moveTo>
                  <a:lnTo>
                    <a:pt x="92291" y="109737"/>
                  </a:lnTo>
                </a:path>
                <a:path w="372110" h="190500">
                  <a:moveTo>
                    <a:pt x="92291" y="109737"/>
                  </a:moveTo>
                  <a:lnTo>
                    <a:pt x="64576" y="130299"/>
                  </a:lnTo>
                </a:path>
                <a:path w="372110" h="190500">
                  <a:moveTo>
                    <a:pt x="182385" y="47122"/>
                  </a:moveTo>
                  <a:lnTo>
                    <a:pt x="131666" y="76751"/>
                  </a:lnTo>
                </a:path>
                <a:path w="372110" h="190500">
                  <a:moveTo>
                    <a:pt x="131666" y="76751"/>
                  </a:moveTo>
                  <a:lnTo>
                    <a:pt x="92291" y="100312"/>
                  </a:lnTo>
                </a:path>
                <a:path w="372110" h="190500">
                  <a:moveTo>
                    <a:pt x="92291" y="100312"/>
                  </a:moveTo>
                  <a:lnTo>
                    <a:pt x="37168" y="152218"/>
                  </a:lnTo>
                </a:path>
                <a:path w="372110" h="190500">
                  <a:moveTo>
                    <a:pt x="279403" y="23561"/>
                  </a:moveTo>
                  <a:lnTo>
                    <a:pt x="182385" y="56546"/>
                  </a:lnTo>
                </a:path>
                <a:path w="372110" h="190500">
                  <a:moveTo>
                    <a:pt x="279403" y="14136"/>
                  </a:moveTo>
                  <a:lnTo>
                    <a:pt x="182385" y="47122"/>
                  </a:lnTo>
                </a:path>
              </a:pathLst>
            </a:custGeom>
            <a:ln w="21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6" name="object 186"/>
            <p:cNvSpPr/>
            <p:nvPr/>
          </p:nvSpPr>
          <p:spPr>
            <a:xfrm>
              <a:off x="5236040" y="2937525"/>
              <a:ext cx="635" cy="145415"/>
            </a:xfrm>
            <a:custGeom>
              <a:avLst/>
              <a:gdLst/>
              <a:ahLst/>
              <a:cxnLst/>
              <a:rect l="l" t="t" r="r" b="b"/>
              <a:pathLst>
                <a:path w="635" h="145414">
                  <a:moveTo>
                    <a:pt x="157" y="-10709"/>
                  </a:moveTo>
                  <a:lnTo>
                    <a:pt x="157" y="155859"/>
                  </a:lnTo>
                </a:path>
              </a:pathLst>
            </a:custGeom>
            <a:ln w="217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7" name="object 187"/>
            <p:cNvSpPr/>
            <p:nvPr/>
          </p:nvSpPr>
          <p:spPr>
            <a:xfrm>
              <a:off x="5253832" y="3884963"/>
              <a:ext cx="2540" cy="69850"/>
            </a:xfrm>
            <a:custGeom>
              <a:avLst/>
              <a:gdLst/>
              <a:ahLst/>
              <a:cxnLst/>
              <a:rect l="l" t="t" r="r" b="b"/>
              <a:pathLst>
                <a:path w="2539" h="69850">
                  <a:moveTo>
                    <a:pt x="1260" y="-10709"/>
                  </a:moveTo>
                  <a:lnTo>
                    <a:pt x="1260" y="79971"/>
                  </a:lnTo>
                </a:path>
              </a:pathLst>
            </a:custGeom>
            <a:ln w="23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8" name="object 188"/>
            <p:cNvSpPr/>
            <p:nvPr/>
          </p:nvSpPr>
          <p:spPr>
            <a:xfrm>
              <a:off x="5253832" y="3954226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w="0" h="86360">
                  <a:moveTo>
                    <a:pt x="0" y="0"/>
                  </a:moveTo>
                  <a:lnTo>
                    <a:pt x="0" y="85869"/>
                  </a:lnTo>
                </a:path>
              </a:pathLst>
            </a:custGeom>
            <a:ln w="21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9" name="object 189"/>
            <p:cNvSpPr/>
            <p:nvPr/>
          </p:nvSpPr>
          <p:spPr>
            <a:xfrm>
              <a:off x="5253832" y="4040095"/>
              <a:ext cx="2540" cy="81915"/>
            </a:xfrm>
            <a:custGeom>
              <a:avLst/>
              <a:gdLst/>
              <a:ahLst/>
              <a:cxnLst/>
              <a:rect l="l" t="t" r="r" b="b"/>
              <a:pathLst>
                <a:path w="2539" h="81914">
                  <a:moveTo>
                    <a:pt x="1260" y="-10709"/>
                  </a:moveTo>
                  <a:lnTo>
                    <a:pt x="1260" y="92573"/>
                  </a:lnTo>
                </a:path>
              </a:pathLst>
            </a:custGeom>
            <a:ln w="23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0" name="object 190"/>
            <p:cNvSpPr/>
            <p:nvPr/>
          </p:nvSpPr>
          <p:spPr>
            <a:xfrm>
              <a:off x="5256352" y="4121959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w="0" h="85089">
                  <a:moveTo>
                    <a:pt x="0" y="0"/>
                  </a:moveTo>
                  <a:lnTo>
                    <a:pt x="0" y="84726"/>
                  </a:lnTo>
                </a:path>
              </a:pathLst>
            </a:custGeom>
            <a:ln w="21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1" name="object 191"/>
            <p:cNvSpPr/>
            <p:nvPr/>
          </p:nvSpPr>
          <p:spPr>
            <a:xfrm>
              <a:off x="5256352" y="4206686"/>
              <a:ext cx="2540" cy="85090"/>
            </a:xfrm>
            <a:custGeom>
              <a:avLst/>
              <a:gdLst/>
              <a:ahLst/>
              <a:cxnLst/>
              <a:rect l="l" t="t" r="r" b="b"/>
              <a:pathLst>
                <a:path w="2539" h="85089">
                  <a:moveTo>
                    <a:pt x="1260" y="-10709"/>
                  </a:moveTo>
                  <a:lnTo>
                    <a:pt x="1260" y="95714"/>
                  </a:lnTo>
                </a:path>
              </a:pathLst>
            </a:custGeom>
            <a:ln w="23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2" name="object 192"/>
            <p:cNvSpPr/>
            <p:nvPr/>
          </p:nvSpPr>
          <p:spPr>
            <a:xfrm>
              <a:off x="5281398" y="4502640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5">
                  <a:moveTo>
                    <a:pt x="41266" y="42142"/>
                  </a:moveTo>
                  <a:lnTo>
                    <a:pt x="18070" y="25072"/>
                  </a:lnTo>
                </a:path>
                <a:path w="41275" h="42545">
                  <a:moveTo>
                    <a:pt x="18070" y="25072"/>
                  </a:moveTo>
                  <a:lnTo>
                    <a:pt x="0" y="0"/>
                  </a:lnTo>
                </a:path>
              </a:pathLst>
            </a:custGeom>
            <a:ln w="21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3" name="object 193"/>
            <p:cNvSpPr/>
            <p:nvPr/>
          </p:nvSpPr>
          <p:spPr>
            <a:xfrm>
              <a:off x="5237297" y="3728104"/>
              <a:ext cx="635" cy="74295"/>
            </a:xfrm>
            <a:custGeom>
              <a:avLst/>
              <a:gdLst/>
              <a:ahLst/>
              <a:cxnLst/>
              <a:rect l="l" t="t" r="r" b="b"/>
              <a:pathLst>
                <a:path w="635" h="74295">
                  <a:moveTo>
                    <a:pt x="160" y="-10709"/>
                  </a:moveTo>
                  <a:lnTo>
                    <a:pt x="160" y="84819"/>
                  </a:lnTo>
                </a:path>
              </a:pathLst>
            </a:custGeom>
            <a:ln w="21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4" name="object 194"/>
            <p:cNvSpPr/>
            <p:nvPr/>
          </p:nvSpPr>
          <p:spPr>
            <a:xfrm>
              <a:off x="5232892" y="3802214"/>
              <a:ext cx="4445" cy="53975"/>
            </a:xfrm>
            <a:custGeom>
              <a:avLst/>
              <a:gdLst/>
              <a:ahLst/>
              <a:cxnLst/>
              <a:rect l="l" t="t" r="r" b="b"/>
              <a:pathLst>
                <a:path w="4445" h="53975">
                  <a:moveTo>
                    <a:pt x="2202" y="-10709"/>
                  </a:moveTo>
                  <a:lnTo>
                    <a:pt x="2202" y="64542"/>
                  </a:lnTo>
                </a:path>
              </a:pathLst>
            </a:custGeom>
            <a:ln w="25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5" name="object 195"/>
            <p:cNvSpPr/>
            <p:nvPr/>
          </p:nvSpPr>
          <p:spPr>
            <a:xfrm>
              <a:off x="5209896" y="3856048"/>
              <a:ext cx="23495" cy="55244"/>
            </a:xfrm>
            <a:custGeom>
              <a:avLst/>
              <a:gdLst/>
              <a:ahLst/>
              <a:cxnLst/>
              <a:rect l="l" t="t" r="r" b="b"/>
              <a:pathLst>
                <a:path w="23495" h="55245">
                  <a:moveTo>
                    <a:pt x="22996" y="0"/>
                  </a:moveTo>
                  <a:lnTo>
                    <a:pt x="9131" y="21183"/>
                  </a:lnTo>
                </a:path>
                <a:path w="23495" h="55245">
                  <a:moveTo>
                    <a:pt x="9131" y="21183"/>
                  </a:moveTo>
                  <a:lnTo>
                    <a:pt x="0" y="54675"/>
                  </a:lnTo>
                </a:path>
              </a:pathLst>
            </a:custGeom>
            <a:ln w="21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6" name="object 196"/>
            <p:cNvSpPr/>
            <p:nvPr/>
          </p:nvSpPr>
          <p:spPr>
            <a:xfrm>
              <a:off x="5200443" y="3910723"/>
              <a:ext cx="9525" cy="73660"/>
            </a:xfrm>
            <a:custGeom>
              <a:avLst/>
              <a:gdLst/>
              <a:ahLst/>
              <a:cxnLst/>
              <a:rect l="l" t="t" r="r" b="b"/>
              <a:pathLst>
                <a:path w="9525" h="73660">
                  <a:moveTo>
                    <a:pt x="4726" y="-10709"/>
                  </a:moveTo>
                  <a:lnTo>
                    <a:pt x="4726" y="83983"/>
                  </a:lnTo>
                </a:path>
              </a:pathLst>
            </a:custGeom>
            <a:ln w="308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7" name="object 197"/>
            <p:cNvSpPr/>
            <p:nvPr/>
          </p:nvSpPr>
          <p:spPr>
            <a:xfrm>
              <a:off x="5196038" y="3983998"/>
              <a:ext cx="4445" cy="60960"/>
            </a:xfrm>
            <a:custGeom>
              <a:avLst/>
              <a:gdLst/>
              <a:ahLst/>
              <a:cxnLst/>
              <a:rect l="l" t="t" r="r" b="b"/>
              <a:pathLst>
                <a:path w="4445" h="60960">
                  <a:moveTo>
                    <a:pt x="2202" y="-10709"/>
                  </a:moveTo>
                  <a:lnTo>
                    <a:pt x="2202" y="71675"/>
                  </a:lnTo>
                </a:path>
              </a:pathLst>
            </a:custGeom>
            <a:ln w="25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8" name="object 198"/>
            <p:cNvSpPr/>
            <p:nvPr/>
          </p:nvSpPr>
          <p:spPr>
            <a:xfrm>
              <a:off x="5196038" y="4044964"/>
              <a:ext cx="0" cy="73660"/>
            </a:xfrm>
            <a:custGeom>
              <a:avLst/>
              <a:gdLst/>
              <a:ahLst/>
              <a:cxnLst/>
              <a:rect l="l" t="t" r="r" b="b"/>
              <a:pathLst>
                <a:path w="0" h="73660">
                  <a:moveTo>
                    <a:pt x="0" y="0"/>
                  </a:moveTo>
                  <a:lnTo>
                    <a:pt x="0" y="73274"/>
                  </a:lnTo>
                </a:path>
              </a:pathLst>
            </a:custGeom>
            <a:ln w="21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9" name="object 199"/>
            <p:cNvSpPr/>
            <p:nvPr/>
          </p:nvSpPr>
          <p:spPr>
            <a:xfrm>
              <a:off x="5196038" y="4118239"/>
              <a:ext cx="2540" cy="69850"/>
            </a:xfrm>
            <a:custGeom>
              <a:avLst/>
              <a:gdLst/>
              <a:ahLst/>
              <a:cxnLst/>
              <a:rect l="l" t="t" r="r" b="b"/>
              <a:pathLst>
                <a:path w="2539" h="69850">
                  <a:moveTo>
                    <a:pt x="1099" y="-10709"/>
                  </a:moveTo>
                  <a:lnTo>
                    <a:pt x="1099" y="79978"/>
                  </a:lnTo>
                </a:path>
              </a:pathLst>
            </a:custGeom>
            <a:ln w="236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0" name="object 200"/>
            <p:cNvSpPr/>
            <p:nvPr/>
          </p:nvSpPr>
          <p:spPr>
            <a:xfrm>
              <a:off x="5198237" y="3082675"/>
              <a:ext cx="106045" cy="1444625"/>
            </a:xfrm>
            <a:custGeom>
              <a:avLst/>
              <a:gdLst/>
              <a:ahLst/>
              <a:cxnLst/>
              <a:rect l="l" t="t" r="r" b="b"/>
              <a:pathLst>
                <a:path w="106045" h="1444625">
                  <a:moveTo>
                    <a:pt x="0" y="1104833"/>
                  </a:moveTo>
                  <a:lnTo>
                    <a:pt x="9138" y="1167798"/>
                  </a:lnTo>
                </a:path>
                <a:path w="106045" h="1444625">
                  <a:moveTo>
                    <a:pt x="9138" y="1167798"/>
                  </a:moveTo>
                  <a:lnTo>
                    <a:pt x="25202" y="1232776"/>
                  </a:lnTo>
                </a:path>
                <a:path w="106045" h="1444625">
                  <a:moveTo>
                    <a:pt x="25202" y="1232776"/>
                  </a:moveTo>
                  <a:lnTo>
                    <a:pt x="38431" y="1262256"/>
                  </a:lnTo>
                </a:path>
                <a:path w="106045" h="1444625">
                  <a:moveTo>
                    <a:pt x="38431" y="1262256"/>
                  </a:moveTo>
                  <a:lnTo>
                    <a:pt x="49769" y="1295527"/>
                  </a:lnTo>
                </a:path>
                <a:path w="106045" h="1444625">
                  <a:moveTo>
                    <a:pt x="49769" y="1295527"/>
                  </a:moveTo>
                  <a:lnTo>
                    <a:pt x="68674" y="1378776"/>
                  </a:lnTo>
                </a:path>
                <a:path w="106045" h="1444625">
                  <a:moveTo>
                    <a:pt x="68674" y="1378776"/>
                  </a:moveTo>
                  <a:lnTo>
                    <a:pt x="83160" y="1419965"/>
                  </a:lnTo>
                </a:path>
                <a:path w="106045" h="1444625">
                  <a:moveTo>
                    <a:pt x="83160" y="1419965"/>
                  </a:moveTo>
                  <a:lnTo>
                    <a:pt x="105528" y="1444507"/>
                  </a:lnTo>
                </a:path>
                <a:path w="106045" h="1444625">
                  <a:moveTo>
                    <a:pt x="37803" y="0"/>
                  </a:moveTo>
                  <a:lnTo>
                    <a:pt x="39381" y="645429"/>
                  </a:lnTo>
                </a:path>
              </a:pathLst>
            </a:custGeom>
            <a:ln w="21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1" name="object 201"/>
            <p:cNvSpPr/>
            <p:nvPr/>
          </p:nvSpPr>
          <p:spPr>
            <a:xfrm>
              <a:off x="5240452" y="2375416"/>
              <a:ext cx="2540" cy="41910"/>
            </a:xfrm>
            <a:custGeom>
              <a:avLst/>
              <a:gdLst/>
              <a:ahLst/>
              <a:cxnLst/>
              <a:rect l="l" t="t" r="r" b="b"/>
              <a:pathLst>
                <a:path w="2539" h="41910">
                  <a:moveTo>
                    <a:pt x="1099" y="-10709"/>
                  </a:moveTo>
                  <a:lnTo>
                    <a:pt x="1099" y="52476"/>
                  </a:lnTo>
                </a:path>
              </a:pathLst>
            </a:custGeom>
            <a:ln w="236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2" name="object 202"/>
            <p:cNvSpPr/>
            <p:nvPr/>
          </p:nvSpPr>
          <p:spPr>
            <a:xfrm>
              <a:off x="5242651" y="2417183"/>
              <a:ext cx="3175" cy="48895"/>
            </a:xfrm>
            <a:custGeom>
              <a:avLst/>
              <a:gdLst/>
              <a:ahLst/>
              <a:cxnLst/>
              <a:rect l="l" t="t" r="r" b="b"/>
              <a:pathLst>
                <a:path w="3175" h="48894">
                  <a:moveTo>
                    <a:pt x="1577" y="-10709"/>
                  </a:moveTo>
                  <a:lnTo>
                    <a:pt x="1577" y="59044"/>
                  </a:lnTo>
                </a:path>
              </a:pathLst>
            </a:custGeom>
            <a:ln w="24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3" name="object 203"/>
            <p:cNvSpPr/>
            <p:nvPr/>
          </p:nvSpPr>
          <p:spPr>
            <a:xfrm>
              <a:off x="5245807" y="2465519"/>
              <a:ext cx="3175" cy="60960"/>
            </a:xfrm>
            <a:custGeom>
              <a:avLst/>
              <a:gdLst/>
              <a:ahLst/>
              <a:cxnLst/>
              <a:rect l="l" t="t" r="r" b="b"/>
              <a:pathLst>
                <a:path w="3175" h="60960">
                  <a:moveTo>
                    <a:pt x="1574" y="-10709"/>
                  </a:moveTo>
                  <a:lnTo>
                    <a:pt x="1574" y="71396"/>
                  </a:lnTo>
                </a:path>
              </a:pathLst>
            </a:custGeom>
            <a:ln w="24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4" name="object 204"/>
            <p:cNvSpPr/>
            <p:nvPr/>
          </p:nvSpPr>
          <p:spPr>
            <a:xfrm>
              <a:off x="5248955" y="2526207"/>
              <a:ext cx="635" cy="61594"/>
            </a:xfrm>
            <a:custGeom>
              <a:avLst/>
              <a:gdLst/>
              <a:ahLst/>
              <a:cxnLst/>
              <a:rect l="l" t="t" r="r" b="b"/>
              <a:pathLst>
                <a:path w="635" h="61594">
                  <a:moveTo>
                    <a:pt x="314" y="-10709"/>
                  </a:moveTo>
                  <a:lnTo>
                    <a:pt x="314" y="71682"/>
                  </a:lnTo>
                </a:path>
              </a:pathLst>
            </a:custGeom>
            <a:ln w="22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5" name="object 205"/>
            <p:cNvSpPr/>
            <p:nvPr/>
          </p:nvSpPr>
          <p:spPr>
            <a:xfrm>
              <a:off x="5246435" y="2587180"/>
              <a:ext cx="3175" cy="64135"/>
            </a:xfrm>
            <a:custGeom>
              <a:avLst/>
              <a:gdLst/>
              <a:ahLst/>
              <a:cxnLst/>
              <a:rect l="l" t="t" r="r" b="b"/>
              <a:pathLst>
                <a:path w="3175" h="64135">
                  <a:moveTo>
                    <a:pt x="1574" y="-10709"/>
                  </a:moveTo>
                  <a:lnTo>
                    <a:pt x="1574" y="74823"/>
                  </a:lnTo>
                </a:path>
              </a:pathLst>
            </a:custGeom>
            <a:ln w="24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6" name="object 206"/>
            <p:cNvSpPr/>
            <p:nvPr/>
          </p:nvSpPr>
          <p:spPr>
            <a:xfrm>
              <a:off x="5244229" y="2651294"/>
              <a:ext cx="2540" cy="70485"/>
            </a:xfrm>
            <a:custGeom>
              <a:avLst/>
              <a:gdLst/>
              <a:ahLst/>
              <a:cxnLst/>
              <a:rect l="l" t="t" r="r" b="b"/>
              <a:pathLst>
                <a:path w="2539" h="70485">
                  <a:moveTo>
                    <a:pt x="1103" y="-10709"/>
                  </a:moveTo>
                  <a:lnTo>
                    <a:pt x="1103" y="80821"/>
                  </a:lnTo>
                </a:path>
              </a:pathLst>
            </a:custGeom>
            <a:ln w="23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7" name="object 207"/>
            <p:cNvSpPr/>
            <p:nvPr/>
          </p:nvSpPr>
          <p:spPr>
            <a:xfrm>
              <a:off x="5239817" y="2721406"/>
              <a:ext cx="4445" cy="55880"/>
            </a:xfrm>
            <a:custGeom>
              <a:avLst/>
              <a:gdLst/>
              <a:ahLst/>
              <a:cxnLst/>
              <a:rect l="l" t="t" r="r" b="b"/>
              <a:pathLst>
                <a:path w="4445" h="55880">
                  <a:moveTo>
                    <a:pt x="2206" y="-10709"/>
                  </a:moveTo>
                  <a:lnTo>
                    <a:pt x="2206" y="65970"/>
                  </a:lnTo>
                </a:path>
              </a:pathLst>
            </a:custGeom>
            <a:ln w="258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8" name="object 208"/>
            <p:cNvSpPr/>
            <p:nvPr/>
          </p:nvSpPr>
          <p:spPr>
            <a:xfrm>
              <a:off x="5251162" y="2065982"/>
              <a:ext cx="55880" cy="129539"/>
            </a:xfrm>
            <a:custGeom>
              <a:avLst/>
              <a:gdLst/>
              <a:ahLst/>
              <a:cxnLst/>
              <a:rect l="l" t="t" r="r" b="b"/>
              <a:pathLst>
                <a:path w="55879" h="129539">
                  <a:moveTo>
                    <a:pt x="55438" y="0"/>
                  </a:moveTo>
                  <a:lnTo>
                    <a:pt x="27715" y="34770"/>
                  </a:lnTo>
                </a:path>
                <a:path w="55879" h="129539">
                  <a:moveTo>
                    <a:pt x="27715" y="34770"/>
                  </a:moveTo>
                  <a:lnTo>
                    <a:pt x="13857" y="69040"/>
                  </a:lnTo>
                </a:path>
                <a:path w="55879" h="129539">
                  <a:moveTo>
                    <a:pt x="13857" y="69040"/>
                  </a:moveTo>
                  <a:lnTo>
                    <a:pt x="0" y="129085"/>
                  </a:lnTo>
                </a:path>
              </a:pathLst>
            </a:custGeom>
            <a:ln w="21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9" name="object 209"/>
            <p:cNvSpPr/>
            <p:nvPr/>
          </p:nvSpPr>
          <p:spPr>
            <a:xfrm>
              <a:off x="5237297" y="2195067"/>
              <a:ext cx="13970" cy="121920"/>
            </a:xfrm>
            <a:custGeom>
              <a:avLst/>
              <a:gdLst/>
              <a:ahLst/>
              <a:cxnLst/>
              <a:rect l="l" t="t" r="r" b="b"/>
              <a:pathLst>
                <a:path w="13970" h="121919">
                  <a:moveTo>
                    <a:pt x="6932" y="-10709"/>
                  </a:moveTo>
                  <a:lnTo>
                    <a:pt x="6932" y="132369"/>
                  </a:lnTo>
                </a:path>
              </a:pathLst>
            </a:custGeom>
            <a:ln w="352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0" name="object 210"/>
            <p:cNvSpPr/>
            <p:nvPr/>
          </p:nvSpPr>
          <p:spPr>
            <a:xfrm>
              <a:off x="5237297" y="2316728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w="0" h="25400">
                  <a:moveTo>
                    <a:pt x="-10709" y="12565"/>
                  </a:moveTo>
                  <a:lnTo>
                    <a:pt x="10709" y="12565"/>
                  </a:lnTo>
                </a:path>
              </a:pathLst>
            </a:custGeom>
            <a:ln w="25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1" name="object 211"/>
            <p:cNvSpPr/>
            <p:nvPr/>
          </p:nvSpPr>
          <p:spPr>
            <a:xfrm>
              <a:off x="5223753" y="2341860"/>
              <a:ext cx="13970" cy="40005"/>
            </a:xfrm>
            <a:custGeom>
              <a:avLst/>
              <a:gdLst/>
              <a:ahLst/>
              <a:cxnLst/>
              <a:rect l="l" t="t" r="r" b="b"/>
              <a:pathLst>
                <a:path w="13970" h="40005">
                  <a:moveTo>
                    <a:pt x="13543" y="0"/>
                  </a:moveTo>
                  <a:lnTo>
                    <a:pt x="0" y="39839"/>
                  </a:lnTo>
                </a:path>
              </a:pathLst>
            </a:custGeom>
            <a:ln w="21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2" name="object 212"/>
            <p:cNvSpPr/>
            <p:nvPr/>
          </p:nvSpPr>
          <p:spPr>
            <a:xfrm>
              <a:off x="5219662" y="2381699"/>
              <a:ext cx="4445" cy="63500"/>
            </a:xfrm>
            <a:custGeom>
              <a:avLst/>
              <a:gdLst/>
              <a:ahLst/>
              <a:cxnLst/>
              <a:rect l="l" t="t" r="r" b="b"/>
              <a:pathLst>
                <a:path w="4445" h="63500">
                  <a:moveTo>
                    <a:pt x="2045" y="-10709"/>
                  </a:moveTo>
                  <a:lnTo>
                    <a:pt x="2045" y="73681"/>
                  </a:lnTo>
                </a:path>
              </a:pathLst>
            </a:custGeom>
            <a:ln w="255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3" name="object 213"/>
            <p:cNvSpPr/>
            <p:nvPr/>
          </p:nvSpPr>
          <p:spPr>
            <a:xfrm>
              <a:off x="5215878" y="2444671"/>
              <a:ext cx="3810" cy="44450"/>
            </a:xfrm>
            <a:custGeom>
              <a:avLst/>
              <a:gdLst/>
              <a:ahLst/>
              <a:cxnLst/>
              <a:rect l="l" t="t" r="r" b="b"/>
              <a:pathLst>
                <a:path w="3810" h="44450">
                  <a:moveTo>
                    <a:pt x="1891" y="-10709"/>
                  </a:moveTo>
                  <a:lnTo>
                    <a:pt x="1891" y="54761"/>
                  </a:lnTo>
                </a:path>
              </a:pathLst>
            </a:custGeom>
            <a:ln w="252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4" name="object 214"/>
            <p:cNvSpPr/>
            <p:nvPr/>
          </p:nvSpPr>
          <p:spPr>
            <a:xfrm>
              <a:off x="5213672" y="2488723"/>
              <a:ext cx="2540" cy="50165"/>
            </a:xfrm>
            <a:custGeom>
              <a:avLst/>
              <a:gdLst/>
              <a:ahLst/>
              <a:cxnLst/>
              <a:rect l="l" t="t" r="r" b="b"/>
              <a:pathLst>
                <a:path w="2539" h="50164">
                  <a:moveTo>
                    <a:pt x="1103" y="-10709"/>
                  </a:moveTo>
                  <a:lnTo>
                    <a:pt x="1103" y="60829"/>
                  </a:lnTo>
                </a:path>
              </a:pathLst>
            </a:custGeom>
            <a:ln w="23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5" name="object 215"/>
            <p:cNvSpPr/>
            <p:nvPr/>
          </p:nvSpPr>
          <p:spPr>
            <a:xfrm>
              <a:off x="5213672" y="2538844"/>
              <a:ext cx="0" cy="107314"/>
            </a:xfrm>
            <a:custGeom>
              <a:avLst/>
              <a:gdLst/>
              <a:ahLst/>
              <a:cxnLst/>
              <a:rect l="l" t="t" r="r" b="b"/>
              <a:pathLst>
                <a:path w="0" h="107314">
                  <a:moveTo>
                    <a:pt x="0" y="0"/>
                  </a:moveTo>
                  <a:lnTo>
                    <a:pt x="0" y="48335"/>
                  </a:lnTo>
                </a:path>
                <a:path w="0" h="107314">
                  <a:moveTo>
                    <a:pt x="0" y="48335"/>
                  </a:moveTo>
                  <a:lnTo>
                    <a:pt x="0" y="107024"/>
                  </a:lnTo>
                </a:path>
              </a:pathLst>
            </a:custGeom>
            <a:ln w="21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6" name="object 216"/>
            <p:cNvSpPr/>
            <p:nvPr/>
          </p:nvSpPr>
          <p:spPr>
            <a:xfrm>
              <a:off x="5213672" y="2645868"/>
              <a:ext cx="3810" cy="55244"/>
            </a:xfrm>
            <a:custGeom>
              <a:avLst/>
              <a:gdLst/>
              <a:ahLst/>
              <a:cxnLst/>
              <a:rect l="l" t="t" r="r" b="b"/>
              <a:pathLst>
                <a:path w="3810" h="55244">
                  <a:moveTo>
                    <a:pt x="1891" y="-10709"/>
                  </a:moveTo>
                  <a:lnTo>
                    <a:pt x="1891" y="65399"/>
                  </a:lnTo>
                </a:path>
              </a:pathLst>
            </a:custGeom>
            <a:ln w="252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7" name="object 217"/>
            <p:cNvSpPr/>
            <p:nvPr/>
          </p:nvSpPr>
          <p:spPr>
            <a:xfrm>
              <a:off x="5217456" y="2700558"/>
              <a:ext cx="6350" cy="92710"/>
            </a:xfrm>
            <a:custGeom>
              <a:avLst/>
              <a:gdLst/>
              <a:ahLst/>
              <a:cxnLst/>
              <a:rect l="l" t="t" r="r" b="b"/>
              <a:pathLst>
                <a:path w="6350" h="92710">
                  <a:moveTo>
                    <a:pt x="3148" y="-10709"/>
                  </a:moveTo>
                  <a:lnTo>
                    <a:pt x="3148" y="102882"/>
                  </a:lnTo>
                </a:path>
              </a:pathLst>
            </a:custGeom>
            <a:ln w="27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8" name="object 218"/>
            <p:cNvSpPr/>
            <p:nvPr/>
          </p:nvSpPr>
          <p:spPr>
            <a:xfrm>
              <a:off x="5223753" y="2792732"/>
              <a:ext cx="10795" cy="27940"/>
            </a:xfrm>
            <a:custGeom>
              <a:avLst/>
              <a:gdLst/>
              <a:ahLst/>
              <a:cxnLst/>
              <a:rect l="l" t="t" r="r" b="b"/>
              <a:pathLst>
                <a:path w="10795" h="27939">
                  <a:moveTo>
                    <a:pt x="0" y="0"/>
                  </a:moveTo>
                  <a:lnTo>
                    <a:pt x="10709" y="27487"/>
                  </a:lnTo>
                </a:path>
              </a:pathLst>
            </a:custGeom>
            <a:ln w="21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9" name="object 219"/>
            <p:cNvSpPr/>
            <p:nvPr/>
          </p:nvSpPr>
          <p:spPr>
            <a:xfrm>
              <a:off x="5234462" y="2820220"/>
              <a:ext cx="1905" cy="117475"/>
            </a:xfrm>
            <a:custGeom>
              <a:avLst/>
              <a:gdLst/>
              <a:ahLst/>
              <a:cxnLst/>
              <a:rect l="l" t="t" r="r" b="b"/>
              <a:pathLst>
                <a:path w="1904" h="117475">
                  <a:moveTo>
                    <a:pt x="945" y="-10709"/>
                  </a:moveTo>
                  <a:lnTo>
                    <a:pt x="945" y="128014"/>
                  </a:lnTo>
                </a:path>
              </a:pathLst>
            </a:custGeom>
            <a:ln w="23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0" name="object 2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59177" y="2336426"/>
              <a:ext cx="189324" cy="484507"/>
            </a:xfrm>
            <a:prstGeom prst="rect">
              <a:avLst/>
            </a:prstGeom>
          </p:spPr>
        </p:pic>
        <p:pic>
          <p:nvPicPr>
            <p:cNvPr id="221" name="object 2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9046" y="2333785"/>
              <a:ext cx="189324" cy="484507"/>
            </a:xfrm>
            <a:prstGeom prst="rect">
              <a:avLst/>
            </a:prstGeom>
          </p:spPr>
        </p:pic>
        <p:pic>
          <p:nvPicPr>
            <p:cNvPr id="222" name="object 2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72385" y="3834050"/>
              <a:ext cx="189324" cy="484507"/>
            </a:xfrm>
            <a:prstGeom prst="rect">
              <a:avLst/>
            </a:prstGeom>
          </p:spPr>
        </p:pic>
        <p:pic>
          <p:nvPicPr>
            <p:cNvPr id="223" name="object 2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27358" y="3831466"/>
              <a:ext cx="189324" cy="484507"/>
            </a:xfrm>
            <a:prstGeom prst="rect">
              <a:avLst/>
            </a:prstGeom>
          </p:spPr>
        </p:pic>
        <p:pic>
          <p:nvPicPr>
            <p:cNvPr id="224" name="object 2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84728" y="4028486"/>
              <a:ext cx="216190" cy="122217"/>
            </a:xfrm>
            <a:prstGeom prst="rect">
              <a:avLst/>
            </a:prstGeom>
          </p:spPr>
        </p:pic>
        <p:sp>
          <p:nvSpPr>
            <p:cNvPr id="225" name="object 225"/>
            <p:cNvSpPr/>
            <p:nvPr/>
          </p:nvSpPr>
          <p:spPr>
            <a:xfrm>
              <a:off x="6143188" y="3011358"/>
              <a:ext cx="41275" cy="33020"/>
            </a:xfrm>
            <a:custGeom>
              <a:avLst/>
              <a:gdLst/>
              <a:ahLst/>
              <a:cxnLst/>
              <a:rect l="l" t="t" r="r" b="b"/>
              <a:pathLst>
                <a:path w="41275" h="33019">
                  <a:moveTo>
                    <a:pt x="36577" y="0"/>
                  </a:moveTo>
                  <a:lnTo>
                    <a:pt x="29637" y="0"/>
                  </a:lnTo>
                  <a:lnTo>
                    <a:pt x="7862" y="0"/>
                  </a:lnTo>
                  <a:lnTo>
                    <a:pt x="0" y="6467"/>
                  </a:lnTo>
                  <a:lnTo>
                    <a:pt x="0" y="32853"/>
                  </a:lnTo>
                  <a:lnTo>
                    <a:pt x="41220" y="32853"/>
                  </a:lnTo>
                  <a:lnTo>
                    <a:pt x="41220" y="6467"/>
                  </a:lnTo>
                  <a:lnTo>
                    <a:pt x="36577" y="0"/>
                  </a:lnTo>
                  <a:close/>
                </a:path>
              </a:pathLst>
            </a:custGeom>
            <a:solidFill>
              <a:srgbClr val="F061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6" name="object 226"/>
            <p:cNvSpPr/>
            <p:nvPr/>
          </p:nvSpPr>
          <p:spPr>
            <a:xfrm>
              <a:off x="5833330" y="3050694"/>
              <a:ext cx="393700" cy="33020"/>
            </a:xfrm>
            <a:custGeom>
              <a:avLst/>
              <a:gdLst/>
              <a:ahLst/>
              <a:cxnLst/>
              <a:rect l="l" t="t" r="r" b="b"/>
              <a:pathLst>
                <a:path w="393700" h="33019">
                  <a:moveTo>
                    <a:pt x="367742" y="0"/>
                  </a:moveTo>
                  <a:lnTo>
                    <a:pt x="28716" y="0"/>
                  </a:lnTo>
                  <a:lnTo>
                    <a:pt x="0" y="28697"/>
                  </a:lnTo>
                  <a:lnTo>
                    <a:pt x="0" y="32868"/>
                  </a:lnTo>
                  <a:lnTo>
                    <a:pt x="393690" y="32868"/>
                  </a:lnTo>
                  <a:lnTo>
                    <a:pt x="393690" y="28697"/>
                  </a:lnTo>
                  <a:lnTo>
                    <a:pt x="391786" y="17768"/>
                  </a:lnTo>
                  <a:lnTo>
                    <a:pt x="386449" y="8619"/>
                  </a:lnTo>
                  <a:lnTo>
                    <a:pt x="378246" y="2335"/>
                  </a:lnTo>
                  <a:lnTo>
                    <a:pt x="367742" y="0"/>
                  </a:lnTo>
                  <a:close/>
                </a:path>
              </a:pathLst>
            </a:custGeom>
            <a:solidFill>
              <a:srgbClr val="18B1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7" name="object 227"/>
            <p:cNvSpPr/>
            <p:nvPr/>
          </p:nvSpPr>
          <p:spPr>
            <a:xfrm>
              <a:off x="5877329" y="3011358"/>
              <a:ext cx="39370" cy="33020"/>
            </a:xfrm>
            <a:custGeom>
              <a:avLst/>
              <a:gdLst/>
              <a:ahLst/>
              <a:cxnLst/>
              <a:rect l="l" t="t" r="r" b="b"/>
              <a:pathLst>
                <a:path w="39370" h="33019">
                  <a:moveTo>
                    <a:pt x="34738" y="0"/>
                  </a:moveTo>
                  <a:lnTo>
                    <a:pt x="27789" y="0"/>
                  </a:lnTo>
                  <a:lnTo>
                    <a:pt x="6021" y="0"/>
                  </a:lnTo>
                  <a:lnTo>
                    <a:pt x="0" y="6467"/>
                  </a:lnTo>
                  <a:lnTo>
                    <a:pt x="0" y="32853"/>
                  </a:lnTo>
                  <a:lnTo>
                    <a:pt x="39369" y="32853"/>
                  </a:lnTo>
                  <a:lnTo>
                    <a:pt x="39369" y="6467"/>
                  </a:lnTo>
                  <a:lnTo>
                    <a:pt x="34738" y="0"/>
                  </a:lnTo>
                  <a:close/>
                </a:path>
              </a:pathLst>
            </a:custGeom>
            <a:solidFill>
              <a:srgbClr val="F061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8" name="object 228"/>
            <p:cNvSpPr/>
            <p:nvPr/>
          </p:nvSpPr>
          <p:spPr>
            <a:xfrm>
              <a:off x="5844908" y="3095123"/>
              <a:ext cx="374015" cy="254635"/>
            </a:xfrm>
            <a:custGeom>
              <a:avLst/>
              <a:gdLst/>
              <a:ahLst/>
              <a:cxnLst/>
              <a:rect l="l" t="t" r="r" b="b"/>
              <a:pathLst>
                <a:path w="374014" h="254635">
                  <a:moveTo>
                    <a:pt x="373764" y="0"/>
                  </a:moveTo>
                  <a:lnTo>
                    <a:pt x="0" y="0"/>
                  </a:lnTo>
                  <a:lnTo>
                    <a:pt x="0" y="230056"/>
                  </a:lnTo>
                  <a:lnTo>
                    <a:pt x="1889" y="239870"/>
                  </a:lnTo>
                  <a:lnTo>
                    <a:pt x="7121" y="247471"/>
                  </a:lnTo>
                  <a:lnTo>
                    <a:pt x="15046" y="252382"/>
                  </a:lnTo>
                  <a:lnTo>
                    <a:pt x="25011" y="254125"/>
                  </a:lnTo>
                  <a:lnTo>
                    <a:pt x="348301" y="254125"/>
                  </a:lnTo>
                  <a:lnTo>
                    <a:pt x="358333" y="252382"/>
                  </a:lnTo>
                  <a:lnTo>
                    <a:pt x="366414" y="247472"/>
                  </a:lnTo>
                  <a:lnTo>
                    <a:pt x="371804" y="239870"/>
                  </a:lnTo>
                  <a:lnTo>
                    <a:pt x="373764" y="230056"/>
                  </a:lnTo>
                  <a:lnTo>
                    <a:pt x="373764" y="211078"/>
                  </a:lnTo>
                  <a:lnTo>
                    <a:pt x="144505" y="211078"/>
                  </a:lnTo>
                  <a:lnTo>
                    <a:pt x="185263" y="137481"/>
                  </a:lnTo>
                  <a:lnTo>
                    <a:pt x="128295" y="137481"/>
                  </a:lnTo>
                  <a:lnTo>
                    <a:pt x="163998" y="98137"/>
                  </a:lnTo>
                  <a:lnTo>
                    <a:pt x="57431" y="98137"/>
                  </a:lnTo>
                  <a:lnTo>
                    <a:pt x="57431" y="73610"/>
                  </a:lnTo>
                  <a:lnTo>
                    <a:pt x="36126" y="73610"/>
                  </a:lnTo>
                  <a:lnTo>
                    <a:pt x="36126" y="54161"/>
                  </a:lnTo>
                  <a:lnTo>
                    <a:pt x="57431" y="54161"/>
                  </a:lnTo>
                  <a:lnTo>
                    <a:pt x="57431" y="32868"/>
                  </a:lnTo>
                  <a:lnTo>
                    <a:pt x="373764" y="32868"/>
                  </a:lnTo>
                  <a:lnTo>
                    <a:pt x="373764" y="0"/>
                  </a:lnTo>
                  <a:close/>
                </a:path>
                <a:path w="374014" h="254635">
                  <a:moveTo>
                    <a:pt x="373764" y="37961"/>
                  </a:moveTo>
                  <a:lnTo>
                    <a:pt x="218605" y="37961"/>
                  </a:lnTo>
                  <a:lnTo>
                    <a:pt x="188045" y="107857"/>
                  </a:lnTo>
                  <a:lnTo>
                    <a:pt x="245929" y="107857"/>
                  </a:lnTo>
                  <a:lnTo>
                    <a:pt x="144505" y="211078"/>
                  </a:lnTo>
                  <a:lnTo>
                    <a:pt x="373764" y="211078"/>
                  </a:lnTo>
                  <a:lnTo>
                    <a:pt x="373764" y="73611"/>
                  </a:lnTo>
                  <a:lnTo>
                    <a:pt x="273722" y="73611"/>
                  </a:lnTo>
                  <a:lnTo>
                    <a:pt x="273722" y="54161"/>
                  </a:lnTo>
                  <a:lnTo>
                    <a:pt x="373764" y="54161"/>
                  </a:lnTo>
                  <a:lnTo>
                    <a:pt x="373764" y="37961"/>
                  </a:lnTo>
                  <a:close/>
                </a:path>
                <a:path w="374014" h="254635">
                  <a:moveTo>
                    <a:pt x="373764" y="32868"/>
                  </a:moveTo>
                  <a:lnTo>
                    <a:pt x="76884" y="32868"/>
                  </a:lnTo>
                  <a:lnTo>
                    <a:pt x="76884" y="54161"/>
                  </a:lnTo>
                  <a:lnTo>
                    <a:pt x="100043" y="54161"/>
                  </a:lnTo>
                  <a:lnTo>
                    <a:pt x="100043" y="73611"/>
                  </a:lnTo>
                  <a:lnTo>
                    <a:pt x="76884" y="73611"/>
                  </a:lnTo>
                  <a:lnTo>
                    <a:pt x="76884" y="98137"/>
                  </a:lnTo>
                  <a:lnTo>
                    <a:pt x="163998" y="98137"/>
                  </a:lnTo>
                  <a:lnTo>
                    <a:pt x="218605" y="37961"/>
                  </a:lnTo>
                  <a:lnTo>
                    <a:pt x="373764" y="37961"/>
                  </a:lnTo>
                  <a:lnTo>
                    <a:pt x="373764" y="32868"/>
                  </a:lnTo>
                  <a:close/>
                </a:path>
                <a:path w="374014" h="254635">
                  <a:moveTo>
                    <a:pt x="373764" y="54161"/>
                  </a:moveTo>
                  <a:lnTo>
                    <a:pt x="337640" y="54161"/>
                  </a:lnTo>
                  <a:lnTo>
                    <a:pt x="337640" y="73611"/>
                  </a:lnTo>
                  <a:lnTo>
                    <a:pt x="373764" y="73611"/>
                  </a:lnTo>
                  <a:lnTo>
                    <a:pt x="373764" y="54161"/>
                  </a:lnTo>
                  <a:close/>
                </a:path>
              </a:pathLst>
            </a:custGeom>
            <a:solidFill>
              <a:srgbClr val="18B1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9" name="object 229"/>
            <p:cNvSpPr/>
            <p:nvPr/>
          </p:nvSpPr>
          <p:spPr>
            <a:xfrm>
              <a:off x="5792805" y="2827002"/>
              <a:ext cx="364490" cy="184785"/>
            </a:xfrm>
            <a:custGeom>
              <a:avLst/>
              <a:gdLst/>
              <a:ahLst/>
              <a:cxnLst/>
              <a:rect l="l" t="t" r="r" b="b"/>
              <a:pathLst>
                <a:path w="364489" h="184785">
                  <a:moveTo>
                    <a:pt x="364277" y="184275"/>
                  </a:moveTo>
                  <a:lnTo>
                    <a:pt x="364277" y="0"/>
                  </a:lnTo>
                  <a:lnTo>
                    <a:pt x="0" y="0"/>
                  </a:lnTo>
                </a:path>
              </a:pathLst>
            </a:custGeom>
            <a:ln w="214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0" name="object 230"/>
            <p:cNvSpPr/>
            <p:nvPr/>
          </p:nvSpPr>
          <p:spPr>
            <a:xfrm>
              <a:off x="5682529" y="2414685"/>
              <a:ext cx="42545" cy="304165"/>
            </a:xfrm>
            <a:custGeom>
              <a:avLst/>
              <a:gdLst/>
              <a:ahLst/>
              <a:cxnLst/>
              <a:rect l="l" t="t" r="r" b="b"/>
              <a:pathLst>
                <a:path w="42545" h="304164">
                  <a:moveTo>
                    <a:pt x="22653" y="0"/>
                  </a:moveTo>
                  <a:lnTo>
                    <a:pt x="0" y="283731"/>
                  </a:lnTo>
                  <a:lnTo>
                    <a:pt x="1465" y="291402"/>
                  </a:lnTo>
                  <a:lnTo>
                    <a:pt x="5616" y="297707"/>
                  </a:lnTo>
                  <a:lnTo>
                    <a:pt x="11826" y="302004"/>
                  </a:lnTo>
                  <a:lnTo>
                    <a:pt x="19469" y="303651"/>
                  </a:lnTo>
                  <a:lnTo>
                    <a:pt x="27148" y="302162"/>
                  </a:lnTo>
                  <a:lnTo>
                    <a:pt x="33449" y="298002"/>
                  </a:lnTo>
                  <a:lnTo>
                    <a:pt x="37732" y="291794"/>
                  </a:lnTo>
                  <a:lnTo>
                    <a:pt x="39359" y="284160"/>
                  </a:lnTo>
                  <a:lnTo>
                    <a:pt x="42130" y="19919"/>
                  </a:lnTo>
                  <a:lnTo>
                    <a:pt x="40663" y="12218"/>
                  </a:lnTo>
                  <a:lnTo>
                    <a:pt x="36509" y="5917"/>
                  </a:lnTo>
                  <a:lnTo>
                    <a:pt x="30297" y="1636"/>
                  </a:lnTo>
                  <a:lnTo>
                    <a:pt x="226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1" name="object 231"/>
            <p:cNvSpPr/>
            <p:nvPr/>
          </p:nvSpPr>
          <p:spPr>
            <a:xfrm>
              <a:off x="5682529" y="2414685"/>
              <a:ext cx="42545" cy="304165"/>
            </a:xfrm>
            <a:custGeom>
              <a:avLst/>
              <a:gdLst/>
              <a:ahLst/>
              <a:cxnLst/>
              <a:rect l="l" t="t" r="r" b="b"/>
              <a:pathLst>
                <a:path w="42545" h="304164">
                  <a:moveTo>
                    <a:pt x="19469" y="303651"/>
                  </a:moveTo>
                  <a:lnTo>
                    <a:pt x="42130" y="19919"/>
                  </a:lnTo>
                  <a:lnTo>
                    <a:pt x="40663" y="12218"/>
                  </a:lnTo>
                  <a:lnTo>
                    <a:pt x="36509" y="5917"/>
                  </a:lnTo>
                  <a:lnTo>
                    <a:pt x="30297" y="1636"/>
                  </a:lnTo>
                  <a:lnTo>
                    <a:pt x="22653" y="0"/>
                  </a:lnTo>
                  <a:lnTo>
                    <a:pt x="14974" y="1489"/>
                  </a:lnTo>
                  <a:lnTo>
                    <a:pt x="8673" y="5649"/>
                  </a:lnTo>
                  <a:lnTo>
                    <a:pt x="4389" y="11857"/>
                  </a:lnTo>
                  <a:lnTo>
                    <a:pt x="2762" y="19491"/>
                  </a:lnTo>
                  <a:lnTo>
                    <a:pt x="0" y="283731"/>
                  </a:lnTo>
                  <a:lnTo>
                    <a:pt x="1465" y="291402"/>
                  </a:lnTo>
                  <a:lnTo>
                    <a:pt x="5616" y="297707"/>
                  </a:lnTo>
                  <a:lnTo>
                    <a:pt x="11826" y="302004"/>
                  </a:lnTo>
                  <a:lnTo>
                    <a:pt x="19469" y="303651"/>
                  </a:lnTo>
                  <a:close/>
                </a:path>
              </a:pathLst>
            </a:custGeom>
            <a:ln w="35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2" name="object 232"/>
            <p:cNvSpPr/>
            <p:nvPr/>
          </p:nvSpPr>
          <p:spPr>
            <a:xfrm>
              <a:off x="5547264" y="2672571"/>
              <a:ext cx="313055" cy="309245"/>
            </a:xfrm>
            <a:custGeom>
              <a:avLst/>
              <a:gdLst/>
              <a:ahLst/>
              <a:cxnLst/>
              <a:rect l="l" t="t" r="r" b="b"/>
              <a:pathLst>
                <a:path w="313054" h="309244">
                  <a:moveTo>
                    <a:pt x="251937" y="0"/>
                  </a:moveTo>
                  <a:lnTo>
                    <a:pt x="60714" y="0"/>
                  </a:lnTo>
                  <a:lnTo>
                    <a:pt x="17784" y="17795"/>
                  </a:lnTo>
                  <a:lnTo>
                    <a:pt x="0" y="60758"/>
                  </a:lnTo>
                  <a:lnTo>
                    <a:pt x="0" y="248176"/>
                  </a:lnTo>
                  <a:lnTo>
                    <a:pt x="17784" y="291076"/>
                  </a:lnTo>
                  <a:lnTo>
                    <a:pt x="60714" y="308863"/>
                  </a:lnTo>
                  <a:lnTo>
                    <a:pt x="251937" y="308863"/>
                  </a:lnTo>
                  <a:lnTo>
                    <a:pt x="275574" y="304089"/>
                  </a:lnTo>
                  <a:lnTo>
                    <a:pt x="294880" y="291076"/>
                  </a:lnTo>
                  <a:lnTo>
                    <a:pt x="307899" y="271785"/>
                  </a:lnTo>
                  <a:lnTo>
                    <a:pt x="312673" y="248176"/>
                  </a:lnTo>
                  <a:lnTo>
                    <a:pt x="312673" y="60758"/>
                  </a:lnTo>
                  <a:lnTo>
                    <a:pt x="307899" y="37108"/>
                  </a:lnTo>
                  <a:lnTo>
                    <a:pt x="294880" y="17795"/>
                  </a:lnTo>
                  <a:lnTo>
                    <a:pt x="275574" y="4774"/>
                  </a:lnTo>
                  <a:lnTo>
                    <a:pt x="251937" y="0"/>
                  </a:lnTo>
                  <a:close/>
                </a:path>
              </a:pathLst>
            </a:custGeom>
            <a:solidFill>
              <a:srgbClr val="3685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3" name="object 233"/>
            <p:cNvSpPr/>
            <p:nvPr/>
          </p:nvSpPr>
          <p:spPr>
            <a:xfrm>
              <a:off x="5547264" y="2672571"/>
              <a:ext cx="313055" cy="309245"/>
            </a:xfrm>
            <a:custGeom>
              <a:avLst/>
              <a:gdLst/>
              <a:ahLst/>
              <a:cxnLst/>
              <a:rect l="l" t="t" r="r" b="b"/>
              <a:pathLst>
                <a:path w="313054" h="309244">
                  <a:moveTo>
                    <a:pt x="60714" y="308863"/>
                  </a:moveTo>
                  <a:lnTo>
                    <a:pt x="251937" y="308863"/>
                  </a:lnTo>
                  <a:lnTo>
                    <a:pt x="294880" y="291076"/>
                  </a:lnTo>
                  <a:lnTo>
                    <a:pt x="312673" y="248176"/>
                  </a:lnTo>
                  <a:lnTo>
                    <a:pt x="312673" y="60758"/>
                  </a:lnTo>
                  <a:lnTo>
                    <a:pt x="294880" y="17795"/>
                  </a:lnTo>
                  <a:lnTo>
                    <a:pt x="251937" y="0"/>
                  </a:lnTo>
                  <a:lnTo>
                    <a:pt x="60714" y="0"/>
                  </a:lnTo>
                  <a:lnTo>
                    <a:pt x="37083" y="4774"/>
                  </a:lnTo>
                  <a:lnTo>
                    <a:pt x="17784" y="17795"/>
                  </a:lnTo>
                  <a:lnTo>
                    <a:pt x="4771" y="37108"/>
                  </a:lnTo>
                  <a:lnTo>
                    <a:pt x="0" y="60758"/>
                  </a:lnTo>
                  <a:lnTo>
                    <a:pt x="0" y="248176"/>
                  </a:lnTo>
                  <a:lnTo>
                    <a:pt x="4771" y="271785"/>
                  </a:lnTo>
                  <a:lnTo>
                    <a:pt x="17784" y="291076"/>
                  </a:lnTo>
                  <a:lnTo>
                    <a:pt x="37083" y="304089"/>
                  </a:lnTo>
                  <a:lnTo>
                    <a:pt x="60714" y="308863"/>
                  </a:lnTo>
                  <a:close/>
                </a:path>
              </a:pathLst>
            </a:custGeom>
            <a:ln w="5354">
              <a:solidFill>
                <a:srgbClr val="3685C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4" name="object 234"/>
          <p:cNvSpPr txBox="1"/>
          <p:nvPr/>
        </p:nvSpPr>
        <p:spPr>
          <a:xfrm>
            <a:off x="5580792" y="2753508"/>
            <a:ext cx="24701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5">
                <a:latin typeface="Arial"/>
                <a:cs typeface="Arial"/>
              </a:rPr>
              <a:t>M</a:t>
            </a:r>
            <a:r>
              <a:rPr dirty="0" sz="650" spc="10">
                <a:latin typeface="Arial"/>
                <a:cs typeface="Arial"/>
              </a:rPr>
              <a:t>o</a:t>
            </a:r>
            <a:r>
              <a:rPr dirty="0" sz="650" spc="25">
                <a:latin typeface="Arial"/>
                <a:cs typeface="Arial"/>
              </a:rPr>
              <a:t>t</a:t>
            </a:r>
            <a:r>
              <a:rPr dirty="0" sz="650" spc="10">
                <a:latin typeface="Arial"/>
                <a:cs typeface="Arial"/>
              </a:rPr>
              <a:t>or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235" name="object 235"/>
          <p:cNvGrpSpPr/>
          <p:nvPr/>
        </p:nvGrpSpPr>
        <p:grpSpPr>
          <a:xfrm>
            <a:off x="5383359" y="2041136"/>
            <a:ext cx="818515" cy="1951989"/>
            <a:chOff x="5383359" y="2041136"/>
            <a:chExt cx="818515" cy="1951989"/>
          </a:xfrm>
        </p:grpSpPr>
        <p:sp>
          <p:nvSpPr>
            <p:cNvPr id="236" name="object 236"/>
            <p:cNvSpPr/>
            <p:nvPr/>
          </p:nvSpPr>
          <p:spPr>
            <a:xfrm>
              <a:off x="5458885" y="2293809"/>
              <a:ext cx="0" cy="1137285"/>
            </a:xfrm>
            <a:custGeom>
              <a:avLst/>
              <a:gdLst/>
              <a:ahLst/>
              <a:cxnLst/>
              <a:rect l="l" t="t" r="r" b="b"/>
              <a:pathLst>
                <a:path w="0" h="1137285">
                  <a:moveTo>
                    <a:pt x="0" y="1136926"/>
                  </a:moveTo>
                  <a:lnTo>
                    <a:pt x="0" y="0"/>
                  </a:lnTo>
                </a:path>
              </a:pathLst>
            </a:custGeom>
            <a:ln w="21418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7" name="object 237"/>
            <p:cNvSpPr/>
            <p:nvPr/>
          </p:nvSpPr>
          <p:spPr>
            <a:xfrm>
              <a:off x="5458885" y="2293809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79" h="0">
                  <a:moveTo>
                    <a:pt x="0" y="0"/>
                  </a:moveTo>
                  <a:lnTo>
                    <a:pt x="30357" y="0"/>
                  </a:lnTo>
                </a:path>
              </a:pathLst>
            </a:custGeom>
            <a:ln w="21419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8" name="object 238"/>
            <p:cNvSpPr/>
            <p:nvPr/>
          </p:nvSpPr>
          <p:spPr>
            <a:xfrm>
              <a:off x="5480160" y="2233553"/>
              <a:ext cx="22225" cy="130175"/>
            </a:xfrm>
            <a:custGeom>
              <a:avLst/>
              <a:gdLst/>
              <a:ahLst/>
              <a:cxnLst/>
              <a:rect l="l" t="t" r="r" b="b"/>
              <a:pathLst>
                <a:path w="22225" h="130175">
                  <a:moveTo>
                    <a:pt x="22155" y="0"/>
                  </a:moveTo>
                  <a:lnTo>
                    <a:pt x="13038" y="2995"/>
                  </a:lnTo>
                  <a:lnTo>
                    <a:pt x="5868" y="8779"/>
                  </a:lnTo>
                  <a:lnTo>
                    <a:pt x="1177" y="16774"/>
                  </a:lnTo>
                  <a:lnTo>
                    <a:pt x="0" y="23517"/>
                  </a:lnTo>
                  <a:lnTo>
                    <a:pt x="0" y="106566"/>
                  </a:lnTo>
                  <a:lnTo>
                    <a:pt x="1177" y="113165"/>
                  </a:lnTo>
                  <a:lnTo>
                    <a:pt x="5868" y="121130"/>
                  </a:lnTo>
                  <a:lnTo>
                    <a:pt x="13038" y="126884"/>
                  </a:lnTo>
                  <a:lnTo>
                    <a:pt x="22155" y="129677"/>
                  </a:lnTo>
                  <a:lnTo>
                    <a:pt x="22155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9" name="object 239"/>
            <p:cNvSpPr/>
            <p:nvPr/>
          </p:nvSpPr>
          <p:spPr>
            <a:xfrm>
              <a:off x="5511749" y="2168956"/>
              <a:ext cx="557530" cy="262255"/>
            </a:xfrm>
            <a:custGeom>
              <a:avLst/>
              <a:gdLst/>
              <a:ahLst/>
              <a:cxnLst/>
              <a:rect l="l" t="t" r="r" b="b"/>
              <a:pathLst>
                <a:path w="557529" h="262255">
                  <a:moveTo>
                    <a:pt x="43434" y="22161"/>
                  </a:moveTo>
                  <a:lnTo>
                    <a:pt x="41694" y="13525"/>
                  </a:lnTo>
                  <a:lnTo>
                    <a:pt x="36995" y="6489"/>
                  </a:lnTo>
                  <a:lnTo>
                    <a:pt x="30086" y="1739"/>
                  </a:lnTo>
                  <a:lnTo>
                    <a:pt x="21717" y="0"/>
                  </a:lnTo>
                  <a:lnTo>
                    <a:pt x="21247" y="0"/>
                  </a:lnTo>
                  <a:lnTo>
                    <a:pt x="12941" y="1739"/>
                  </a:lnTo>
                  <a:lnTo>
                    <a:pt x="6197" y="6489"/>
                  </a:lnTo>
                  <a:lnTo>
                    <a:pt x="1663" y="13525"/>
                  </a:lnTo>
                  <a:lnTo>
                    <a:pt x="0" y="22161"/>
                  </a:lnTo>
                  <a:lnTo>
                    <a:pt x="0" y="240969"/>
                  </a:lnTo>
                  <a:lnTo>
                    <a:pt x="1663" y="249250"/>
                  </a:lnTo>
                  <a:lnTo>
                    <a:pt x="6197" y="255993"/>
                  </a:lnTo>
                  <a:lnTo>
                    <a:pt x="12941" y="260527"/>
                  </a:lnTo>
                  <a:lnTo>
                    <a:pt x="21247" y="262191"/>
                  </a:lnTo>
                  <a:lnTo>
                    <a:pt x="21717" y="262191"/>
                  </a:lnTo>
                  <a:lnTo>
                    <a:pt x="30086" y="260527"/>
                  </a:lnTo>
                  <a:lnTo>
                    <a:pt x="36995" y="255993"/>
                  </a:lnTo>
                  <a:lnTo>
                    <a:pt x="41694" y="249250"/>
                  </a:lnTo>
                  <a:lnTo>
                    <a:pt x="43434" y="240969"/>
                  </a:lnTo>
                  <a:lnTo>
                    <a:pt x="43434" y="22161"/>
                  </a:lnTo>
                  <a:close/>
                </a:path>
                <a:path w="557529" h="262255">
                  <a:moveTo>
                    <a:pt x="557034" y="20281"/>
                  </a:moveTo>
                  <a:lnTo>
                    <a:pt x="555625" y="13220"/>
                  </a:lnTo>
                  <a:lnTo>
                    <a:pt x="551776" y="7366"/>
                  </a:lnTo>
                  <a:lnTo>
                    <a:pt x="546074" y="3365"/>
                  </a:lnTo>
                  <a:lnTo>
                    <a:pt x="539089" y="1879"/>
                  </a:lnTo>
                  <a:lnTo>
                    <a:pt x="528701" y="1879"/>
                  </a:lnTo>
                  <a:lnTo>
                    <a:pt x="521157" y="10363"/>
                  </a:lnTo>
                  <a:lnTo>
                    <a:pt x="521157" y="175412"/>
                  </a:lnTo>
                  <a:lnTo>
                    <a:pt x="528701" y="182968"/>
                  </a:lnTo>
                  <a:lnTo>
                    <a:pt x="548995" y="182968"/>
                  </a:lnTo>
                  <a:lnTo>
                    <a:pt x="557034" y="175412"/>
                  </a:lnTo>
                  <a:lnTo>
                    <a:pt x="557034" y="103263"/>
                  </a:lnTo>
                  <a:lnTo>
                    <a:pt x="552310" y="96672"/>
                  </a:lnTo>
                  <a:lnTo>
                    <a:pt x="545706" y="93840"/>
                  </a:lnTo>
                  <a:lnTo>
                    <a:pt x="545706" y="91490"/>
                  </a:lnTo>
                  <a:lnTo>
                    <a:pt x="552310" y="89128"/>
                  </a:lnTo>
                  <a:lnTo>
                    <a:pt x="557034" y="82524"/>
                  </a:lnTo>
                  <a:lnTo>
                    <a:pt x="557034" y="74980"/>
                  </a:lnTo>
                  <a:lnTo>
                    <a:pt x="557034" y="20281"/>
                  </a:lnTo>
                  <a:close/>
                </a:path>
              </a:pathLst>
            </a:custGeom>
            <a:solidFill>
              <a:srgbClr val="F061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0" name="object 240"/>
            <p:cNvSpPr/>
            <p:nvPr/>
          </p:nvSpPr>
          <p:spPr>
            <a:xfrm>
              <a:off x="5566515" y="2041136"/>
              <a:ext cx="457200" cy="405130"/>
            </a:xfrm>
            <a:custGeom>
              <a:avLst/>
              <a:gdLst/>
              <a:ahLst/>
              <a:cxnLst/>
              <a:rect l="l" t="t" r="r" b="b"/>
              <a:pathLst>
                <a:path w="457200" h="405130">
                  <a:moveTo>
                    <a:pt x="398425" y="112713"/>
                  </a:moveTo>
                  <a:lnTo>
                    <a:pt x="66087" y="112713"/>
                  </a:lnTo>
                  <a:lnTo>
                    <a:pt x="27784" y="138382"/>
                  </a:lnTo>
                  <a:lnTo>
                    <a:pt x="24546" y="154682"/>
                  </a:lnTo>
                  <a:lnTo>
                    <a:pt x="24546" y="229675"/>
                  </a:lnTo>
                  <a:lnTo>
                    <a:pt x="0" y="229675"/>
                  </a:lnTo>
                  <a:lnTo>
                    <a:pt x="0" y="286256"/>
                  </a:lnTo>
                  <a:lnTo>
                    <a:pt x="24546" y="286256"/>
                  </a:lnTo>
                  <a:lnTo>
                    <a:pt x="24546" y="364065"/>
                  </a:lnTo>
                  <a:lnTo>
                    <a:pt x="49838" y="401863"/>
                  </a:lnTo>
                  <a:lnTo>
                    <a:pt x="241224" y="405091"/>
                  </a:lnTo>
                  <a:lnTo>
                    <a:pt x="258468" y="396249"/>
                  </a:lnTo>
                  <a:lnTo>
                    <a:pt x="281468" y="376797"/>
                  </a:lnTo>
                  <a:lnTo>
                    <a:pt x="300822" y="361706"/>
                  </a:lnTo>
                  <a:lnTo>
                    <a:pt x="103857" y="361706"/>
                  </a:lnTo>
                  <a:lnTo>
                    <a:pt x="84022" y="341901"/>
                  </a:lnTo>
                  <a:lnTo>
                    <a:pt x="85528" y="334231"/>
                  </a:lnTo>
                  <a:lnTo>
                    <a:pt x="89692" y="327930"/>
                  </a:lnTo>
                  <a:lnTo>
                    <a:pt x="95979" y="323664"/>
                  </a:lnTo>
                  <a:lnTo>
                    <a:pt x="103857" y="322095"/>
                  </a:lnTo>
                  <a:lnTo>
                    <a:pt x="214792" y="322095"/>
                  </a:lnTo>
                  <a:lnTo>
                    <a:pt x="219407" y="319280"/>
                  </a:lnTo>
                  <a:lnTo>
                    <a:pt x="225527" y="314431"/>
                  </a:lnTo>
                  <a:lnTo>
                    <a:pt x="232178" y="308699"/>
                  </a:lnTo>
                  <a:lnTo>
                    <a:pt x="238388" y="303232"/>
                  </a:lnTo>
                  <a:lnTo>
                    <a:pt x="254764" y="289579"/>
                  </a:lnTo>
                  <a:lnTo>
                    <a:pt x="271317" y="277473"/>
                  </a:lnTo>
                  <a:lnTo>
                    <a:pt x="288047" y="268816"/>
                  </a:lnTo>
                  <a:lnTo>
                    <a:pt x="304952" y="265507"/>
                  </a:lnTo>
                  <a:lnTo>
                    <a:pt x="439960" y="265507"/>
                  </a:lnTo>
                  <a:lnTo>
                    <a:pt x="439960" y="248530"/>
                  </a:lnTo>
                  <a:lnTo>
                    <a:pt x="456960" y="248530"/>
                  </a:lnTo>
                  <a:lnTo>
                    <a:pt x="456960" y="192417"/>
                  </a:lnTo>
                  <a:lnTo>
                    <a:pt x="455064" y="192417"/>
                  </a:lnTo>
                  <a:lnTo>
                    <a:pt x="454124" y="191940"/>
                  </a:lnTo>
                  <a:lnTo>
                    <a:pt x="439960" y="191940"/>
                  </a:lnTo>
                  <a:lnTo>
                    <a:pt x="439960" y="154682"/>
                  </a:lnTo>
                  <a:lnTo>
                    <a:pt x="436656" y="138382"/>
                  </a:lnTo>
                  <a:lnTo>
                    <a:pt x="427688" y="125038"/>
                  </a:lnTo>
                  <a:lnTo>
                    <a:pt x="414473" y="116023"/>
                  </a:lnTo>
                  <a:lnTo>
                    <a:pt x="398425" y="112713"/>
                  </a:lnTo>
                  <a:close/>
                </a:path>
                <a:path w="457200" h="405130">
                  <a:moveTo>
                    <a:pt x="439960" y="265507"/>
                  </a:moveTo>
                  <a:lnTo>
                    <a:pt x="358770" y="265507"/>
                  </a:lnTo>
                  <a:lnTo>
                    <a:pt x="366444" y="267077"/>
                  </a:lnTo>
                  <a:lnTo>
                    <a:pt x="372749" y="271343"/>
                  </a:lnTo>
                  <a:lnTo>
                    <a:pt x="377019" y="277642"/>
                  </a:lnTo>
                  <a:lnTo>
                    <a:pt x="378590" y="285313"/>
                  </a:lnTo>
                  <a:lnTo>
                    <a:pt x="377019" y="292983"/>
                  </a:lnTo>
                  <a:lnTo>
                    <a:pt x="372749" y="299282"/>
                  </a:lnTo>
                  <a:lnTo>
                    <a:pt x="366444" y="303548"/>
                  </a:lnTo>
                  <a:lnTo>
                    <a:pt x="358770" y="305118"/>
                  </a:lnTo>
                  <a:lnTo>
                    <a:pt x="304952" y="305118"/>
                  </a:lnTo>
                  <a:lnTo>
                    <a:pt x="296747" y="308212"/>
                  </a:lnTo>
                  <a:lnTo>
                    <a:pt x="285712" y="315728"/>
                  </a:lnTo>
                  <a:lnTo>
                    <a:pt x="274148" y="325012"/>
                  </a:lnTo>
                  <a:lnTo>
                    <a:pt x="251065" y="344796"/>
                  </a:lnTo>
                  <a:lnTo>
                    <a:pt x="239099" y="353749"/>
                  </a:lnTo>
                  <a:lnTo>
                    <a:pt x="227840" y="359607"/>
                  </a:lnTo>
                  <a:lnTo>
                    <a:pt x="216672" y="361706"/>
                  </a:lnTo>
                  <a:lnTo>
                    <a:pt x="300822" y="361706"/>
                  </a:lnTo>
                  <a:lnTo>
                    <a:pt x="306416" y="357345"/>
                  </a:lnTo>
                  <a:lnTo>
                    <a:pt x="329503" y="348503"/>
                  </a:lnTo>
                  <a:lnTo>
                    <a:pt x="398425" y="348503"/>
                  </a:lnTo>
                  <a:lnTo>
                    <a:pt x="414473" y="345276"/>
                  </a:lnTo>
                  <a:lnTo>
                    <a:pt x="427688" y="336478"/>
                  </a:lnTo>
                  <a:lnTo>
                    <a:pt x="436656" y="323436"/>
                  </a:lnTo>
                  <a:lnTo>
                    <a:pt x="439960" y="307476"/>
                  </a:lnTo>
                  <a:lnTo>
                    <a:pt x="439960" y="265507"/>
                  </a:lnTo>
                  <a:close/>
                </a:path>
                <a:path w="457200" h="405130">
                  <a:moveTo>
                    <a:pt x="456960" y="248530"/>
                  </a:moveTo>
                  <a:lnTo>
                    <a:pt x="454124" y="248530"/>
                  </a:lnTo>
                  <a:lnTo>
                    <a:pt x="455064" y="249002"/>
                  </a:lnTo>
                  <a:lnTo>
                    <a:pt x="456960" y="248530"/>
                  </a:lnTo>
                  <a:close/>
                </a:path>
                <a:path w="457200" h="405130">
                  <a:moveTo>
                    <a:pt x="305892" y="73100"/>
                  </a:moveTo>
                  <a:lnTo>
                    <a:pt x="158616" y="73099"/>
                  </a:lnTo>
                  <a:lnTo>
                    <a:pt x="120775" y="97775"/>
                  </a:lnTo>
                  <a:lnTo>
                    <a:pt x="117065" y="112713"/>
                  </a:lnTo>
                  <a:lnTo>
                    <a:pt x="346965" y="112713"/>
                  </a:lnTo>
                  <a:lnTo>
                    <a:pt x="343271" y="97775"/>
                  </a:lnTo>
                  <a:lnTo>
                    <a:pt x="334398" y="85130"/>
                  </a:lnTo>
                  <a:lnTo>
                    <a:pt x="321540" y="76373"/>
                  </a:lnTo>
                  <a:lnTo>
                    <a:pt x="305892" y="73100"/>
                  </a:lnTo>
                  <a:close/>
                </a:path>
                <a:path w="457200" h="405130">
                  <a:moveTo>
                    <a:pt x="273789" y="59906"/>
                  </a:moveTo>
                  <a:lnTo>
                    <a:pt x="188823" y="59906"/>
                  </a:lnTo>
                  <a:lnTo>
                    <a:pt x="188823" y="73099"/>
                  </a:lnTo>
                  <a:lnTo>
                    <a:pt x="273789" y="73100"/>
                  </a:lnTo>
                  <a:lnTo>
                    <a:pt x="273789" y="59906"/>
                  </a:lnTo>
                  <a:close/>
                </a:path>
                <a:path w="457200" h="405130">
                  <a:moveTo>
                    <a:pt x="293440" y="0"/>
                  </a:moveTo>
                  <a:lnTo>
                    <a:pt x="166830" y="0"/>
                  </a:lnTo>
                  <a:lnTo>
                    <a:pt x="137840" y="26897"/>
                  </a:lnTo>
                  <a:lnTo>
                    <a:pt x="137840" y="33502"/>
                  </a:lnTo>
                  <a:lnTo>
                    <a:pt x="169466" y="59906"/>
                  </a:lnTo>
                  <a:lnTo>
                    <a:pt x="290788" y="59906"/>
                  </a:lnTo>
                  <a:lnTo>
                    <a:pt x="303171" y="57835"/>
                  </a:lnTo>
                  <a:lnTo>
                    <a:pt x="313388" y="52183"/>
                  </a:lnTo>
                  <a:lnTo>
                    <a:pt x="320331" y="43791"/>
                  </a:lnTo>
                  <a:lnTo>
                    <a:pt x="322891" y="33502"/>
                  </a:lnTo>
                  <a:lnTo>
                    <a:pt x="322891" y="26897"/>
                  </a:lnTo>
                  <a:lnTo>
                    <a:pt x="320331" y="16257"/>
                  </a:lnTo>
                  <a:lnTo>
                    <a:pt x="313388" y="7560"/>
                  </a:lnTo>
                  <a:lnTo>
                    <a:pt x="303171" y="1692"/>
                  </a:lnTo>
                  <a:lnTo>
                    <a:pt x="29344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1" name="object 241"/>
            <p:cNvSpPr/>
            <p:nvPr/>
          </p:nvSpPr>
          <p:spPr>
            <a:xfrm>
              <a:off x="5383359" y="3360385"/>
              <a:ext cx="818515" cy="633095"/>
            </a:xfrm>
            <a:custGeom>
              <a:avLst/>
              <a:gdLst/>
              <a:ahLst/>
              <a:cxnLst/>
              <a:rect l="l" t="t" r="r" b="b"/>
              <a:pathLst>
                <a:path w="818514" h="633095">
                  <a:moveTo>
                    <a:pt x="142248" y="289616"/>
                  </a:moveTo>
                  <a:lnTo>
                    <a:pt x="142248" y="54895"/>
                  </a:lnTo>
                  <a:lnTo>
                    <a:pt x="199918" y="109188"/>
                  </a:lnTo>
                  <a:lnTo>
                    <a:pt x="210271" y="98568"/>
                  </a:lnTo>
                  <a:lnTo>
                    <a:pt x="239802" y="69310"/>
                  </a:lnTo>
                  <a:lnTo>
                    <a:pt x="298945" y="30931"/>
                  </a:lnTo>
                  <a:lnTo>
                    <a:pt x="368361" y="17417"/>
                  </a:lnTo>
                  <a:lnTo>
                    <a:pt x="715109" y="17417"/>
                  </a:lnTo>
                  <a:lnTo>
                    <a:pt x="755102" y="25511"/>
                  </a:lnTo>
                  <a:lnTo>
                    <a:pt x="787796" y="47568"/>
                  </a:lnTo>
                  <a:lnTo>
                    <a:pt x="809858" y="80255"/>
                  </a:lnTo>
                  <a:lnTo>
                    <a:pt x="817953" y="120240"/>
                  </a:lnTo>
                  <a:lnTo>
                    <a:pt x="817953" y="530096"/>
                  </a:lnTo>
                  <a:lnTo>
                    <a:pt x="809858" y="570045"/>
                  </a:lnTo>
                  <a:lnTo>
                    <a:pt x="787796" y="602651"/>
                  </a:lnTo>
                  <a:lnTo>
                    <a:pt x="755102" y="624626"/>
                  </a:lnTo>
                  <a:lnTo>
                    <a:pt x="715109" y="632681"/>
                  </a:lnTo>
                  <a:lnTo>
                    <a:pt x="678582" y="632681"/>
                  </a:lnTo>
                  <a:lnTo>
                    <a:pt x="678582" y="201922"/>
                  </a:lnTo>
                  <a:lnTo>
                    <a:pt x="676660" y="196401"/>
                  </a:lnTo>
                  <a:lnTo>
                    <a:pt x="672573" y="192079"/>
                  </a:lnTo>
                  <a:lnTo>
                    <a:pt x="665179" y="186720"/>
                  </a:lnTo>
                  <a:lnTo>
                    <a:pt x="656657" y="184719"/>
                  </a:lnTo>
                  <a:lnTo>
                    <a:pt x="648044" y="186095"/>
                  </a:lnTo>
                  <a:lnTo>
                    <a:pt x="640376" y="190871"/>
                  </a:lnTo>
                  <a:lnTo>
                    <a:pt x="515418" y="305951"/>
                  </a:lnTo>
                  <a:lnTo>
                    <a:pt x="390712" y="190871"/>
                  </a:lnTo>
                  <a:lnTo>
                    <a:pt x="383045" y="186095"/>
                  </a:lnTo>
                  <a:lnTo>
                    <a:pt x="374430" y="184719"/>
                  </a:lnTo>
                  <a:lnTo>
                    <a:pt x="365906" y="186720"/>
                  </a:lnTo>
                  <a:lnTo>
                    <a:pt x="358508" y="192079"/>
                  </a:lnTo>
                  <a:lnTo>
                    <a:pt x="353868" y="199740"/>
                  </a:lnTo>
                  <a:lnTo>
                    <a:pt x="352563" y="208350"/>
                  </a:lnTo>
                  <a:lnTo>
                    <a:pt x="352563" y="632681"/>
                  </a:lnTo>
                  <a:lnTo>
                    <a:pt x="176123" y="632681"/>
                  </a:lnTo>
                  <a:lnTo>
                    <a:pt x="176123" y="283848"/>
                  </a:lnTo>
                  <a:lnTo>
                    <a:pt x="173912" y="277399"/>
                  </a:lnTo>
                  <a:lnTo>
                    <a:pt x="167985" y="275319"/>
                  </a:lnTo>
                  <a:lnTo>
                    <a:pt x="159400" y="277564"/>
                  </a:lnTo>
                  <a:lnTo>
                    <a:pt x="149214" y="284091"/>
                  </a:lnTo>
                  <a:lnTo>
                    <a:pt x="142248" y="289616"/>
                  </a:lnTo>
                  <a:close/>
                </a:path>
                <a:path w="818514" h="633095">
                  <a:moveTo>
                    <a:pt x="549067" y="336941"/>
                  </a:moveTo>
                  <a:lnTo>
                    <a:pt x="671129" y="224269"/>
                  </a:lnTo>
                  <a:lnTo>
                    <a:pt x="676182" y="219704"/>
                  </a:lnTo>
                  <a:lnTo>
                    <a:pt x="678582" y="213695"/>
                  </a:lnTo>
                  <a:lnTo>
                    <a:pt x="678582" y="460186"/>
                  </a:lnTo>
                  <a:lnTo>
                    <a:pt x="676182" y="453943"/>
                  </a:lnTo>
                  <a:lnTo>
                    <a:pt x="671129" y="449378"/>
                  </a:lnTo>
                  <a:lnTo>
                    <a:pt x="549067" y="336941"/>
                  </a:lnTo>
                  <a:close/>
                </a:path>
                <a:path w="818514" h="633095">
                  <a:moveTo>
                    <a:pt x="352563" y="632681"/>
                  </a:moveTo>
                  <a:lnTo>
                    <a:pt x="352563" y="465293"/>
                  </a:lnTo>
                  <a:lnTo>
                    <a:pt x="353868" y="473903"/>
                  </a:lnTo>
                  <a:lnTo>
                    <a:pt x="358508" y="481568"/>
                  </a:lnTo>
                  <a:lnTo>
                    <a:pt x="365906" y="486930"/>
                  </a:lnTo>
                  <a:lnTo>
                    <a:pt x="374430" y="488957"/>
                  </a:lnTo>
                  <a:lnTo>
                    <a:pt x="383044" y="487651"/>
                  </a:lnTo>
                  <a:lnTo>
                    <a:pt x="390712" y="483011"/>
                  </a:lnTo>
                  <a:lnTo>
                    <a:pt x="515418" y="367931"/>
                  </a:lnTo>
                  <a:lnTo>
                    <a:pt x="640376" y="483011"/>
                  </a:lnTo>
                  <a:lnTo>
                    <a:pt x="648044" y="487651"/>
                  </a:lnTo>
                  <a:lnTo>
                    <a:pt x="656657" y="488957"/>
                  </a:lnTo>
                  <a:lnTo>
                    <a:pt x="665179" y="486930"/>
                  </a:lnTo>
                  <a:lnTo>
                    <a:pt x="672573" y="481568"/>
                  </a:lnTo>
                  <a:lnTo>
                    <a:pt x="676660" y="477246"/>
                  </a:lnTo>
                  <a:lnTo>
                    <a:pt x="678582" y="471716"/>
                  </a:lnTo>
                  <a:lnTo>
                    <a:pt x="678582" y="632681"/>
                  </a:lnTo>
                  <a:lnTo>
                    <a:pt x="352563" y="632681"/>
                  </a:lnTo>
                  <a:close/>
                </a:path>
                <a:path w="818514" h="633095">
                  <a:moveTo>
                    <a:pt x="352563" y="465293"/>
                  </a:moveTo>
                  <a:lnTo>
                    <a:pt x="352563" y="208350"/>
                  </a:lnTo>
                  <a:lnTo>
                    <a:pt x="354591" y="216872"/>
                  </a:lnTo>
                  <a:lnTo>
                    <a:pt x="359951" y="224269"/>
                  </a:lnTo>
                  <a:lnTo>
                    <a:pt x="482022" y="336941"/>
                  </a:lnTo>
                  <a:lnTo>
                    <a:pt x="359951" y="449378"/>
                  </a:lnTo>
                  <a:lnTo>
                    <a:pt x="354591" y="456774"/>
                  </a:lnTo>
                  <a:lnTo>
                    <a:pt x="352563" y="465293"/>
                  </a:lnTo>
                  <a:close/>
                </a:path>
                <a:path w="818514" h="633095">
                  <a:moveTo>
                    <a:pt x="82413" y="628612"/>
                  </a:moveTo>
                  <a:lnTo>
                    <a:pt x="82413" y="539225"/>
                  </a:lnTo>
                  <a:lnTo>
                    <a:pt x="89623" y="546199"/>
                  </a:lnTo>
                  <a:lnTo>
                    <a:pt x="149214" y="546199"/>
                  </a:lnTo>
                  <a:lnTo>
                    <a:pt x="159400" y="544512"/>
                  </a:lnTo>
                  <a:lnTo>
                    <a:pt x="167985" y="539920"/>
                  </a:lnTo>
                  <a:lnTo>
                    <a:pt x="173912" y="533121"/>
                  </a:lnTo>
                  <a:lnTo>
                    <a:pt x="176123" y="524817"/>
                  </a:lnTo>
                  <a:lnTo>
                    <a:pt x="176123" y="632681"/>
                  </a:lnTo>
                  <a:lnTo>
                    <a:pt x="102599" y="632681"/>
                  </a:lnTo>
                  <a:lnTo>
                    <a:pt x="82413" y="628612"/>
                  </a:lnTo>
                  <a:close/>
                </a:path>
                <a:path w="818514" h="633095">
                  <a:moveTo>
                    <a:pt x="16870" y="113843"/>
                  </a:moveTo>
                  <a:lnTo>
                    <a:pt x="112687" y="6366"/>
                  </a:lnTo>
                  <a:lnTo>
                    <a:pt x="123982" y="0"/>
                  </a:lnTo>
                  <a:lnTo>
                    <a:pt x="129721" y="285"/>
                  </a:lnTo>
                  <a:lnTo>
                    <a:pt x="134560" y="3003"/>
                  </a:lnTo>
                  <a:lnTo>
                    <a:pt x="154737" y="21742"/>
                  </a:lnTo>
                  <a:lnTo>
                    <a:pt x="157679" y="26445"/>
                  </a:lnTo>
                  <a:lnTo>
                    <a:pt x="158254" y="32162"/>
                  </a:lnTo>
                  <a:lnTo>
                    <a:pt x="156531" y="38195"/>
                  </a:lnTo>
                  <a:lnTo>
                    <a:pt x="152580" y="43844"/>
                  </a:lnTo>
                  <a:lnTo>
                    <a:pt x="142248" y="54895"/>
                  </a:lnTo>
                  <a:lnTo>
                    <a:pt x="142248" y="289616"/>
                  </a:lnTo>
                  <a:lnTo>
                    <a:pt x="129994" y="299335"/>
                  </a:lnTo>
                  <a:lnTo>
                    <a:pt x="129994" y="182706"/>
                  </a:lnTo>
                  <a:lnTo>
                    <a:pt x="72803" y="128648"/>
                  </a:lnTo>
                  <a:lnTo>
                    <a:pt x="62471" y="139700"/>
                  </a:lnTo>
                  <a:lnTo>
                    <a:pt x="56957" y="143910"/>
                  </a:lnTo>
                  <a:lnTo>
                    <a:pt x="50993" y="145979"/>
                  </a:lnTo>
                  <a:lnTo>
                    <a:pt x="45300" y="145750"/>
                  </a:lnTo>
                  <a:lnTo>
                    <a:pt x="40598" y="143064"/>
                  </a:lnTo>
                  <a:lnTo>
                    <a:pt x="20413" y="124083"/>
                  </a:lnTo>
                  <a:lnTo>
                    <a:pt x="17471" y="119515"/>
                  </a:lnTo>
                  <a:lnTo>
                    <a:pt x="16870" y="113843"/>
                  </a:lnTo>
                  <a:close/>
                </a:path>
                <a:path w="818514" h="633095">
                  <a:moveTo>
                    <a:pt x="0" y="530134"/>
                  </a:moveTo>
                  <a:lnTo>
                    <a:pt x="0" y="390914"/>
                  </a:lnTo>
                  <a:lnTo>
                    <a:pt x="11164" y="330366"/>
                  </a:lnTo>
                  <a:lnTo>
                    <a:pt x="43242" y="277840"/>
                  </a:lnTo>
                  <a:lnTo>
                    <a:pt x="83373" y="233426"/>
                  </a:lnTo>
                  <a:lnTo>
                    <a:pt x="129994" y="182706"/>
                  </a:lnTo>
                  <a:lnTo>
                    <a:pt x="129994" y="299335"/>
                  </a:lnTo>
                  <a:lnTo>
                    <a:pt x="99233" y="323732"/>
                  </a:lnTo>
                  <a:lnTo>
                    <a:pt x="92551" y="330164"/>
                  </a:lnTo>
                  <a:lnTo>
                    <a:pt x="87219" y="337722"/>
                  </a:lnTo>
                  <a:lnTo>
                    <a:pt x="83690" y="345553"/>
                  </a:lnTo>
                  <a:lnTo>
                    <a:pt x="82413" y="352801"/>
                  </a:lnTo>
                  <a:lnTo>
                    <a:pt x="82413" y="628612"/>
                  </a:lnTo>
                  <a:lnTo>
                    <a:pt x="62641" y="624626"/>
                  </a:lnTo>
                  <a:lnTo>
                    <a:pt x="30028" y="602651"/>
                  </a:lnTo>
                  <a:lnTo>
                    <a:pt x="8049" y="570045"/>
                  </a:lnTo>
                  <a:lnTo>
                    <a:pt x="0" y="530134"/>
                  </a:lnTo>
                  <a:close/>
                </a:path>
              </a:pathLst>
            </a:custGeom>
            <a:solidFill>
              <a:srgbClr val="FFC52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2" name="object 242"/>
          <p:cNvSpPr txBox="1"/>
          <p:nvPr/>
        </p:nvSpPr>
        <p:spPr>
          <a:xfrm>
            <a:off x="5512253" y="3114063"/>
            <a:ext cx="29972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25">
                <a:latin typeface="Arial"/>
                <a:cs typeface="Arial"/>
              </a:rPr>
              <a:t>B</a:t>
            </a:r>
            <a:r>
              <a:rPr dirty="0" sz="650" spc="10">
                <a:latin typeface="Arial"/>
                <a:cs typeface="Arial"/>
              </a:rPr>
              <a:t>a</a:t>
            </a:r>
            <a:r>
              <a:rPr dirty="0" sz="650" spc="-15">
                <a:latin typeface="Arial"/>
                <a:cs typeface="Arial"/>
              </a:rPr>
              <a:t>tt</a:t>
            </a:r>
            <a:r>
              <a:rPr dirty="0" sz="650" spc="10">
                <a:latin typeface="Arial"/>
                <a:cs typeface="Arial"/>
              </a:rPr>
              <a:t>e</a:t>
            </a:r>
            <a:r>
              <a:rPr dirty="0" sz="650" spc="30">
                <a:latin typeface="Arial"/>
                <a:cs typeface="Arial"/>
              </a:rPr>
              <a:t>r</a:t>
            </a:r>
            <a:r>
              <a:rPr dirty="0" sz="650" spc="10">
                <a:latin typeface="Arial"/>
                <a:cs typeface="Arial"/>
              </a:rPr>
              <a:t>y</a:t>
            </a:r>
            <a:endParaRPr sz="650">
              <a:latin typeface="Arial"/>
              <a:cs typeface="Arial"/>
            </a:endParaRPr>
          </a:p>
        </p:txBody>
      </p:sp>
      <p:sp>
        <p:nvSpPr>
          <p:cNvPr id="243" name="object 243"/>
          <p:cNvSpPr txBox="1"/>
          <p:nvPr/>
        </p:nvSpPr>
        <p:spPr>
          <a:xfrm>
            <a:off x="5735184" y="3389298"/>
            <a:ext cx="37973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latin typeface="Arial"/>
                <a:cs typeface="Arial"/>
              </a:rPr>
              <a:t>Fuel</a:t>
            </a:r>
            <a:r>
              <a:rPr dirty="0" sz="650" spc="-40">
                <a:latin typeface="Arial"/>
                <a:cs typeface="Arial"/>
              </a:rPr>
              <a:t> </a:t>
            </a:r>
            <a:r>
              <a:rPr dirty="0" sz="650" spc="5">
                <a:latin typeface="Arial"/>
                <a:cs typeface="Arial"/>
              </a:rPr>
              <a:t>tank</a:t>
            </a:r>
            <a:endParaRPr sz="650">
              <a:latin typeface="Arial"/>
              <a:cs typeface="Arial"/>
            </a:endParaRPr>
          </a:p>
        </p:txBody>
      </p:sp>
      <p:sp>
        <p:nvSpPr>
          <p:cNvPr id="244" name="object 244"/>
          <p:cNvSpPr txBox="1"/>
          <p:nvPr/>
        </p:nvSpPr>
        <p:spPr>
          <a:xfrm>
            <a:off x="5708232" y="2169873"/>
            <a:ext cx="16891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5">
                <a:latin typeface="Arial"/>
                <a:cs typeface="Arial"/>
              </a:rPr>
              <a:t>I</a:t>
            </a:r>
            <a:r>
              <a:rPr dirty="0" sz="650" spc="30">
                <a:latin typeface="Arial"/>
                <a:cs typeface="Arial"/>
              </a:rPr>
              <a:t>C</a:t>
            </a:r>
            <a:r>
              <a:rPr dirty="0" sz="650" spc="15">
                <a:latin typeface="Arial"/>
                <a:cs typeface="Arial"/>
              </a:rPr>
              <a:t>E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245" name="object 245"/>
          <p:cNvGrpSpPr/>
          <p:nvPr/>
        </p:nvGrpSpPr>
        <p:grpSpPr>
          <a:xfrm>
            <a:off x="5401562" y="2768278"/>
            <a:ext cx="677545" cy="351790"/>
            <a:chOff x="5401562" y="2768278"/>
            <a:chExt cx="677545" cy="351790"/>
          </a:xfrm>
        </p:grpSpPr>
        <p:pic>
          <p:nvPicPr>
            <p:cNvPr id="246" name="object 24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01562" y="3005102"/>
              <a:ext cx="114638" cy="114592"/>
            </a:xfrm>
            <a:prstGeom prst="rect">
              <a:avLst/>
            </a:prstGeom>
          </p:spPr>
        </p:pic>
        <p:pic>
          <p:nvPicPr>
            <p:cNvPr id="247" name="object 24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64209" y="2768278"/>
              <a:ext cx="114588" cy="114663"/>
            </a:xfrm>
            <a:prstGeom prst="rect">
              <a:avLst/>
            </a:prstGeom>
          </p:spPr>
        </p:pic>
      </p:grpSp>
      <p:sp>
        <p:nvSpPr>
          <p:cNvPr id="248" name="object 248"/>
          <p:cNvSpPr txBox="1"/>
          <p:nvPr/>
        </p:nvSpPr>
        <p:spPr>
          <a:xfrm>
            <a:off x="2325370" y="957224"/>
            <a:ext cx="2159635" cy="610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0825" marR="5080" indent="-238125">
              <a:lnSpc>
                <a:spcPct val="120000"/>
              </a:lnSpc>
              <a:spcBef>
                <a:spcPts val="100"/>
              </a:spcBef>
            </a:pPr>
            <a:r>
              <a:rPr dirty="0" sz="1600" spc="-5" b="1">
                <a:solidFill>
                  <a:srgbClr val="006FC0"/>
                </a:solidFill>
                <a:latin typeface="Arial"/>
                <a:cs typeface="Arial"/>
              </a:rPr>
              <a:t>Plug-in</a:t>
            </a:r>
            <a:r>
              <a:rPr dirty="0" sz="1600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006FC0"/>
                </a:solidFill>
                <a:latin typeface="Arial"/>
                <a:cs typeface="Arial"/>
              </a:rPr>
              <a:t>hybrid</a:t>
            </a:r>
            <a:r>
              <a:rPr dirty="0" sz="1600" spc="15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006FC0"/>
                </a:solidFill>
                <a:latin typeface="Arial"/>
                <a:cs typeface="Arial"/>
              </a:rPr>
              <a:t>electric </a:t>
            </a:r>
            <a:r>
              <a:rPr dirty="0" sz="1600" spc="-430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1600" spc="-15" b="1">
                <a:solidFill>
                  <a:srgbClr val="006FC0"/>
                </a:solidFill>
                <a:latin typeface="Arial"/>
                <a:cs typeface="Arial"/>
              </a:rPr>
              <a:t>vehicles</a:t>
            </a:r>
            <a:r>
              <a:rPr dirty="0" sz="1600" spc="40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006FC0"/>
                </a:solidFill>
                <a:latin typeface="Arial"/>
                <a:cs typeface="Arial"/>
              </a:rPr>
              <a:t>(PHEVs)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49" name="object 249"/>
          <p:cNvGrpSpPr/>
          <p:nvPr/>
        </p:nvGrpSpPr>
        <p:grpSpPr>
          <a:xfrm>
            <a:off x="2784335" y="1853750"/>
            <a:ext cx="1454785" cy="2727325"/>
            <a:chOff x="2784335" y="1853750"/>
            <a:chExt cx="1454785" cy="2727325"/>
          </a:xfrm>
        </p:grpSpPr>
        <p:sp>
          <p:nvSpPr>
            <p:cNvPr id="250" name="object 250"/>
            <p:cNvSpPr/>
            <p:nvPr/>
          </p:nvSpPr>
          <p:spPr>
            <a:xfrm>
              <a:off x="3751141" y="3725391"/>
              <a:ext cx="408940" cy="0"/>
            </a:xfrm>
            <a:custGeom>
              <a:avLst/>
              <a:gdLst/>
              <a:ahLst/>
              <a:cxnLst/>
              <a:rect l="l" t="t" r="r" b="b"/>
              <a:pathLst>
                <a:path w="408939" h="0">
                  <a:moveTo>
                    <a:pt x="0" y="0"/>
                  </a:moveTo>
                  <a:lnTo>
                    <a:pt x="408798" y="0"/>
                  </a:lnTo>
                </a:path>
              </a:pathLst>
            </a:custGeom>
            <a:ln w="2141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1" name="object 251"/>
            <p:cNvSpPr/>
            <p:nvPr/>
          </p:nvSpPr>
          <p:spPr>
            <a:xfrm>
              <a:off x="4159939" y="3281944"/>
              <a:ext cx="68580" cy="443865"/>
            </a:xfrm>
            <a:custGeom>
              <a:avLst/>
              <a:gdLst/>
              <a:ahLst/>
              <a:cxnLst/>
              <a:rect l="l" t="t" r="r" b="b"/>
              <a:pathLst>
                <a:path w="68579" h="443864">
                  <a:moveTo>
                    <a:pt x="68109" y="0"/>
                  </a:moveTo>
                  <a:lnTo>
                    <a:pt x="68109" y="375334"/>
                  </a:lnTo>
                </a:path>
                <a:path w="68579" h="443864">
                  <a:moveTo>
                    <a:pt x="68109" y="375334"/>
                  </a:moveTo>
                  <a:lnTo>
                    <a:pt x="63571" y="403647"/>
                  </a:lnTo>
                  <a:lnTo>
                    <a:pt x="49903" y="425240"/>
                  </a:lnTo>
                  <a:lnTo>
                    <a:pt x="28311" y="438908"/>
                  </a:lnTo>
                  <a:lnTo>
                    <a:pt x="0" y="443446"/>
                  </a:lnTo>
                </a:path>
              </a:pathLst>
            </a:custGeom>
            <a:ln w="214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2" name="object 252"/>
            <p:cNvSpPr/>
            <p:nvPr/>
          </p:nvSpPr>
          <p:spPr>
            <a:xfrm>
              <a:off x="4006515" y="3728104"/>
              <a:ext cx="635" cy="74295"/>
            </a:xfrm>
            <a:custGeom>
              <a:avLst/>
              <a:gdLst/>
              <a:ahLst/>
              <a:cxnLst/>
              <a:rect l="l" t="t" r="r" b="b"/>
              <a:pathLst>
                <a:path w="635" h="74295">
                  <a:moveTo>
                    <a:pt x="142" y="-10708"/>
                  </a:moveTo>
                  <a:lnTo>
                    <a:pt x="142" y="84819"/>
                  </a:lnTo>
                </a:path>
              </a:pathLst>
            </a:custGeom>
            <a:ln w="21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3" name="object 253"/>
            <p:cNvSpPr/>
            <p:nvPr/>
          </p:nvSpPr>
          <p:spPr>
            <a:xfrm>
              <a:off x="2933471" y="4065625"/>
              <a:ext cx="1034415" cy="50165"/>
            </a:xfrm>
            <a:custGeom>
              <a:avLst/>
              <a:gdLst/>
              <a:ahLst/>
              <a:cxnLst/>
              <a:rect l="l" t="t" r="r" b="b"/>
              <a:pathLst>
                <a:path w="1034414" h="50164">
                  <a:moveTo>
                    <a:pt x="413575" y="0"/>
                  </a:moveTo>
                  <a:lnTo>
                    <a:pt x="0" y="0"/>
                  </a:lnTo>
                  <a:lnTo>
                    <a:pt x="0" y="49784"/>
                  </a:lnTo>
                  <a:lnTo>
                    <a:pt x="413575" y="49784"/>
                  </a:lnTo>
                  <a:lnTo>
                    <a:pt x="413575" y="0"/>
                  </a:lnTo>
                  <a:close/>
                </a:path>
                <a:path w="1034414" h="50164">
                  <a:moveTo>
                    <a:pt x="1034122" y="0"/>
                  </a:moveTo>
                  <a:lnTo>
                    <a:pt x="619023" y="0"/>
                  </a:lnTo>
                  <a:lnTo>
                    <a:pt x="619023" y="49784"/>
                  </a:lnTo>
                  <a:lnTo>
                    <a:pt x="1034122" y="49784"/>
                  </a:lnTo>
                  <a:lnTo>
                    <a:pt x="10341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4" name="object 254"/>
            <p:cNvSpPr/>
            <p:nvPr/>
          </p:nvSpPr>
          <p:spPr>
            <a:xfrm>
              <a:off x="2933473" y="4065619"/>
              <a:ext cx="1034415" cy="50165"/>
            </a:xfrm>
            <a:custGeom>
              <a:avLst/>
              <a:gdLst/>
              <a:ahLst/>
              <a:cxnLst/>
              <a:rect l="l" t="t" r="r" b="b"/>
              <a:pathLst>
                <a:path w="1034414" h="50164">
                  <a:moveTo>
                    <a:pt x="1034132" y="30308"/>
                  </a:moveTo>
                  <a:lnTo>
                    <a:pt x="19883" y="0"/>
                  </a:lnTo>
                  <a:lnTo>
                    <a:pt x="12208" y="1466"/>
                  </a:lnTo>
                  <a:lnTo>
                    <a:pt x="5909" y="5620"/>
                  </a:lnTo>
                  <a:lnTo>
                    <a:pt x="1626" y="11833"/>
                  </a:lnTo>
                  <a:lnTo>
                    <a:pt x="0" y="19477"/>
                  </a:lnTo>
                  <a:lnTo>
                    <a:pt x="1465" y="27156"/>
                  </a:lnTo>
                  <a:lnTo>
                    <a:pt x="5617" y="33457"/>
                  </a:lnTo>
                  <a:lnTo>
                    <a:pt x="11829" y="37741"/>
                  </a:lnTo>
                  <a:lnTo>
                    <a:pt x="19476" y="39368"/>
                  </a:lnTo>
                  <a:lnTo>
                    <a:pt x="1014213" y="49785"/>
                  </a:lnTo>
                  <a:lnTo>
                    <a:pt x="1021883" y="48319"/>
                  </a:lnTo>
                  <a:lnTo>
                    <a:pt x="1028188" y="44167"/>
                  </a:lnTo>
                  <a:lnTo>
                    <a:pt x="1032485" y="37954"/>
                  </a:lnTo>
                  <a:lnTo>
                    <a:pt x="1034132" y="30308"/>
                  </a:lnTo>
                  <a:close/>
                </a:path>
              </a:pathLst>
            </a:custGeom>
            <a:ln w="107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5" name="object 255"/>
            <p:cNvSpPr/>
            <p:nvPr/>
          </p:nvSpPr>
          <p:spPr>
            <a:xfrm>
              <a:off x="3987739" y="3884964"/>
              <a:ext cx="3175" cy="69850"/>
            </a:xfrm>
            <a:custGeom>
              <a:avLst/>
              <a:gdLst/>
              <a:ahLst/>
              <a:cxnLst/>
              <a:rect l="l" t="t" r="r" b="b"/>
              <a:pathLst>
                <a:path w="3175" h="69850">
                  <a:moveTo>
                    <a:pt x="1285" y="-10709"/>
                  </a:moveTo>
                  <a:lnTo>
                    <a:pt x="1285" y="79971"/>
                  </a:lnTo>
                </a:path>
              </a:pathLst>
            </a:custGeom>
            <a:ln w="239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6" name="object 256"/>
            <p:cNvSpPr/>
            <p:nvPr/>
          </p:nvSpPr>
          <p:spPr>
            <a:xfrm>
              <a:off x="3990309" y="3954226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w="0" h="86360">
                  <a:moveTo>
                    <a:pt x="0" y="0"/>
                  </a:moveTo>
                  <a:lnTo>
                    <a:pt x="0" y="85869"/>
                  </a:lnTo>
                </a:path>
              </a:pathLst>
            </a:custGeom>
            <a:ln w="21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7" name="object 257"/>
            <p:cNvSpPr/>
            <p:nvPr/>
          </p:nvSpPr>
          <p:spPr>
            <a:xfrm>
              <a:off x="3987739" y="4040095"/>
              <a:ext cx="3175" cy="81915"/>
            </a:xfrm>
            <a:custGeom>
              <a:avLst/>
              <a:gdLst/>
              <a:ahLst/>
              <a:cxnLst/>
              <a:rect l="l" t="t" r="r" b="b"/>
              <a:pathLst>
                <a:path w="3175" h="81914">
                  <a:moveTo>
                    <a:pt x="1285" y="-10709"/>
                  </a:moveTo>
                  <a:lnTo>
                    <a:pt x="1285" y="92572"/>
                  </a:lnTo>
                </a:path>
              </a:pathLst>
            </a:custGeom>
            <a:ln w="239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8" name="object 258"/>
            <p:cNvSpPr/>
            <p:nvPr/>
          </p:nvSpPr>
          <p:spPr>
            <a:xfrm>
              <a:off x="3987739" y="4121959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w="0" h="85089">
                  <a:moveTo>
                    <a:pt x="0" y="0"/>
                  </a:moveTo>
                  <a:lnTo>
                    <a:pt x="0" y="84726"/>
                  </a:lnTo>
                </a:path>
              </a:pathLst>
            </a:custGeom>
            <a:ln w="21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9" name="object 259"/>
            <p:cNvSpPr/>
            <p:nvPr/>
          </p:nvSpPr>
          <p:spPr>
            <a:xfrm>
              <a:off x="3985240" y="4206686"/>
              <a:ext cx="2540" cy="85090"/>
            </a:xfrm>
            <a:custGeom>
              <a:avLst/>
              <a:gdLst/>
              <a:ahLst/>
              <a:cxnLst/>
              <a:rect l="l" t="t" r="r" b="b"/>
              <a:pathLst>
                <a:path w="2539" h="85089">
                  <a:moveTo>
                    <a:pt x="1249" y="-10709"/>
                  </a:moveTo>
                  <a:lnTo>
                    <a:pt x="1249" y="95714"/>
                  </a:lnTo>
                </a:path>
              </a:pathLst>
            </a:custGeom>
            <a:ln w="239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0" name="object 260"/>
            <p:cNvSpPr/>
            <p:nvPr/>
          </p:nvSpPr>
          <p:spPr>
            <a:xfrm>
              <a:off x="4006801" y="3802214"/>
              <a:ext cx="4445" cy="53975"/>
            </a:xfrm>
            <a:custGeom>
              <a:avLst/>
              <a:gdLst/>
              <a:ahLst/>
              <a:cxnLst/>
              <a:rect l="l" t="t" r="r" b="b"/>
              <a:pathLst>
                <a:path w="4445" h="53975">
                  <a:moveTo>
                    <a:pt x="2213" y="-10709"/>
                  </a:moveTo>
                  <a:lnTo>
                    <a:pt x="2213" y="64542"/>
                  </a:lnTo>
                </a:path>
              </a:pathLst>
            </a:custGeom>
            <a:ln w="258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1" name="object 261"/>
            <p:cNvSpPr/>
            <p:nvPr/>
          </p:nvSpPr>
          <p:spPr>
            <a:xfrm>
              <a:off x="4011227" y="3856048"/>
              <a:ext cx="23495" cy="55244"/>
            </a:xfrm>
            <a:custGeom>
              <a:avLst/>
              <a:gdLst/>
              <a:ahLst/>
              <a:cxnLst/>
              <a:rect l="l" t="t" r="r" b="b"/>
              <a:pathLst>
                <a:path w="23495" h="55245">
                  <a:moveTo>
                    <a:pt x="0" y="0"/>
                  </a:moveTo>
                  <a:lnTo>
                    <a:pt x="13850" y="21183"/>
                  </a:lnTo>
                </a:path>
                <a:path w="23495" h="55245">
                  <a:moveTo>
                    <a:pt x="13850" y="21183"/>
                  </a:moveTo>
                  <a:lnTo>
                    <a:pt x="22988" y="54675"/>
                  </a:lnTo>
                </a:path>
              </a:pathLst>
            </a:custGeom>
            <a:ln w="21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2" name="object 262"/>
            <p:cNvSpPr/>
            <p:nvPr/>
          </p:nvSpPr>
          <p:spPr>
            <a:xfrm>
              <a:off x="4034216" y="3910724"/>
              <a:ext cx="9525" cy="73660"/>
            </a:xfrm>
            <a:custGeom>
              <a:avLst/>
              <a:gdLst/>
              <a:ahLst/>
              <a:cxnLst/>
              <a:rect l="l" t="t" r="r" b="b"/>
              <a:pathLst>
                <a:path w="9525" h="73660">
                  <a:moveTo>
                    <a:pt x="4711" y="-10709"/>
                  </a:moveTo>
                  <a:lnTo>
                    <a:pt x="4711" y="83983"/>
                  </a:lnTo>
                </a:path>
              </a:pathLst>
            </a:custGeom>
            <a:ln w="308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3" name="object 263"/>
            <p:cNvSpPr/>
            <p:nvPr/>
          </p:nvSpPr>
          <p:spPr>
            <a:xfrm>
              <a:off x="4043640" y="3983998"/>
              <a:ext cx="4445" cy="60960"/>
            </a:xfrm>
            <a:custGeom>
              <a:avLst/>
              <a:gdLst/>
              <a:ahLst/>
              <a:cxnLst/>
              <a:rect l="l" t="t" r="r" b="b"/>
              <a:pathLst>
                <a:path w="4445" h="60960">
                  <a:moveTo>
                    <a:pt x="2213" y="-10709"/>
                  </a:moveTo>
                  <a:lnTo>
                    <a:pt x="2213" y="71674"/>
                  </a:lnTo>
                </a:path>
              </a:pathLst>
            </a:custGeom>
            <a:ln w="258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4" name="object 264"/>
            <p:cNvSpPr/>
            <p:nvPr/>
          </p:nvSpPr>
          <p:spPr>
            <a:xfrm>
              <a:off x="4048066" y="4044964"/>
              <a:ext cx="0" cy="73660"/>
            </a:xfrm>
            <a:custGeom>
              <a:avLst/>
              <a:gdLst/>
              <a:ahLst/>
              <a:cxnLst/>
              <a:rect l="l" t="t" r="r" b="b"/>
              <a:pathLst>
                <a:path w="0" h="73660">
                  <a:moveTo>
                    <a:pt x="0" y="0"/>
                  </a:moveTo>
                  <a:lnTo>
                    <a:pt x="0" y="73274"/>
                  </a:lnTo>
                </a:path>
              </a:pathLst>
            </a:custGeom>
            <a:ln w="21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5" name="object 265"/>
            <p:cNvSpPr/>
            <p:nvPr/>
          </p:nvSpPr>
          <p:spPr>
            <a:xfrm>
              <a:off x="4045853" y="4118239"/>
              <a:ext cx="2540" cy="69850"/>
            </a:xfrm>
            <a:custGeom>
              <a:avLst/>
              <a:gdLst/>
              <a:ahLst/>
              <a:cxnLst/>
              <a:rect l="l" t="t" r="r" b="b"/>
              <a:pathLst>
                <a:path w="2539" h="69850">
                  <a:moveTo>
                    <a:pt x="1106" y="-10709"/>
                  </a:moveTo>
                  <a:lnTo>
                    <a:pt x="1106" y="79978"/>
                  </a:lnTo>
                </a:path>
              </a:pathLst>
            </a:custGeom>
            <a:ln w="236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6" name="object 266"/>
            <p:cNvSpPr/>
            <p:nvPr/>
          </p:nvSpPr>
          <p:spPr>
            <a:xfrm>
              <a:off x="3870440" y="4187508"/>
              <a:ext cx="175895" cy="367665"/>
            </a:xfrm>
            <a:custGeom>
              <a:avLst/>
              <a:gdLst/>
              <a:ahLst/>
              <a:cxnLst/>
              <a:rect l="l" t="t" r="r" b="b"/>
              <a:pathLst>
                <a:path w="175895" h="367664">
                  <a:moveTo>
                    <a:pt x="175413" y="0"/>
                  </a:moveTo>
                  <a:lnTo>
                    <a:pt x="166275" y="62965"/>
                  </a:lnTo>
                </a:path>
                <a:path w="175895" h="367664">
                  <a:moveTo>
                    <a:pt x="166275" y="62965"/>
                  </a:moveTo>
                  <a:lnTo>
                    <a:pt x="150211" y="127943"/>
                  </a:lnTo>
                </a:path>
                <a:path w="175895" h="367664">
                  <a:moveTo>
                    <a:pt x="150211" y="127943"/>
                  </a:moveTo>
                  <a:lnTo>
                    <a:pt x="137003" y="157423"/>
                  </a:lnTo>
                </a:path>
                <a:path w="175895" h="367664">
                  <a:moveTo>
                    <a:pt x="137003" y="157423"/>
                  </a:moveTo>
                  <a:lnTo>
                    <a:pt x="125652" y="190694"/>
                  </a:lnTo>
                </a:path>
                <a:path w="175895" h="367664">
                  <a:moveTo>
                    <a:pt x="125652" y="190694"/>
                  </a:moveTo>
                  <a:lnTo>
                    <a:pt x="106804" y="273943"/>
                  </a:lnTo>
                </a:path>
                <a:path w="175895" h="367664">
                  <a:moveTo>
                    <a:pt x="106804" y="273943"/>
                  </a:moveTo>
                  <a:lnTo>
                    <a:pt x="92311" y="315132"/>
                  </a:lnTo>
                </a:path>
                <a:path w="175895" h="367664">
                  <a:moveTo>
                    <a:pt x="92311" y="315132"/>
                  </a:moveTo>
                  <a:lnTo>
                    <a:pt x="69894" y="339674"/>
                  </a:lnTo>
                </a:path>
                <a:path w="175895" h="367664">
                  <a:moveTo>
                    <a:pt x="69894" y="339674"/>
                  </a:moveTo>
                  <a:lnTo>
                    <a:pt x="46619" y="356196"/>
                  </a:lnTo>
                </a:path>
                <a:path w="175895" h="367664">
                  <a:moveTo>
                    <a:pt x="46619" y="356196"/>
                  </a:moveTo>
                  <a:lnTo>
                    <a:pt x="0" y="367451"/>
                  </a:lnTo>
                </a:path>
              </a:pathLst>
            </a:custGeom>
            <a:ln w="21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7" name="object 267"/>
            <p:cNvSpPr/>
            <p:nvPr/>
          </p:nvSpPr>
          <p:spPr>
            <a:xfrm>
              <a:off x="3818108" y="4554959"/>
              <a:ext cx="52705" cy="5715"/>
            </a:xfrm>
            <a:custGeom>
              <a:avLst/>
              <a:gdLst/>
              <a:ahLst/>
              <a:cxnLst/>
              <a:rect l="l" t="t" r="r" b="b"/>
              <a:pathLst>
                <a:path w="52704" h="5714">
                  <a:moveTo>
                    <a:pt x="-10709" y="2753"/>
                  </a:moveTo>
                  <a:lnTo>
                    <a:pt x="63040" y="2753"/>
                  </a:lnTo>
                </a:path>
              </a:pathLst>
            </a:custGeom>
            <a:ln w="269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8" name="object 268"/>
            <p:cNvSpPr/>
            <p:nvPr/>
          </p:nvSpPr>
          <p:spPr>
            <a:xfrm>
              <a:off x="3716372" y="4549758"/>
              <a:ext cx="113030" cy="26034"/>
            </a:xfrm>
            <a:custGeom>
              <a:avLst/>
              <a:gdLst/>
              <a:ahLst/>
              <a:cxnLst/>
              <a:rect l="l" t="t" r="r" b="b"/>
              <a:pathLst>
                <a:path w="113029" h="26035">
                  <a:moveTo>
                    <a:pt x="0" y="25729"/>
                  </a:moveTo>
                  <a:lnTo>
                    <a:pt x="112445" y="25729"/>
                  </a:lnTo>
                  <a:lnTo>
                    <a:pt x="112445" y="0"/>
                  </a:lnTo>
                  <a:lnTo>
                    <a:pt x="0" y="0"/>
                  </a:lnTo>
                  <a:lnTo>
                    <a:pt x="0" y="257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9" name="object 269"/>
            <p:cNvSpPr/>
            <p:nvPr/>
          </p:nvSpPr>
          <p:spPr>
            <a:xfrm>
              <a:off x="3666969" y="4564778"/>
              <a:ext cx="60325" cy="1270"/>
            </a:xfrm>
            <a:custGeom>
              <a:avLst/>
              <a:gdLst/>
              <a:ahLst/>
              <a:cxnLst/>
              <a:rect l="l" t="t" r="r" b="b"/>
              <a:pathLst>
                <a:path w="60325" h="1270">
                  <a:moveTo>
                    <a:pt x="-10709" y="478"/>
                  </a:moveTo>
                  <a:lnTo>
                    <a:pt x="70822" y="478"/>
                  </a:lnTo>
                </a:path>
              </a:pathLst>
            </a:custGeom>
            <a:ln w="223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0" name="object 270"/>
            <p:cNvSpPr/>
            <p:nvPr/>
          </p:nvSpPr>
          <p:spPr>
            <a:xfrm>
              <a:off x="3450547" y="4565736"/>
              <a:ext cx="216535" cy="4445"/>
            </a:xfrm>
            <a:custGeom>
              <a:avLst/>
              <a:gdLst/>
              <a:ahLst/>
              <a:cxnLst/>
              <a:rect l="l" t="t" r="r" b="b"/>
              <a:pathLst>
                <a:path w="216535" h="4445">
                  <a:moveTo>
                    <a:pt x="216421" y="0"/>
                  </a:moveTo>
                  <a:lnTo>
                    <a:pt x="0" y="957"/>
                  </a:lnTo>
                </a:path>
                <a:path w="216535" h="4445">
                  <a:moveTo>
                    <a:pt x="314" y="4430"/>
                  </a:moveTo>
                  <a:lnTo>
                    <a:pt x="209496" y="2873"/>
                  </a:lnTo>
                </a:path>
              </a:pathLst>
            </a:custGeom>
            <a:ln w="21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1" name="object 271"/>
            <p:cNvSpPr/>
            <p:nvPr/>
          </p:nvSpPr>
          <p:spPr>
            <a:xfrm>
              <a:off x="3660043" y="4567651"/>
              <a:ext cx="60325" cy="1270"/>
            </a:xfrm>
            <a:custGeom>
              <a:avLst/>
              <a:gdLst/>
              <a:ahLst/>
              <a:cxnLst/>
              <a:rect l="l" t="t" r="r" b="b"/>
              <a:pathLst>
                <a:path w="60325" h="1270">
                  <a:moveTo>
                    <a:pt x="-10709" y="478"/>
                  </a:moveTo>
                  <a:lnTo>
                    <a:pt x="70822" y="478"/>
                  </a:lnTo>
                </a:path>
              </a:pathLst>
            </a:custGeom>
            <a:ln w="223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2" name="object 272"/>
            <p:cNvSpPr/>
            <p:nvPr/>
          </p:nvSpPr>
          <p:spPr>
            <a:xfrm>
              <a:off x="3709447" y="4552392"/>
              <a:ext cx="119380" cy="26034"/>
            </a:xfrm>
            <a:custGeom>
              <a:avLst/>
              <a:gdLst/>
              <a:ahLst/>
              <a:cxnLst/>
              <a:rect l="l" t="t" r="r" b="b"/>
              <a:pathLst>
                <a:path w="119379" h="26035">
                  <a:moveTo>
                    <a:pt x="0" y="25968"/>
                  </a:moveTo>
                  <a:lnTo>
                    <a:pt x="119370" y="25968"/>
                  </a:lnTo>
                  <a:lnTo>
                    <a:pt x="119370" y="0"/>
                  </a:lnTo>
                  <a:lnTo>
                    <a:pt x="0" y="0"/>
                  </a:lnTo>
                  <a:lnTo>
                    <a:pt x="0" y="259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3" name="object 273"/>
            <p:cNvSpPr/>
            <p:nvPr/>
          </p:nvSpPr>
          <p:spPr>
            <a:xfrm>
              <a:off x="3818108" y="4557594"/>
              <a:ext cx="52705" cy="5715"/>
            </a:xfrm>
            <a:custGeom>
              <a:avLst/>
              <a:gdLst/>
              <a:ahLst/>
              <a:cxnLst/>
              <a:rect l="l" t="t" r="r" b="b"/>
              <a:pathLst>
                <a:path w="52704" h="5714">
                  <a:moveTo>
                    <a:pt x="-10709" y="2753"/>
                  </a:moveTo>
                  <a:lnTo>
                    <a:pt x="63040" y="2753"/>
                  </a:lnTo>
                </a:path>
              </a:pathLst>
            </a:custGeom>
            <a:ln w="269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4" name="object 274"/>
            <p:cNvSpPr/>
            <p:nvPr/>
          </p:nvSpPr>
          <p:spPr>
            <a:xfrm>
              <a:off x="2960739" y="4502641"/>
              <a:ext cx="1002030" cy="67945"/>
            </a:xfrm>
            <a:custGeom>
              <a:avLst/>
              <a:gdLst/>
              <a:ahLst/>
              <a:cxnLst/>
              <a:rect l="l" t="t" r="r" b="b"/>
              <a:pathLst>
                <a:path w="1002029" h="67945">
                  <a:moveTo>
                    <a:pt x="909700" y="54953"/>
                  </a:moveTo>
                  <a:lnTo>
                    <a:pt x="960747" y="42142"/>
                  </a:lnTo>
                </a:path>
                <a:path w="1002029" h="67945">
                  <a:moveTo>
                    <a:pt x="960747" y="42142"/>
                  </a:moveTo>
                  <a:lnTo>
                    <a:pt x="983950" y="25072"/>
                  </a:lnTo>
                </a:path>
                <a:path w="1002029" h="67945">
                  <a:moveTo>
                    <a:pt x="983950" y="25072"/>
                  </a:moveTo>
                  <a:lnTo>
                    <a:pt x="1002012" y="0"/>
                  </a:lnTo>
                </a:path>
                <a:path w="1002029" h="67945">
                  <a:moveTo>
                    <a:pt x="489494" y="67525"/>
                  </a:moveTo>
                  <a:lnTo>
                    <a:pt x="280340" y="65967"/>
                  </a:lnTo>
                </a:path>
                <a:path w="1002029" h="67945">
                  <a:moveTo>
                    <a:pt x="69929" y="54953"/>
                  </a:moveTo>
                  <a:lnTo>
                    <a:pt x="18897" y="42141"/>
                  </a:lnTo>
                </a:path>
                <a:path w="1002029" h="67945">
                  <a:moveTo>
                    <a:pt x="0" y="24541"/>
                  </a:moveTo>
                  <a:lnTo>
                    <a:pt x="23309" y="41064"/>
                  </a:lnTo>
                </a:path>
              </a:pathLst>
            </a:custGeom>
            <a:ln w="21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5" name="object 275"/>
            <p:cNvSpPr/>
            <p:nvPr/>
          </p:nvSpPr>
          <p:spPr>
            <a:xfrm>
              <a:off x="3019952" y="4546884"/>
              <a:ext cx="74295" cy="27305"/>
            </a:xfrm>
            <a:custGeom>
              <a:avLst/>
              <a:gdLst/>
              <a:ahLst/>
              <a:cxnLst/>
              <a:rect l="l" t="t" r="r" b="b"/>
              <a:pathLst>
                <a:path w="74294" h="27304">
                  <a:moveTo>
                    <a:pt x="0" y="26926"/>
                  </a:moveTo>
                  <a:lnTo>
                    <a:pt x="73707" y="26926"/>
                  </a:lnTo>
                  <a:lnTo>
                    <a:pt x="73707" y="0"/>
                  </a:lnTo>
                  <a:lnTo>
                    <a:pt x="0" y="0"/>
                  </a:lnTo>
                  <a:lnTo>
                    <a:pt x="0" y="269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6" name="object 276"/>
            <p:cNvSpPr/>
            <p:nvPr/>
          </p:nvSpPr>
          <p:spPr>
            <a:xfrm>
              <a:off x="2984049" y="4543705"/>
              <a:ext cx="46990" cy="11430"/>
            </a:xfrm>
            <a:custGeom>
              <a:avLst/>
              <a:gdLst/>
              <a:ahLst/>
              <a:cxnLst/>
              <a:rect l="l" t="t" r="r" b="b"/>
              <a:pathLst>
                <a:path w="46989" h="11429">
                  <a:moveTo>
                    <a:pt x="0" y="0"/>
                  </a:moveTo>
                  <a:lnTo>
                    <a:pt x="46612" y="11254"/>
                  </a:lnTo>
                </a:path>
              </a:pathLst>
            </a:custGeom>
            <a:ln w="214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7" name="object 277"/>
            <p:cNvSpPr/>
            <p:nvPr/>
          </p:nvSpPr>
          <p:spPr>
            <a:xfrm>
              <a:off x="3019958" y="4544250"/>
              <a:ext cx="165100" cy="31750"/>
            </a:xfrm>
            <a:custGeom>
              <a:avLst/>
              <a:gdLst/>
              <a:ahLst/>
              <a:cxnLst/>
              <a:rect l="l" t="t" r="r" b="b"/>
              <a:pathLst>
                <a:path w="165100" h="31750">
                  <a:moveTo>
                    <a:pt x="164731" y="5511"/>
                  </a:moveTo>
                  <a:lnTo>
                    <a:pt x="73698" y="5511"/>
                  </a:lnTo>
                  <a:lnTo>
                    <a:pt x="73698" y="0"/>
                  </a:lnTo>
                  <a:lnTo>
                    <a:pt x="0" y="0"/>
                  </a:lnTo>
                  <a:lnTo>
                    <a:pt x="0" y="26936"/>
                  </a:lnTo>
                  <a:lnTo>
                    <a:pt x="52273" y="26936"/>
                  </a:lnTo>
                  <a:lnTo>
                    <a:pt x="52273" y="31242"/>
                  </a:lnTo>
                  <a:lnTo>
                    <a:pt x="164731" y="31242"/>
                  </a:lnTo>
                  <a:lnTo>
                    <a:pt x="164731" y="55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8" name="object 278"/>
            <p:cNvSpPr/>
            <p:nvPr/>
          </p:nvSpPr>
          <p:spPr>
            <a:xfrm>
              <a:off x="3180916" y="4567651"/>
              <a:ext cx="60325" cy="1270"/>
            </a:xfrm>
            <a:custGeom>
              <a:avLst/>
              <a:gdLst/>
              <a:ahLst/>
              <a:cxnLst/>
              <a:rect l="l" t="t" r="r" b="b"/>
              <a:pathLst>
                <a:path w="60325" h="1270">
                  <a:moveTo>
                    <a:pt x="-10709" y="478"/>
                  </a:moveTo>
                  <a:lnTo>
                    <a:pt x="70872" y="478"/>
                  </a:lnTo>
                </a:path>
              </a:pathLst>
            </a:custGeom>
            <a:ln w="223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9" name="object 279"/>
            <p:cNvSpPr/>
            <p:nvPr/>
          </p:nvSpPr>
          <p:spPr>
            <a:xfrm>
              <a:off x="3234147" y="4565735"/>
              <a:ext cx="216535" cy="1270"/>
            </a:xfrm>
            <a:custGeom>
              <a:avLst/>
              <a:gdLst/>
              <a:ahLst/>
              <a:cxnLst/>
              <a:rect l="l" t="t" r="r" b="b"/>
              <a:pathLst>
                <a:path w="216535" h="1270">
                  <a:moveTo>
                    <a:pt x="0" y="0"/>
                  </a:moveTo>
                  <a:lnTo>
                    <a:pt x="216400" y="957"/>
                  </a:lnTo>
                </a:path>
              </a:pathLst>
            </a:custGeom>
            <a:ln w="214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0" name="object 280"/>
            <p:cNvSpPr/>
            <p:nvPr/>
          </p:nvSpPr>
          <p:spPr>
            <a:xfrm>
              <a:off x="4007729" y="2937525"/>
              <a:ext cx="635" cy="145415"/>
            </a:xfrm>
            <a:custGeom>
              <a:avLst/>
              <a:gdLst/>
              <a:ahLst/>
              <a:cxnLst/>
              <a:rect l="l" t="t" r="r" b="b"/>
              <a:pathLst>
                <a:path w="635" h="145414">
                  <a:moveTo>
                    <a:pt x="178" y="-10708"/>
                  </a:moveTo>
                  <a:lnTo>
                    <a:pt x="178" y="155859"/>
                  </a:lnTo>
                </a:path>
              </a:pathLst>
            </a:custGeom>
            <a:ln w="217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1" name="object 281"/>
            <p:cNvSpPr/>
            <p:nvPr/>
          </p:nvSpPr>
          <p:spPr>
            <a:xfrm>
              <a:off x="4007729" y="3082675"/>
              <a:ext cx="635" cy="45720"/>
            </a:xfrm>
            <a:custGeom>
              <a:avLst/>
              <a:gdLst/>
              <a:ahLst/>
              <a:cxnLst/>
              <a:rect l="l" t="t" r="r" b="b"/>
              <a:pathLst>
                <a:path w="635" h="45719">
                  <a:moveTo>
                    <a:pt x="178" y="-10708"/>
                  </a:moveTo>
                  <a:lnTo>
                    <a:pt x="178" y="55903"/>
                  </a:lnTo>
                </a:path>
              </a:pathLst>
            </a:custGeom>
            <a:ln w="217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2" name="object 282"/>
            <p:cNvSpPr/>
            <p:nvPr/>
          </p:nvSpPr>
          <p:spPr>
            <a:xfrm>
              <a:off x="4006515" y="3127870"/>
              <a:ext cx="1270" cy="600710"/>
            </a:xfrm>
            <a:custGeom>
              <a:avLst/>
              <a:gdLst/>
              <a:ahLst/>
              <a:cxnLst/>
              <a:rect l="l" t="t" r="r" b="b"/>
              <a:pathLst>
                <a:path w="1270" h="600710">
                  <a:moveTo>
                    <a:pt x="1213" y="0"/>
                  </a:moveTo>
                  <a:lnTo>
                    <a:pt x="0" y="600234"/>
                  </a:lnTo>
                </a:path>
              </a:pathLst>
            </a:custGeom>
            <a:ln w="21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3" name="object 283"/>
            <p:cNvSpPr/>
            <p:nvPr/>
          </p:nvSpPr>
          <p:spPr>
            <a:xfrm>
              <a:off x="3072240" y="4552392"/>
              <a:ext cx="119380" cy="26034"/>
            </a:xfrm>
            <a:custGeom>
              <a:avLst/>
              <a:gdLst/>
              <a:ahLst/>
              <a:cxnLst/>
              <a:rect l="l" t="t" r="r" b="b"/>
              <a:pathLst>
                <a:path w="119380" h="26035">
                  <a:moveTo>
                    <a:pt x="0" y="25968"/>
                  </a:moveTo>
                  <a:lnTo>
                    <a:pt x="119385" y="25968"/>
                  </a:lnTo>
                  <a:lnTo>
                    <a:pt x="119385" y="0"/>
                  </a:lnTo>
                  <a:lnTo>
                    <a:pt x="0" y="0"/>
                  </a:lnTo>
                  <a:lnTo>
                    <a:pt x="0" y="259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4" name="object 284"/>
            <p:cNvSpPr/>
            <p:nvPr/>
          </p:nvSpPr>
          <p:spPr>
            <a:xfrm>
              <a:off x="3173983" y="4564778"/>
              <a:ext cx="60325" cy="1270"/>
            </a:xfrm>
            <a:custGeom>
              <a:avLst/>
              <a:gdLst/>
              <a:ahLst/>
              <a:cxnLst/>
              <a:rect l="l" t="t" r="r" b="b"/>
              <a:pathLst>
                <a:path w="60325" h="1270">
                  <a:moveTo>
                    <a:pt x="-10709" y="478"/>
                  </a:moveTo>
                  <a:lnTo>
                    <a:pt x="70872" y="478"/>
                  </a:lnTo>
                </a:path>
              </a:pathLst>
            </a:custGeom>
            <a:ln w="223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5" name="object 285"/>
            <p:cNvSpPr/>
            <p:nvPr/>
          </p:nvSpPr>
          <p:spPr>
            <a:xfrm>
              <a:off x="2934444" y="2551196"/>
              <a:ext cx="1034415" cy="50165"/>
            </a:xfrm>
            <a:custGeom>
              <a:avLst/>
              <a:gdLst/>
              <a:ahLst/>
              <a:cxnLst/>
              <a:rect l="l" t="t" r="r" b="b"/>
              <a:pathLst>
                <a:path w="1034414" h="50164">
                  <a:moveTo>
                    <a:pt x="19890" y="0"/>
                  </a:moveTo>
                  <a:lnTo>
                    <a:pt x="12211" y="1448"/>
                  </a:lnTo>
                  <a:lnTo>
                    <a:pt x="5910" y="5586"/>
                  </a:lnTo>
                  <a:lnTo>
                    <a:pt x="1626" y="11787"/>
                  </a:lnTo>
                  <a:lnTo>
                    <a:pt x="0" y="19419"/>
                  </a:lnTo>
                  <a:lnTo>
                    <a:pt x="1466" y="27120"/>
                  </a:lnTo>
                  <a:lnTo>
                    <a:pt x="5620" y="33422"/>
                  </a:lnTo>
                  <a:lnTo>
                    <a:pt x="11832" y="37703"/>
                  </a:lnTo>
                  <a:lnTo>
                    <a:pt x="19476" y="39339"/>
                  </a:lnTo>
                  <a:lnTo>
                    <a:pt x="1014242" y="49763"/>
                  </a:lnTo>
                  <a:lnTo>
                    <a:pt x="1021911" y="48304"/>
                  </a:lnTo>
                  <a:lnTo>
                    <a:pt x="1028208" y="44141"/>
                  </a:lnTo>
                  <a:lnTo>
                    <a:pt x="1032484" y="37916"/>
                  </a:lnTo>
                  <a:lnTo>
                    <a:pt x="1034089" y="30272"/>
                  </a:lnTo>
                  <a:lnTo>
                    <a:pt x="1032641" y="22602"/>
                  </a:lnTo>
                  <a:lnTo>
                    <a:pt x="1028503" y="16305"/>
                  </a:lnTo>
                  <a:lnTo>
                    <a:pt x="1022302" y="12029"/>
                  </a:lnTo>
                  <a:lnTo>
                    <a:pt x="1014670" y="10424"/>
                  </a:lnTo>
                  <a:lnTo>
                    <a:pt x="198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6" name="object 286"/>
            <p:cNvSpPr/>
            <p:nvPr/>
          </p:nvSpPr>
          <p:spPr>
            <a:xfrm>
              <a:off x="2934444" y="2551196"/>
              <a:ext cx="1034415" cy="50165"/>
            </a:xfrm>
            <a:custGeom>
              <a:avLst/>
              <a:gdLst/>
              <a:ahLst/>
              <a:cxnLst/>
              <a:rect l="l" t="t" r="r" b="b"/>
              <a:pathLst>
                <a:path w="1034414" h="50164">
                  <a:moveTo>
                    <a:pt x="1034089" y="30272"/>
                  </a:moveTo>
                  <a:lnTo>
                    <a:pt x="19890" y="0"/>
                  </a:lnTo>
                  <a:lnTo>
                    <a:pt x="12211" y="1448"/>
                  </a:lnTo>
                  <a:lnTo>
                    <a:pt x="5910" y="5586"/>
                  </a:lnTo>
                  <a:lnTo>
                    <a:pt x="1626" y="11787"/>
                  </a:lnTo>
                  <a:lnTo>
                    <a:pt x="0" y="19419"/>
                  </a:lnTo>
                  <a:lnTo>
                    <a:pt x="1466" y="27120"/>
                  </a:lnTo>
                  <a:lnTo>
                    <a:pt x="5620" y="33422"/>
                  </a:lnTo>
                  <a:lnTo>
                    <a:pt x="11832" y="37703"/>
                  </a:lnTo>
                  <a:lnTo>
                    <a:pt x="19476" y="39339"/>
                  </a:lnTo>
                  <a:lnTo>
                    <a:pt x="1014242" y="49763"/>
                  </a:lnTo>
                  <a:lnTo>
                    <a:pt x="1021911" y="48304"/>
                  </a:lnTo>
                  <a:lnTo>
                    <a:pt x="1028208" y="44141"/>
                  </a:lnTo>
                  <a:lnTo>
                    <a:pt x="1032484" y="37916"/>
                  </a:lnTo>
                  <a:lnTo>
                    <a:pt x="1034089" y="30272"/>
                  </a:lnTo>
                  <a:close/>
                </a:path>
              </a:pathLst>
            </a:custGeom>
            <a:ln w="107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7" name="object 287"/>
            <p:cNvSpPr/>
            <p:nvPr/>
          </p:nvSpPr>
          <p:spPr>
            <a:xfrm>
              <a:off x="3450547" y="1868355"/>
              <a:ext cx="115570" cy="8255"/>
            </a:xfrm>
            <a:custGeom>
              <a:avLst/>
              <a:gdLst/>
              <a:ahLst/>
              <a:cxnLst/>
              <a:rect l="l" t="t" r="r" b="b"/>
              <a:pathLst>
                <a:path w="115570" h="8255">
                  <a:moveTo>
                    <a:pt x="-10709" y="3855"/>
                  </a:moveTo>
                  <a:lnTo>
                    <a:pt x="125966" y="3855"/>
                  </a:lnTo>
                </a:path>
              </a:pathLst>
            </a:custGeom>
            <a:ln w="291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8" name="object 288"/>
            <p:cNvSpPr/>
            <p:nvPr/>
          </p:nvSpPr>
          <p:spPr>
            <a:xfrm>
              <a:off x="3565804" y="1876066"/>
              <a:ext cx="427355" cy="319405"/>
            </a:xfrm>
            <a:custGeom>
              <a:avLst/>
              <a:gdLst/>
              <a:ahLst/>
              <a:cxnLst/>
              <a:rect l="l" t="t" r="r" b="b"/>
              <a:pathLst>
                <a:path w="427354" h="319405">
                  <a:moveTo>
                    <a:pt x="0" y="0"/>
                  </a:moveTo>
                  <a:lnTo>
                    <a:pt x="92311" y="14136"/>
                  </a:lnTo>
                </a:path>
                <a:path w="427354" h="319405">
                  <a:moveTo>
                    <a:pt x="92311" y="14136"/>
                  </a:moveTo>
                  <a:lnTo>
                    <a:pt x="189335" y="47122"/>
                  </a:lnTo>
                </a:path>
                <a:path w="427354" h="319405">
                  <a:moveTo>
                    <a:pt x="189335" y="47122"/>
                  </a:moveTo>
                  <a:lnTo>
                    <a:pt x="240024" y="76751"/>
                  </a:lnTo>
                </a:path>
                <a:path w="427354" h="319405">
                  <a:moveTo>
                    <a:pt x="240024" y="76751"/>
                  </a:moveTo>
                  <a:lnTo>
                    <a:pt x="279433" y="100312"/>
                  </a:lnTo>
                </a:path>
                <a:path w="427354" h="319405">
                  <a:moveTo>
                    <a:pt x="279433" y="100312"/>
                  </a:moveTo>
                  <a:lnTo>
                    <a:pt x="334549" y="152218"/>
                  </a:lnTo>
                </a:path>
                <a:path w="427354" h="319405">
                  <a:moveTo>
                    <a:pt x="334549" y="152218"/>
                  </a:moveTo>
                  <a:lnTo>
                    <a:pt x="371745" y="189916"/>
                  </a:lnTo>
                </a:path>
                <a:path w="427354" h="319405">
                  <a:moveTo>
                    <a:pt x="371745" y="189916"/>
                  </a:moveTo>
                  <a:lnTo>
                    <a:pt x="399445" y="224686"/>
                  </a:lnTo>
                </a:path>
                <a:path w="427354" h="319405">
                  <a:moveTo>
                    <a:pt x="399445" y="224686"/>
                  </a:moveTo>
                  <a:lnTo>
                    <a:pt x="413295" y="258957"/>
                  </a:lnTo>
                </a:path>
                <a:path w="427354" h="319405">
                  <a:moveTo>
                    <a:pt x="413295" y="258957"/>
                  </a:moveTo>
                  <a:lnTo>
                    <a:pt x="427146" y="319001"/>
                  </a:lnTo>
                </a:path>
              </a:pathLst>
            </a:custGeom>
            <a:ln w="21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9" name="object 289"/>
            <p:cNvSpPr/>
            <p:nvPr/>
          </p:nvSpPr>
          <p:spPr>
            <a:xfrm>
              <a:off x="3992951" y="2195068"/>
              <a:ext cx="13970" cy="121920"/>
            </a:xfrm>
            <a:custGeom>
              <a:avLst/>
              <a:gdLst/>
              <a:ahLst/>
              <a:cxnLst/>
              <a:rect l="l" t="t" r="r" b="b"/>
              <a:pathLst>
                <a:path w="13970" h="121919">
                  <a:moveTo>
                    <a:pt x="6925" y="-10709"/>
                  </a:moveTo>
                  <a:lnTo>
                    <a:pt x="6925" y="132369"/>
                  </a:lnTo>
                </a:path>
              </a:pathLst>
            </a:custGeom>
            <a:ln w="352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0" name="object 290"/>
            <p:cNvSpPr/>
            <p:nvPr/>
          </p:nvSpPr>
          <p:spPr>
            <a:xfrm>
              <a:off x="4006801" y="2316728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w="0" h="25400">
                  <a:moveTo>
                    <a:pt x="-10708" y="12565"/>
                  </a:moveTo>
                  <a:lnTo>
                    <a:pt x="10708" y="12565"/>
                  </a:lnTo>
                </a:path>
              </a:pathLst>
            </a:custGeom>
            <a:ln w="25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1" name="object 291"/>
            <p:cNvSpPr/>
            <p:nvPr/>
          </p:nvSpPr>
          <p:spPr>
            <a:xfrm>
              <a:off x="4006801" y="2341860"/>
              <a:ext cx="13970" cy="40005"/>
            </a:xfrm>
            <a:custGeom>
              <a:avLst/>
              <a:gdLst/>
              <a:ahLst/>
              <a:cxnLst/>
              <a:rect l="l" t="t" r="r" b="b"/>
              <a:pathLst>
                <a:path w="13970" h="40005">
                  <a:moveTo>
                    <a:pt x="0" y="0"/>
                  </a:moveTo>
                  <a:lnTo>
                    <a:pt x="13564" y="39839"/>
                  </a:lnTo>
                </a:path>
              </a:pathLst>
            </a:custGeom>
            <a:ln w="21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2" name="object 292"/>
            <p:cNvSpPr/>
            <p:nvPr/>
          </p:nvSpPr>
          <p:spPr>
            <a:xfrm>
              <a:off x="4020366" y="2381699"/>
              <a:ext cx="4445" cy="63500"/>
            </a:xfrm>
            <a:custGeom>
              <a:avLst/>
              <a:gdLst/>
              <a:ahLst/>
              <a:cxnLst/>
              <a:rect l="l" t="t" r="r" b="b"/>
              <a:pathLst>
                <a:path w="4445" h="63500">
                  <a:moveTo>
                    <a:pt x="2034" y="-10709"/>
                  </a:moveTo>
                  <a:lnTo>
                    <a:pt x="2034" y="73681"/>
                  </a:lnTo>
                </a:path>
              </a:pathLst>
            </a:custGeom>
            <a:ln w="25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3" name="object 293"/>
            <p:cNvSpPr/>
            <p:nvPr/>
          </p:nvSpPr>
          <p:spPr>
            <a:xfrm>
              <a:off x="4024435" y="2444672"/>
              <a:ext cx="3810" cy="44450"/>
            </a:xfrm>
            <a:custGeom>
              <a:avLst/>
              <a:gdLst/>
              <a:ahLst/>
              <a:cxnLst/>
              <a:rect l="l" t="t" r="r" b="b"/>
              <a:pathLst>
                <a:path w="3810" h="44450">
                  <a:moveTo>
                    <a:pt x="1891" y="-10709"/>
                  </a:moveTo>
                  <a:lnTo>
                    <a:pt x="1891" y="54760"/>
                  </a:lnTo>
                </a:path>
              </a:pathLst>
            </a:custGeom>
            <a:ln w="252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4" name="object 294"/>
            <p:cNvSpPr/>
            <p:nvPr/>
          </p:nvSpPr>
          <p:spPr>
            <a:xfrm>
              <a:off x="4028219" y="2488723"/>
              <a:ext cx="2540" cy="50165"/>
            </a:xfrm>
            <a:custGeom>
              <a:avLst/>
              <a:gdLst/>
              <a:ahLst/>
              <a:cxnLst/>
              <a:rect l="l" t="t" r="r" b="b"/>
              <a:pathLst>
                <a:path w="2539" h="50164">
                  <a:moveTo>
                    <a:pt x="1106" y="-10709"/>
                  </a:moveTo>
                  <a:lnTo>
                    <a:pt x="1106" y="60829"/>
                  </a:lnTo>
                </a:path>
              </a:pathLst>
            </a:custGeom>
            <a:ln w="236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5" name="object 295"/>
            <p:cNvSpPr/>
            <p:nvPr/>
          </p:nvSpPr>
          <p:spPr>
            <a:xfrm>
              <a:off x="4030432" y="2538844"/>
              <a:ext cx="0" cy="107314"/>
            </a:xfrm>
            <a:custGeom>
              <a:avLst/>
              <a:gdLst/>
              <a:ahLst/>
              <a:cxnLst/>
              <a:rect l="l" t="t" r="r" b="b"/>
              <a:pathLst>
                <a:path w="0" h="107314">
                  <a:moveTo>
                    <a:pt x="0" y="0"/>
                  </a:moveTo>
                  <a:lnTo>
                    <a:pt x="0" y="48335"/>
                  </a:lnTo>
                </a:path>
                <a:path w="0" h="107314">
                  <a:moveTo>
                    <a:pt x="0" y="48335"/>
                  </a:moveTo>
                  <a:lnTo>
                    <a:pt x="0" y="107024"/>
                  </a:lnTo>
                </a:path>
              </a:pathLst>
            </a:custGeom>
            <a:ln w="21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6" name="object 296"/>
            <p:cNvSpPr/>
            <p:nvPr/>
          </p:nvSpPr>
          <p:spPr>
            <a:xfrm>
              <a:off x="4026648" y="2645868"/>
              <a:ext cx="3810" cy="55244"/>
            </a:xfrm>
            <a:custGeom>
              <a:avLst/>
              <a:gdLst/>
              <a:ahLst/>
              <a:cxnLst/>
              <a:rect l="l" t="t" r="r" b="b"/>
              <a:pathLst>
                <a:path w="3810" h="55244">
                  <a:moveTo>
                    <a:pt x="1891" y="-10709"/>
                  </a:moveTo>
                  <a:lnTo>
                    <a:pt x="1891" y="65399"/>
                  </a:lnTo>
                </a:path>
              </a:pathLst>
            </a:custGeom>
            <a:ln w="252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7" name="object 297"/>
            <p:cNvSpPr/>
            <p:nvPr/>
          </p:nvSpPr>
          <p:spPr>
            <a:xfrm>
              <a:off x="4020366" y="2700558"/>
              <a:ext cx="6350" cy="92710"/>
            </a:xfrm>
            <a:custGeom>
              <a:avLst/>
              <a:gdLst/>
              <a:ahLst/>
              <a:cxnLst/>
              <a:rect l="l" t="t" r="r" b="b"/>
              <a:pathLst>
                <a:path w="6350" h="92710">
                  <a:moveTo>
                    <a:pt x="3141" y="-10709"/>
                  </a:moveTo>
                  <a:lnTo>
                    <a:pt x="3141" y="102882"/>
                  </a:lnTo>
                </a:path>
              </a:pathLst>
            </a:custGeom>
            <a:ln w="27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8" name="object 298"/>
            <p:cNvSpPr/>
            <p:nvPr/>
          </p:nvSpPr>
          <p:spPr>
            <a:xfrm>
              <a:off x="4009657" y="2792732"/>
              <a:ext cx="10795" cy="27940"/>
            </a:xfrm>
            <a:custGeom>
              <a:avLst/>
              <a:gdLst/>
              <a:ahLst/>
              <a:cxnLst/>
              <a:rect l="l" t="t" r="r" b="b"/>
              <a:pathLst>
                <a:path w="10795" h="27939">
                  <a:moveTo>
                    <a:pt x="10708" y="0"/>
                  </a:moveTo>
                  <a:lnTo>
                    <a:pt x="0" y="27487"/>
                  </a:lnTo>
                </a:path>
              </a:pathLst>
            </a:custGeom>
            <a:ln w="21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9" name="object 299"/>
            <p:cNvSpPr/>
            <p:nvPr/>
          </p:nvSpPr>
          <p:spPr>
            <a:xfrm>
              <a:off x="4007729" y="2820220"/>
              <a:ext cx="2540" cy="117475"/>
            </a:xfrm>
            <a:custGeom>
              <a:avLst/>
              <a:gdLst/>
              <a:ahLst/>
              <a:cxnLst/>
              <a:rect l="l" t="t" r="r" b="b"/>
              <a:pathLst>
                <a:path w="2539" h="117475">
                  <a:moveTo>
                    <a:pt x="963" y="-10708"/>
                  </a:moveTo>
                  <a:lnTo>
                    <a:pt x="963" y="128014"/>
                  </a:lnTo>
                </a:path>
              </a:pathLst>
            </a:custGeom>
            <a:ln w="233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0" name="object 300"/>
            <p:cNvSpPr/>
            <p:nvPr/>
          </p:nvSpPr>
          <p:spPr>
            <a:xfrm>
              <a:off x="4001446" y="2375416"/>
              <a:ext cx="2540" cy="41910"/>
            </a:xfrm>
            <a:custGeom>
              <a:avLst/>
              <a:gdLst/>
              <a:ahLst/>
              <a:cxnLst/>
              <a:rect l="l" t="t" r="r" b="b"/>
              <a:pathLst>
                <a:path w="2539" h="41910">
                  <a:moveTo>
                    <a:pt x="1106" y="-10709"/>
                  </a:moveTo>
                  <a:lnTo>
                    <a:pt x="1106" y="52476"/>
                  </a:lnTo>
                </a:path>
              </a:pathLst>
            </a:custGeom>
            <a:ln w="236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1" name="object 301"/>
            <p:cNvSpPr/>
            <p:nvPr/>
          </p:nvSpPr>
          <p:spPr>
            <a:xfrm>
              <a:off x="3998305" y="2417184"/>
              <a:ext cx="3175" cy="48895"/>
            </a:xfrm>
            <a:custGeom>
              <a:avLst/>
              <a:gdLst/>
              <a:ahLst/>
              <a:cxnLst/>
              <a:rect l="l" t="t" r="r" b="b"/>
              <a:pathLst>
                <a:path w="3175" h="48894">
                  <a:moveTo>
                    <a:pt x="1570" y="-10709"/>
                  </a:moveTo>
                  <a:lnTo>
                    <a:pt x="1570" y="59044"/>
                  </a:lnTo>
                </a:path>
              </a:pathLst>
            </a:custGeom>
            <a:ln w="245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2" name="object 302"/>
            <p:cNvSpPr/>
            <p:nvPr/>
          </p:nvSpPr>
          <p:spPr>
            <a:xfrm>
              <a:off x="3995164" y="2465519"/>
              <a:ext cx="3175" cy="60960"/>
            </a:xfrm>
            <a:custGeom>
              <a:avLst/>
              <a:gdLst/>
              <a:ahLst/>
              <a:cxnLst/>
              <a:rect l="l" t="t" r="r" b="b"/>
              <a:pathLst>
                <a:path w="3175" h="60960">
                  <a:moveTo>
                    <a:pt x="1570" y="-10709"/>
                  </a:moveTo>
                  <a:lnTo>
                    <a:pt x="1570" y="71396"/>
                  </a:lnTo>
                </a:path>
              </a:pathLst>
            </a:custGeom>
            <a:ln w="245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3" name="object 303"/>
            <p:cNvSpPr/>
            <p:nvPr/>
          </p:nvSpPr>
          <p:spPr>
            <a:xfrm>
              <a:off x="3994521" y="2526207"/>
              <a:ext cx="1270" cy="61594"/>
            </a:xfrm>
            <a:custGeom>
              <a:avLst/>
              <a:gdLst/>
              <a:ahLst/>
              <a:cxnLst/>
              <a:rect l="l" t="t" r="r" b="b"/>
              <a:pathLst>
                <a:path w="1270" h="61594">
                  <a:moveTo>
                    <a:pt x="321" y="-10708"/>
                  </a:moveTo>
                  <a:lnTo>
                    <a:pt x="321" y="71682"/>
                  </a:lnTo>
                </a:path>
              </a:pathLst>
            </a:custGeom>
            <a:ln w="22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4" name="object 304"/>
            <p:cNvSpPr/>
            <p:nvPr/>
          </p:nvSpPr>
          <p:spPr>
            <a:xfrm>
              <a:off x="3994521" y="2587180"/>
              <a:ext cx="3175" cy="64135"/>
            </a:xfrm>
            <a:custGeom>
              <a:avLst/>
              <a:gdLst/>
              <a:ahLst/>
              <a:cxnLst/>
              <a:rect l="l" t="t" r="r" b="b"/>
              <a:pathLst>
                <a:path w="3175" h="64135">
                  <a:moveTo>
                    <a:pt x="1570" y="-10709"/>
                  </a:moveTo>
                  <a:lnTo>
                    <a:pt x="1570" y="74823"/>
                  </a:lnTo>
                </a:path>
              </a:pathLst>
            </a:custGeom>
            <a:ln w="245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5" name="object 305"/>
            <p:cNvSpPr/>
            <p:nvPr/>
          </p:nvSpPr>
          <p:spPr>
            <a:xfrm>
              <a:off x="3997662" y="2651294"/>
              <a:ext cx="2540" cy="70485"/>
            </a:xfrm>
            <a:custGeom>
              <a:avLst/>
              <a:gdLst/>
              <a:ahLst/>
              <a:cxnLst/>
              <a:rect l="l" t="t" r="r" b="b"/>
              <a:pathLst>
                <a:path w="2539" h="70485">
                  <a:moveTo>
                    <a:pt x="1106" y="-10709"/>
                  </a:moveTo>
                  <a:lnTo>
                    <a:pt x="1106" y="80820"/>
                  </a:lnTo>
                </a:path>
              </a:pathLst>
            </a:custGeom>
            <a:ln w="236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6" name="object 306"/>
            <p:cNvSpPr/>
            <p:nvPr/>
          </p:nvSpPr>
          <p:spPr>
            <a:xfrm>
              <a:off x="3999876" y="2721406"/>
              <a:ext cx="4445" cy="55880"/>
            </a:xfrm>
            <a:custGeom>
              <a:avLst/>
              <a:gdLst/>
              <a:ahLst/>
              <a:cxnLst/>
              <a:rect l="l" t="t" r="r" b="b"/>
              <a:pathLst>
                <a:path w="4445" h="55880">
                  <a:moveTo>
                    <a:pt x="2213" y="-10709"/>
                  </a:moveTo>
                  <a:lnTo>
                    <a:pt x="2213" y="65970"/>
                  </a:lnTo>
                </a:path>
              </a:pathLst>
            </a:custGeom>
            <a:ln w="258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7" name="object 307"/>
            <p:cNvSpPr/>
            <p:nvPr/>
          </p:nvSpPr>
          <p:spPr>
            <a:xfrm>
              <a:off x="3450547" y="1877351"/>
              <a:ext cx="115570" cy="8255"/>
            </a:xfrm>
            <a:custGeom>
              <a:avLst/>
              <a:gdLst/>
              <a:ahLst/>
              <a:cxnLst/>
              <a:rect l="l" t="t" r="r" b="b"/>
              <a:pathLst>
                <a:path w="115570" h="8255">
                  <a:moveTo>
                    <a:pt x="-10709" y="4069"/>
                  </a:moveTo>
                  <a:lnTo>
                    <a:pt x="125966" y="4069"/>
                  </a:lnTo>
                </a:path>
              </a:pathLst>
            </a:custGeom>
            <a:ln w="295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8" name="object 308"/>
            <p:cNvSpPr/>
            <p:nvPr/>
          </p:nvSpPr>
          <p:spPr>
            <a:xfrm>
              <a:off x="3565804" y="1885490"/>
              <a:ext cx="372110" cy="180975"/>
            </a:xfrm>
            <a:custGeom>
              <a:avLst/>
              <a:gdLst/>
              <a:ahLst/>
              <a:cxnLst/>
              <a:rect l="l" t="t" r="r" b="b"/>
              <a:pathLst>
                <a:path w="372110" h="180975">
                  <a:moveTo>
                    <a:pt x="0" y="0"/>
                  </a:moveTo>
                  <a:lnTo>
                    <a:pt x="92311" y="14136"/>
                  </a:lnTo>
                </a:path>
                <a:path w="372110" h="180975">
                  <a:moveTo>
                    <a:pt x="92311" y="14136"/>
                  </a:moveTo>
                  <a:lnTo>
                    <a:pt x="189335" y="47122"/>
                  </a:lnTo>
                </a:path>
                <a:path w="372110" h="180975">
                  <a:moveTo>
                    <a:pt x="189335" y="47122"/>
                  </a:moveTo>
                  <a:lnTo>
                    <a:pt x="240024" y="76751"/>
                  </a:lnTo>
                </a:path>
                <a:path w="372110" h="180975">
                  <a:moveTo>
                    <a:pt x="240024" y="76751"/>
                  </a:moveTo>
                  <a:lnTo>
                    <a:pt x="279433" y="100312"/>
                  </a:lnTo>
                </a:path>
                <a:path w="372110" h="180975">
                  <a:moveTo>
                    <a:pt x="279433" y="100312"/>
                  </a:moveTo>
                  <a:lnTo>
                    <a:pt x="307134" y="120875"/>
                  </a:lnTo>
                </a:path>
                <a:path w="372110" h="180975">
                  <a:moveTo>
                    <a:pt x="307134" y="120875"/>
                  </a:moveTo>
                  <a:lnTo>
                    <a:pt x="371745" y="180491"/>
                  </a:lnTo>
                </a:path>
              </a:pathLst>
            </a:custGeom>
            <a:ln w="21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9" name="object 309"/>
            <p:cNvSpPr/>
            <p:nvPr/>
          </p:nvSpPr>
          <p:spPr>
            <a:xfrm>
              <a:off x="3335261" y="1877351"/>
              <a:ext cx="115570" cy="8255"/>
            </a:xfrm>
            <a:custGeom>
              <a:avLst/>
              <a:gdLst/>
              <a:ahLst/>
              <a:cxnLst/>
              <a:rect l="l" t="t" r="r" b="b"/>
              <a:pathLst>
                <a:path w="115570" h="8255">
                  <a:moveTo>
                    <a:pt x="-10709" y="4069"/>
                  </a:moveTo>
                  <a:lnTo>
                    <a:pt x="125995" y="4069"/>
                  </a:lnTo>
                </a:path>
              </a:pathLst>
            </a:custGeom>
            <a:ln w="295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0" name="object 310"/>
            <p:cNvSpPr/>
            <p:nvPr/>
          </p:nvSpPr>
          <p:spPr>
            <a:xfrm>
              <a:off x="3242971" y="1885490"/>
              <a:ext cx="92710" cy="14604"/>
            </a:xfrm>
            <a:custGeom>
              <a:avLst/>
              <a:gdLst/>
              <a:ahLst/>
              <a:cxnLst/>
              <a:rect l="l" t="t" r="r" b="b"/>
              <a:pathLst>
                <a:path w="92710" h="14605">
                  <a:moveTo>
                    <a:pt x="92290" y="0"/>
                  </a:moveTo>
                  <a:lnTo>
                    <a:pt x="0" y="14136"/>
                  </a:lnTo>
                </a:path>
              </a:pathLst>
            </a:custGeom>
            <a:ln w="214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1" name="object 311"/>
            <p:cNvSpPr/>
            <p:nvPr/>
          </p:nvSpPr>
          <p:spPr>
            <a:xfrm>
              <a:off x="3335261" y="1868355"/>
              <a:ext cx="115570" cy="8255"/>
            </a:xfrm>
            <a:custGeom>
              <a:avLst/>
              <a:gdLst/>
              <a:ahLst/>
              <a:cxnLst/>
              <a:rect l="l" t="t" r="r" b="b"/>
              <a:pathLst>
                <a:path w="115570" h="8255">
                  <a:moveTo>
                    <a:pt x="-10709" y="3855"/>
                  </a:moveTo>
                  <a:lnTo>
                    <a:pt x="125995" y="3855"/>
                  </a:lnTo>
                </a:path>
              </a:pathLst>
            </a:custGeom>
            <a:ln w="291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2" name="object 312"/>
            <p:cNvSpPr/>
            <p:nvPr/>
          </p:nvSpPr>
          <p:spPr>
            <a:xfrm>
              <a:off x="2963573" y="1876066"/>
              <a:ext cx="372110" cy="190500"/>
            </a:xfrm>
            <a:custGeom>
              <a:avLst/>
              <a:gdLst/>
              <a:ahLst/>
              <a:cxnLst/>
              <a:rect l="l" t="t" r="r" b="b"/>
              <a:pathLst>
                <a:path w="372110" h="190500">
                  <a:moveTo>
                    <a:pt x="371687" y="0"/>
                  </a:moveTo>
                  <a:lnTo>
                    <a:pt x="279397" y="14136"/>
                  </a:lnTo>
                </a:path>
                <a:path w="372110" h="190500">
                  <a:moveTo>
                    <a:pt x="64575" y="130299"/>
                  </a:moveTo>
                  <a:lnTo>
                    <a:pt x="0" y="189916"/>
                  </a:lnTo>
                </a:path>
                <a:path w="372110" h="190500">
                  <a:moveTo>
                    <a:pt x="37167" y="152218"/>
                  </a:moveTo>
                  <a:lnTo>
                    <a:pt x="0" y="189916"/>
                  </a:lnTo>
                </a:path>
                <a:path w="372110" h="190500">
                  <a:moveTo>
                    <a:pt x="182381" y="56546"/>
                  </a:moveTo>
                  <a:lnTo>
                    <a:pt x="131663" y="86176"/>
                  </a:lnTo>
                </a:path>
                <a:path w="372110" h="190500">
                  <a:moveTo>
                    <a:pt x="131663" y="86176"/>
                  </a:moveTo>
                  <a:lnTo>
                    <a:pt x="92290" y="109737"/>
                  </a:lnTo>
                </a:path>
                <a:path w="372110" h="190500">
                  <a:moveTo>
                    <a:pt x="92290" y="109737"/>
                  </a:moveTo>
                  <a:lnTo>
                    <a:pt x="64575" y="130299"/>
                  </a:lnTo>
                </a:path>
                <a:path w="372110" h="190500">
                  <a:moveTo>
                    <a:pt x="182381" y="47122"/>
                  </a:moveTo>
                  <a:lnTo>
                    <a:pt x="131663" y="76751"/>
                  </a:lnTo>
                </a:path>
                <a:path w="372110" h="190500">
                  <a:moveTo>
                    <a:pt x="131663" y="76751"/>
                  </a:moveTo>
                  <a:lnTo>
                    <a:pt x="92290" y="100312"/>
                  </a:lnTo>
                </a:path>
                <a:path w="372110" h="190500">
                  <a:moveTo>
                    <a:pt x="92290" y="100312"/>
                  </a:moveTo>
                  <a:lnTo>
                    <a:pt x="37167" y="152218"/>
                  </a:lnTo>
                </a:path>
                <a:path w="372110" h="190500">
                  <a:moveTo>
                    <a:pt x="279397" y="23561"/>
                  </a:moveTo>
                  <a:lnTo>
                    <a:pt x="182381" y="56546"/>
                  </a:lnTo>
                </a:path>
                <a:path w="372110" h="190500">
                  <a:moveTo>
                    <a:pt x="279397" y="14136"/>
                  </a:moveTo>
                  <a:lnTo>
                    <a:pt x="182381" y="47122"/>
                  </a:lnTo>
                </a:path>
              </a:pathLst>
            </a:custGeom>
            <a:ln w="21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3" name="object 313"/>
            <p:cNvSpPr/>
            <p:nvPr/>
          </p:nvSpPr>
          <p:spPr>
            <a:xfrm>
              <a:off x="2893015" y="2937525"/>
              <a:ext cx="635" cy="145415"/>
            </a:xfrm>
            <a:custGeom>
              <a:avLst/>
              <a:gdLst/>
              <a:ahLst/>
              <a:cxnLst/>
              <a:rect l="l" t="t" r="r" b="b"/>
              <a:pathLst>
                <a:path w="635" h="145414">
                  <a:moveTo>
                    <a:pt x="157" y="-10708"/>
                  </a:moveTo>
                  <a:lnTo>
                    <a:pt x="157" y="155859"/>
                  </a:lnTo>
                </a:path>
              </a:pathLst>
            </a:custGeom>
            <a:ln w="217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4" name="object 314"/>
            <p:cNvSpPr/>
            <p:nvPr/>
          </p:nvSpPr>
          <p:spPr>
            <a:xfrm>
              <a:off x="2910806" y="3884963"/>
              <a:ext cx="2540" cy="69850"/>
            </a:xfrm>
            <a:custGeom>
              <a:avLst/>
              <a:gdLst/>
              <a:ahLst/>
              <a:cxnLst/>
              <a:rect l="l" t="t" r="r" b="b"/>
              <a:pathLst>
                <a:path w="2539" h="69850">
                  <a:moveTo>
                    <a:pt x="1260" y="-10709"/>
                  </a:moveTo>
                  <a:lnTo>
                    <a:pt x="1260" y="79971"/>
                  </a:lnTo>
                </a:path>
              </a:pathLst>
            </a:custGeom>
            <a:ln w="23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5" name="object 315"/>
            <p:cNvSpPr/>
            <p:nvPr/>
          </p:nvSpPr>
          <p:spPr>
            <a:xfrm>
              <a:off x="2910806" y="3954226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w="0" h="86360">
                  <a:moveTo>
                    <a:pt x="0" y="0"/>
                  </a:moveTo>
                  <a:lnTo>
                    <a:pt x="0" y="85869"/>
                  </a:lnTo>
                </a:path>
              </a:pathLst>
            </a:custGeom>
            <a:ln w="21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6" name="object 316"/>
            <p:cNvSpPr/>
            <p:nvPr/>
          </p:nvSpPr>
          <p:spPr>
            <a:xfrm>
              <a:off x="2910806" y="4040095"/>
              <a:ext cx="2540" cy="81915"/>
            </a:xfrm>
            <a:custGeom>
              <a:avLst/>
              <a:gdLst/>
              <a:ahLst/>
              <a:cxnLst/>
              <a:rect l="l" t="t" r="r" b="b"/>
              <a:pathLst>
                <a:path w="2539" h="81914">
                  <a:moveTo>
                    <a:pt x="1260" y="-10709"/>
                  </a:moveTo>
                  <a:lnTo>
                    <a:pt x="1260" y="92572"/>
                  </a:lnTo>
                </a:path>
              </a:pathLst>
            </a:custGeom>
            <a:ln w="23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7" name="object 317"/>
            <p:cNvSpPr/>
            <p:nvPr/>
          </p:nvSpPr>
          <p:spPr>
            <a:xfrm>
              <a:off x="2913326" y="4121959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w="0" h="85089">
                  <a:moveTo>
                    <a:pt x="0" y="0"/>
                  </a:moveTo>
                  <a:lnTo>
                    <a:pt x="0" y="84726"/>
                  </a:lnTo>
                </a:path>
              </a:pathLst>
            </a:custGeom>
            <a:ln w="21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8" name="object 318"/>
            <p:cNvSpPr/>
            <p:nvPr/>
          </p:nvSpPr>
          <p:spPr>
            <a:xfrm>
              <a:off x="2913326" y="4206686"/>
              <a:ext cx="2540" cy="85090"/>
            </a:xfrm>
            <a:custGeom>
              <a:avLst/>
              <a:gdLst/>
              <a:ahLst/>
              <a:cxnLst/>
              <a:rect l="l" t="t" r="r" b="b"/>
              <a:pathLst>
                <a:path w="2539" h="85089">
                  <a:moveTo>
                    <a:pt x="1260" y="-10709"/>
                  </a:moveTo>
                  <a:lnTo>
                    <a:pt x="1260" y="95714"/>
                  </a:lnTo>
                </a:path>
              </a:pathLst>
            </a:custGeom>
            <a:ln w="23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9" name="object 319"/>
            <p:cNvSpPr/>
            <p:nvPr/>
          </p:nvSpPr>
          <p:spPr>
            <a:xfrm>
              <a:off x="2938371" y="4502640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5">
                  <a:moveTo>
                    <a:pt x="41265" y="42142"/>
                  </a:moveTo>
                  <a:lnTo>
                    <a:pt x="18069" y="25072"/>
                  </a:lnTo>
                </a:path>
                <a:path w="41275" h="42545">
                  <a:moveTo>
                    <a:pt x="18069" y="25072"/>
                  </a:moveTo>
                  <a:lnTo>
                    <a:pt x="0" y="0"/>
                  </a:lnTo>
                </a:path>
              </a:pathLst>
            </a:custGeom>
            <a:ln w="21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0" name="object 320"/>
            <p:cNvSpPr/>
            <p:nvPr/>
          </p:nvSpPr>
          <p:spPr>
            <a:xfrm>
              <a:off x="2894271" y="3728104"/>
              <a:ext cx="635" cy="74295"/>
            </a:xfrm>
            <a:custGeom>
              <a:avLst/>
              <a:gdLst/>
              <a:ahLst/>
              <a:cxnLst/>
              <a:rect l="l" t="t" r="r" b="b"/>
              <a:pathLst>
                <a:path w="635" h="74295">
                  <a:moveTo>
                    <a:pt x="160" y="-10708"/>
                  </a:moveTo>
                  <a:lnTo>
                    <a:pt x="160" y="84819"/>
                  </a:lnTo>
                </a:path>
              </a:pathLst>
            </a:custGeom>
            <a:ln w="217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1" name="object 321"/>
            <p:cNvSpPr/>
            <p:nvPr/>
          </p:nvSpPr>
          <p:spPr>
            <a:xfrm>
              <a:off x="2889866" y="3802214"/>
              <a:ext cx="4445" cy="53975"/>
            </a:xfrm>
            <a:custGeom>
              <a:avLst/>
              <a:gdLst/>
              <a:ahLst/>
              <a:cxnLst/>
              <a:rect l="l" t="t" r="r" b="b"/>
              <a:pathLst>
                <a:path w="4444" h="53975">
                  <a:moveTo>
                    <a:pt x="2202" y="-10709"/>
                  </a:moveTo>
                  <a:lnTo>
                    <a:pt x="2202" y="64542"/>
                  </a:lnTo>
                </a:path>
              </a:pathLst>
            </a:custGeom>
            <a:ln w="258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2" name="object 322"/>
            <p:cNvSpPr/>
            <p:nvPr/>
          </p:nvSpPr>
          <p:spPr>
            <a:xfrm>
              <a:off x="2866871" y="3856048"/>
              <a:ext cx="23495" cy="55244"/>
            </a:xfrm>
            <a:custGeom>
              <a:avLst/>
              <a:gdLst/>
              <a:ahLst/>
              <a:cxnLst/>
              <a:rect l="l" t="t" r="r" b="b"/>
              <a:pathLst>
                <a:path w="23494" h="55245">
                  <a:moveTo>
                    <a:pt x="22995" y="0"/>
                  </a:moveTo>
                  <a:lnTo>
                    <a:pt x="9131" y="21183"/>
                  </a:lnTo>
                </a:path>
                <a:path w="23494" h="55245">
                  <a:moveTo>
                    <a:pt x="9131" y="21183"/>
                  </a:moveTo>
                  <a:lnTo>
                    <a:pt x="0" y="54675"/>
                  </a:lnTo>
                </a:path>
              </a:pathLst>
            </a:custGeom>
            <a:ln w="21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3" name="object 323"/>
            <p:cNvSpPr/>
            <p:nvPr/>
          </p:nvSpPr>
          <p:spPr>
            <a:xfrm>
              <a:off x="2857418" y="3910723"/>
              <a:ext cx="9525" cy="73660"/>
            </a:xfrm>
            <a:custGeom>
              <a:avLst/>
              <a:gdLst/>
              <a:ahLst/>
              <a:cxnLst/>
              <a:rect l="l" t="t" r="r" b="b"/>
              <a:pathLst>
                <a:path w="9525" h="73660">
                  <a:moveTo>
                    <a:pt x="4726" y="-10709"/>
                  </a:moveTo>
                  <a:lnTo>
                    <a:pt x="4726" y="83983"/>
                  </a:lnTo>
                </a:path>
              </a:pathLst>
            </a:custGeom>
            <a:ln w="308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4" name="object 324"/>
            <p:cNvSpPr/>
            <p:nvPr/>
          </p:nvSpPr>
          <p:spPr>
            <a:xfrm>
              <a:off x="2853013" y="3983998"/>
              <a:ext cx="4445" cy="60960"/>
            </a:xfrm>
            <a:custGeom>
              <a:avLst/>
              <a:gdLst/>
              <a:ahLst/>
              <a:cxnLst/>
              <a:rect l="l" t="t" r="r" b="b"/>
              <a:pathLst>
                <a:path w="4444" h="60960">
                  <a:moveTo>
                    <a:pt x="2202" y="-10709"/>
                  </a:moveTo>
                  <a:lnTo>
                    <a:pt x="2202" y="71674"/>
                  </a:lnTo>
                </a:path>
              </a:pathLst>
            </a:custGeom>
            <a:ln w="258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5" name="object 325"/>
            <p:cNvSpPr/>
            <p:nvPr/>
          </p:nvSpPr>
          <p:spPr>
            <a:xfrm>
              <a:off x="2853013" y="4044964"/>
              <a:ext cx="0" cy="73660"/>
            </a:xfrm>
            <a:custGeom>
              <a:avLst/>
              <a:gdLst/>
              <a:ahLst/>
              <a:cxnLst/>
              <a:rect l="l" t="t" r="r" b="b"/>
              <a:pathLst>
                <a:path w="0" h="73660">
                  <a:moveTo>
                    <a:pt x="0" y="0"/>
                  </a:moveTo>
                  <a:lnTo>
                    <a:pt x="0" y="73274"/>
                  </a:lnTo>
                </a:path>
              </a:pathLst>
            </a:custGeom>
            <a:ln w="21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6" name="object 326"/>
            <p:cNvSpPr/>
            <p:nvPr/>
          </p:nvSpPr>
          <p:spPr>
            <a:xfrm>
              <a:off x="2853013" y="4118239"/>
              <a:ext cx="2540" cy="69850"/>
            </a:xfrm>
            <a:custGeom>
              <a:avLst/>
              <a:gdLst/>
              <a:ahLst/>
              <a:cxnLst/>
              <a:rect l="l" t="t" r="r" b="b"/>
              <a:pathLst>
                <a:path w="2539" h="69850">
                  <a:moveTo>
                    <a:pt x="1099" y="-10709"/>
                  </a:moveTo>
                  <a:lnTo>
                    <a:pt x="1099" y="79978"/>
                  </a:lnTo>
                </a:path>
              </a:pathLst>
            </a:custGeom>
            <a:ln w="23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7" name="object 327"/>
            <p:cNvSpPr/>
            <p:nvPr/>
          </p:nvSpPr>
          <p:spPr>
            <a:xfrm>
              <a:off x="2855212" y="3082675"/>
              <a:ext cx="106045" cy="1444625"/>
            </a:xfrm>
            <a:custGeom>
              <a:avLst/>
              <a:gdLst/>
              <a:ahLst/>
              <a:cxnLst/>
              <a:rect l="l" t="t" r="r" b="b"/>
              <a:pathLst>
                <a:path w="106044" h="1444625">
                  <a:moveTo>
                    <a:pt x="0" y="1104833"/>
                  </a:moveTo>
                  <a:lnTo>
                    <a:pt x="9138" y="1167798"/>
                  </a:lnTo>
                </a:path>
                <a:path w="106044" h="1444625">
                  <a:moveTo>
                    <a:pt x="9138" y="1167798"/>
                  </a:moveTo>
                  <a:lnTo>
                    <a:pt x="25201" y="1232776"/>
                  </a:lnTo>
                </a:path>
                <a:path w="106044" h="1444625">
                  <a:moveTo>
                    <a:pt x="25201" y="1232776"/>
                  </a:moveTo>
                  <a:lnTo>
                    <a:pt x="38431" y="1262256"/>
                  </a:lnTo>
                </a:path>
                <a:path w="106044" h="1444625">
                  <a:moveTo>
                    <a:pt x="38431" y="1262256"/>
                  </a:moveTo>
                  <a:lnTo>
                    <a:pt x="49768" y="1295527"/>
                  </a:lnTo>
                </a:path>
                <a:path w="106044" h="1444625">
                  <a:moveTo>
                    <a:pt x="49768" y="1295527"/>
                  </a:moveTo>
                  <a:lnTo>
                    <a:pt x="68673" y="1378776"/>
                  </a:lnTo>
                </a:path>
                <a:path w="106044" h="1444625">
                  <a:moveTo>
                    <a:pt x="68673" y="1378776"/>
                  </a:moveTo>
                  <a:lnTo>
                    <a:pt x="83158" y="1419965"/>
                  </a:lnTo>
                </a:path>
                <a:path w="106044" h="1444625">
                  <a:moveTo>
                    <a:pt x="83158" y="1419965"/>
                  </a:moveTo>
                  <a:lnTo>
                    <a:pt x="105526" y="1444507"/>
                  </a:lnTo>
                </a:path>
                <a:path w="106044" h="1444625">
                  <a:moveTo>
                    <a:pt x="37802" y="0"/>
                  </a:moveTo>
                  <a:lnTo>
                    <a:pt x="39380" y="645429"/>
                  </a:lnTo>
                </a:path>
              </a:pathLst>
            </a:custGeom>
            <a:ln w="21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8" name="object 328"/>
            <p:cNvSpPr/>
            <p:nvPr/>
          </p:nvSpPr>
          <p:spPr>
            <a:xfrm>
              <a:off x="2897427" y="2375416"/>
              <a:ext cx="2540" cy="41910"/>
            </a:xfrm>
            <a:custGeom>
              <a:avLst/>
              <a:gdLst/>
              <a:ahLst/>
              <a:cxnLst/>
              <a:rect l="l" t="t" r="r" b="b"/>
              <a:pathLst>
                <a:path w="2539" h="41910">
                  <a:moveTo>
                    <a:pt x="1099" y="-10709"/>
                  </a:moveTo>
                  <a:lnTo>
                    <a:pt x="1099" y="52476"/>
                  </a:lnTo>
                </a:path>
              </a:pathLst>
            </a:custGeom>
            <a:ln w="236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9" name="object 329"/>
            <p:cNvSpPr/>
            <p:nvPr/>
          </p:nvSpPr>
          <p:spPr>
            <a:xfrm>
              <a:off x="2899626" y="2417184"/>
              <a:ext cx="3175" cy="48895"/>
            </a:xfrm>
            <a:custGeom>
              <a:avLst/>
              <a:gdLst/>
              <a:ahLst/>
              <a:cxnLst/>
              <a:rect l="l" t="t" r="r" b="b"/>
              <a:pathLst>
                <a:path w="3175" h="48894">
                  <a:moveTo>
                    <a:pt x="1577" y="-10709"/>
                  </a:moveTo>
                  <a:lnTo>
                    <a:pt x="1577" y="59044"/>
                  </a:lnTo>
                </a:path>
              </a:pathLst>
            </a:custGeom>
            <a:ln w="24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0" name="object 330"/>
            <p:cNvSpPr/>
            <p:nvPr/>
          </p:nvSpPr>
          <p:spPr>
            <a:xfrm>
              <a:off x="2902782" y="2465519"/>
              <a:ext cx="3175" cy="60960"/>
            </a:xfrm>
            <a:custGeom>
              <a:avLst/>
              <a:gdLst/>
              <a:ahLst/>
              <a:cxnLst/>
              <a:rect l="l" t="t" r="r" b="b"/>
              <a:pathLst>
                <a:path w="3175" h="60960">
                  <a:moveTo>
                    <a:pt x="1574" y="-10709"/>
                  </a:moveTo>
                  <a:lnTo>
                    <a:pt x="1574" y="71396"/>
                  </a:lnTo>
                </a:path>
              </a:pathLst>
            </a:custGeom>
            <a:ln w="24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1" name="object 331"/>
            <p:cNvSpPr/>
            <p:nvPr/>
          </p:nvSpPr>
          <p:spPr>
            <a:xfrm>
              <a:off x="2905930" y="2526207"/>
              <a:ext cx="635" cy="61594"/>
            </a:xfrm>
            <a:custGeom>
              <a:avLst/>
              <a:gdLst/>
              <a:ahLst/>
              <a:cxnLst/>
              <a:rect l="l" t="t" r="r" b="b"/>
              <a:pathLst>
                <a:path w="635" h="61594">
                  <a:moveTo>
                    <a:pt x="314" y="-10708"/>
                  </a:moveTo>
                  <a:lnTo>
                    <a:pt x="314" y="71682"/>
                  </a:lnTo>
                </a:path>
              </a:pathLst>
            </a:custGeom>
            <a:ln w="22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2" name="object 332"/>
            <p:cNvSpPr/>
            <p:nvPr/>
          </p:nvSpPr>
          <p:spPr>
            <a:xfrm>
              <a:off x="2903410" y="2587180"/>
              <a:ext cx="3175" cy="64135"/>
            </a:xfrm>
            <a:custGeom>
              <a:avLst/>
              <a:gdLst/>
              <a:ahLst/>
              <a:cxnLst/>
              <a:rect l="l" t="t" r="r" b="b"/>
              <a:pathLst>
                <a:path w="3175" h="64135">
                  <a:moveTo>
                    <a:pt x="1574" y="-10709"/>
                  </a:moveTo>
                  <a:lnTo>
                    <a:pt x="1574" y="74823"/>
                  </a:lnTo>
                </a:path>
              </a:pathLst>
            </a:custGeom>
            <a:ln w="24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3" name="object 333"/>
            <p:cNvSpPr/>
            <p:nvPr/>
          </p:nvSpPr>
          <p:spPr>
            <a:xfrm>
              <a:off x="2901204" y="2651294"/>
              <a:ext cx="2540" cy="70485"/>
            </a:xfrm>
            <a:custGeom>
              <a:avLst/>
              <a:gdLst/>
              <a:ahLst/>
              <a:cxnLst/>
              <a:rect l="l" t="t" r="r" b="b"/>
              <a:pathLst>
                <a:path w="2539" h="70485">
                  <a:moveTo>
                    <a:pt x="1103" y="-10709"/>
                  </a:moveTo>
                  <a:lnTo>
                    <a:pt x="1103" y="80820"/>
                  </a:lnTo>
                </a:path>
              </a:pathLst>
            </a:custGeom>
            <a:ln w="23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4" name="object 334"/>
            <p:cNvSpPr/>
            <p:nvPr/>
          </p:nvSpPr>
          <p:spPr>
            <a:xfrm>
              <a:off x="2896792" y="2721406"/>
              <a:ext cx="4445" cy="55880"/>
            </a:xfrm>
            <a:custGeom>
              <a:avLst/>
              <a:gdLst/>
              <a:ahLst/>
              <a:cxnLst/>
              <a:rect l="l" t="t" r="r" b="b"/>
              <a:pathLst>
                <a:path w="4444" h="55880">
                  <a:moveTo>
                    <a:pt x="2206" y="-10709"/>
                  </a:moveTo>
                  <a:lnTo>
                    <a:pt x="2206" y="65970"/>
                  </a:lnTo>
                </a:path>
              </a:pathLst>
            </a:custGeom>
            <a:ln w="258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5" name="object 335"/>
            <p:cNvSpPr/>
            <p:nvPr/>
          </p:nvSpPr>
          <p:spPr>
            <a:xfrm>
              <a:off x="2908136" y="2065982"/>
              <a:ext cx="55880" cy="129539"/>
            </a:xfrm>
            <a:custGeom>
              <a:avLst/>
              <a:gdLst/>
              <a:ahLst/>
              <a:cxnLst/>
              <a:rect l="l" t="t" r="r" b="b"/>
              <a:pathLst>
                <a:path w="55880" h="129539">
                  <a:moveTo>
                    <a:pt x="55436" y="0"/>
                  </a:moveTo>
                  <a:lnTo>
                    <a:pt x="27714" y="34770"/>
                  </a:lnTo>
                </a:path>
                <a:path w="55880" h="129539">
                  <a:moveTo>
                    <a:pt x="27714" y="34770"/>
                  </a:moveTo>
                  <a:lnTo>
                    <a:pt x="13857" y="69040"/>
                  </a:lnTo>
                </a:path>
                <a:path w="55880" h="129539">
                  <a:moveTo>
                    <a:pt x="13857" y="69040"/>
                  </a:moveTo>
                  <a:lnTo>
                    <a:pt x="0" y="129085"/>
                  </a:lnTo>
                </a:path>
              </a:pathLst>
            </a:custGeom>
            <a:ln w="21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6" name="object 336"/>
            <p:cNvSpPr/>
            <p:nvPr/>
          </p:nvSpPr>
          <p:spPr>
            <a:xfrm>
              <a:off x="2894271" y="2195067"/>
              <a:ext cx="13970" cy="121920"/>
            </a:xfrm>
            <a:custGeom>
              <a:avLst/>
              <a:gdLst/>
              <a:ahLst/>
              <a:cxnLst/>
              <a:rect l="l" t="t" r="r" b="b"/>
              <a:pathLst>
                <a:path w="13969" h="121919">
                  <a:moveTo>
                    <a:pt x="6932" y="-10709"/>
                  </a:moveTo>
                  <a:lnTo>
                    <a:pt x="6932" y="132369"/>
                  </a:lnTo>
                </a:path>
              </a:pathLst>
            </a:custGeom>
            <a:ln w="352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7" name="object 337"/>
            <p:cNvSpPr/>
            <p:nvPr/>
          </p:nvSpPr>
          <p:spPr>
            <a:xfrm>
              <a:off x="2894271" y="2316728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w="0" h="25400">
                  <a:moveTo>
                    <a:pt x="-10708" y="12565"/>
                  </a:moveTo>
                  <a:lnTo>
                    <a:pt x="10708" y="12565"/>
                  </a:lnTo>
                </a:path>
              </a:pathLst>
            </a:custGeom>
            <a:ln w="251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8" name="object 338"/>
            <p:cNvSpPr/>
            <p:nvPr/>
          </p:nvSpPr>
          <p:spPr>
            <a:xfrm>
              <a:off x="2880728" y="2341860"/>
              <a:ext cx="13970" cy="40005"/>
            </a:xfrm>
            <a:custGeom>
              <a:avLst/>
              <a:gdLst/>
              <a:ahLst/>
              <a:cxnLst/>
              <a:rect l="l" t="t" r="r" b="b"/>
              <a:pathLst>
                <a:path w="13969" h="40005">
                  <a:moveTo>
                    <a:pt x="13543" y="0"/>
                  </a:moveTo>
                  <a:lnTo>
                    <a:pt x="0" y="39839"/>
                  </a:lnTo>
                </a:path>
              </a:pathLst>
            </a:custGeom>
            <a:ln w="21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9" name="object 339"/>
            <p:cNvSpPr/>
            <p:nvPr/>
          </p:nvSpPr>
          <p:spPr>
            <a:xfrm>
              <a:off x="2876637" y="2381699"/>
              <a:ext cx="4445" cy="63500"/>
            </a:xfrm>
            <a:custGeom>
              <a:avLst/>
              <a:gdLst/>
              <a:ahLst/>
              <a:cxnLst/>
              <a:rect l="l" t="t" r="r" b="b"/>
              <a:pathLst>
                <a:path w="4444" h="63500">
                  <a:moveTo>
                    <a:pt x="2045" y="-10709"/>
                  </a:moveTo>
                  <a:lnTo>
                    <a:pt x="2045" y="73681"/>
                  </a:lnTo>
                </a:path>
              </a:pathLst>
            </a:custGeom>
            <a:ln w="25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0" name="object 340"/>
            <p:cNvSpPr/>
            <p:nvPr/>
          </p:nvSpPr>
          <p:spPr>
            <a:xfrm>
              <a:off x="2872853" y="2444671"/>
              <a:ext cx="3810" cy="44450"/>
            </a:xfrm>
            <a:custGeom>
              <a:avLst/>
              <a:gdLst/>
              <a:ahLst/>
              <a:cxnLst/>
              <a:rect l="l" t="t" r="r" b="b"/>
              <a:pathLst>
                <a:path w="3810" h="44450">
                  <a:moveTo>
                    <a:pt x="1891" y="-10709"/>
                  </a:moveTo>
                  <a:lnTo>
                    <a:pt x="1891" y="54760"/>
                  </a:lnTo>
                </a:path>
              </a:pathLst>
            </a:custGeom>
            <a:ln w="252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1" name="object 341"/>
            <p:cNvSpPr/>
            <p:nvPr/>
          </p:nvSpPr>
          <p:spPr>
            <a:xfrm>
              <a:off x="2870647" y="2488723"/>
              <a:ext cx="2540" cy="50165"/>
            </a:xfrm>
            <a:custGeom>
              <a:avLst/>
              <a:gdLst/>
              <a:ahLst/>
              <a:cxnLst/>
              <a:rect l="l" t="t" r="r" b="b"/>
              <a:pathLst>
                <a:path w="2539" h="50164">
                  <a:moveTo>
                    <a:pt x="1103" y="-10709"/>
                  </a:moveTo>
                  <a:lnTo>
                    <a:pt x="1103" y="60829"/>
                  </a:lnTo>
                </a:path>
              </a:pathLst>
            </a:custGeom>
            <a:ln w="23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2" name="object 342"/>
            <p:cNvSpPr/>
            <p:nvPr/>
          </p:nvSpPr>
          <p:spPr>
            <a:xfrm>
              <a:off x="2870647" y="2538844"/>
              <a:ext cx="0" cy="107314"/>
            </a:xfrm>
            <a:custGeom>
              <a:avLst/>
              <a:gdLst/>
              <a:ahLst/>
              <a:cxnLst/>
              <a:rect l="l" t="t" r="r" b="b"/>
              <a:pathLst>
                <a:path w="0" h="107314">
                  <a:moveTo>
                    <a:pt x="0" y="0"/>
                  </a:moveTo>
                  <a:lnTo>
                    <a:pt x="0" y="48335"/>
                  </a:lnTo>
                </a:path>
                <a:path w="0" h="107314">
                  <a:moveTo>
                    <a:pt x="0" y="48335"/>
                  </a:moveTo>
                  <a:lnTo>
                    <a:pt x="0" y="107024"/>
                  </a:lnTo>
                </a:path>
              </a:pathLst>
            </a:custGeom>
            <a:ln w="21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3" name="object 343"/>
            <p:cNvSpPr/>
            <p:nvPr/>
          </p:nvSpPr>
          <p:spPr>
            <a:xfrm>
              <a:off x="2870647" y="2645868"/>
              <a:ext cx="3810" cy="55244"/>
            </a:xfrm>
            <a:custGeom>
              <a:avLst/>
              <a:gdLst/>
              <a:ahLst/>
              <a:cxnLst/>
              <a:rect l="l" t="t" r="r" b="b"/>
              <a:pathLst>
                <a:path w="3810" h="55244">
                  <a:moveTo>
                    <a:pt x="1891" y="-10709"/>
                  </a:moveTo>
                  <a:lnTo>
                    <a:pt x="1891" y="65399"/>
                  </a:lnTo>
                </a:path>
              </a:pathLst>
            </a:custGeom>
            <a:ln w="252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4" name="object 344"/>
            <p:cNvSpPr/>
            <p:nvPr/>
          </p:nvSpPr>
          <p:spPr>
            <a:xfrm>
              <a:off x="2874431" y="2700558"/>
              <a:ext cx="6350" cy="92710"/>
            </a:xfrm>
            <a:custGeom>
              <a:avLst/>
              <a:gdLst/>
              <a:ahLst/>
              <a:cxnLst/>
              <a:rect l="l" t="t" r="r" b="b"/>
              <a:pathLst>
                <a:path w="6350" h="92710">
                  <a:moveTo>
                    <a:pt x="3148" y="-10709"/>
                  </a:moveTo>
                  <a:lnTo>
                    <a:pt x="3148" y="102882"/>
                  </a:lnTo>
                </a:path>
              </a:pathLst>
            </a:custGeom>
            <a:ln w="277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5" name="object 345"/>
            <p:cNvSpPr/>
            <p:nvPr/>
          </p:nvSpPr>
          <p:spPr>
            <a:xfrm>
              <a:off x="2880728" y="2792732"/>
              <a:ext cx="10795" cy="27940"/>
            </a:xfrm>
            <a:custGeom>
              <a:avLst/>
              <a:gdLst/>
              <a:ahLst/>
              <a:cxnLst/>
              <a:rect l="l" t="t" r="r" b="b"/>
              <a:pathLst>
                <a:path w="10794" h="27939">
                  <a:moveTo>
                    <a:pt x="0" y="0"/>
                  </a:moveTo>
                  <a:lnTo>
                    <a:pt x="10708" y="27487"/>
                  </a:lnTo>
                </a:path>
              </a:pathLst>
            </a:custGeom>
            <a:ln w="21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6" name="object 346"/>
            <p:cNvSpPr/>
            <p:nvPr/>
          </p:nvSpPr>
          <p:spPr>
            <a:xfrm>
              <a:off x="2891437" y="2820220"/>
              <a:ext cx="1905" cy="117475"/>
            </a:xfrm>
            <a:custGeom>
              <a:avLst/>
              <a:gdLst/>
              <a:ahLst/>
              <a:cxnLst/>
              <a:rect l="l" t="t" r="r" b="b"/>
              <a:pathLst>
                <a:path w="1905" h="117475">
                  <a:moveTo>
                    <a:pt x="945" y="-10708"/>
                  </a:moveTo>
                  <a:lnTo>
                    <a:pt x="945" y="128014"/>
                  </a:lnTo>
                </a:path>
              </a:pathLst>
            </a:custGeom>
            <a:ln w="233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7" name="object 3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6131" y="2336426"/>
              <a:ext cx="189320" cy="484507"/>
            </a:xfrm>
            <a:prstGeom prst="rect">
              <a:avLst/>
            </a:prstGeom>
          </p:spPr>
        </p:pic>
        <p:pic>
          <p:nvPicPr>
            <p:cNvPr id="348" name="object 3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96023" y="2333785"/>
              <a:ext cx="189320" cy="484507"/>
            </a:xfrm>
            <a:prstGeom prst="rect">
              <a:avLst/>
            </a:prstGeom>
          </p:spPr>
        </p:pic>
        <p:pic>
          <p:nvPicPr>
            <p:cNvPr id="349" name="object 3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9339" y="3834050"/>
              <a:ext cx="189320" cy="484507"/>
            </a:xfrm>
            <a:prstGeom prst="rect">
              <a:avLst/>
            </a:prstGeom>
          </p:spPr>
        </p:pic>
        <p:pic>
          <p:nvPicPr>
            <p:cNvPr id="350" name="object 35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84335" y="3831466"/>
              <a:ext cx="189320" cy="484507"/>
            </a:xfrm>
            <a:prstGeom prst="rect">
              <a:avLst/>
            </a:prstGeom>
          </p:spPr>
        </p:pic>
        <p:pic>
          <p:nvPicPr>
            <p:cNvPr id="351" name="object 35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41693" y="4028486"/>
              <a:ext cx="216186" cy="122217"/>
            </a:xfrm>
            <a:prstGeom prst="rect">
              <a:avLst/>
            </a:prstGeom>
          </p:spPr>
        </p:pic>
        <p:sp>
          <p:nvSpPr>
            <p:cNvPr id="352" name="object 352"/>
            <p:cNvSpPr/>
            <p:nvPr/>
          </p:nvSpPr>
          <p:spPr>
            <a:xfrm>
              <a:off x="3339494" y="2414685"/>
              <a:ext cx="42545" cy="304165"/>
            </a:xfrm>
            <a:custGeom>
              <a:avLst/>
              <a:gdLst/>
              <a:ahLst/>
              <a:cxnLst/>
              <a:rect l="l" t="t" r="r" b="b"/>
              <a:pathLst>
                <a:path w="42545" h="304164">
                  <a:moveTo>
                    <a:pt x="22653" y="0"/>
                  </a:moveTo>
                  <a:lnTo>
                    <a:pt x="0" y="283731"/>
                  </a:lnTo>
                  <a:lnTo>
                    <a:pt x="1465" y="291402"/>
                  </a:lnTo>
                  <a:lnTo>
                    <a:pt x="5616" y="297707"/>
                  </a:lnTo>
                  <a:lnTo>
                    <a:pt x="11826" y="302004"/>
                  </a:lnTo>
                  <a:lnTo>
                    <a:pt x="19468" y="303651"/>
                  </a:lnTo>
                  <a:lnTo>
                    <a:pt x="27147" y="302162"/>
                  </a:lnTo>
                  <a:lnTo>
                    <a:pt x="33448" y="298002"/>
                  </a:lnTo>
                  <a:lnTo>
                    <a:pt x="37732" y="291794"/>
                  </a:lnTo>
                  <a:lnTo>
                    <a:pt x="39359" y="284160"/>
                  </a:lnTo>
                  <a:lnTo>
                    <a:pt x="42129" y="19919"/>
                  </a:lnTo>
                  <a:lnTo>
                    <a:pt x="40662" y="12218"/>
                  </a:lnTo>
                  <a:lnTo>
                    <a:pt x="36508" y="5917"/>
                  </a:lnTo>
                  <a:lnTo>
                    <a:pt x="30296" y="1636"/>
                  </a:lnTo>
                  <a:lnTo>
                    <a:pt x="226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3" name="object 353"/>
            <p:cNvSpPr/>
            <p:nvPr/>
          </p:nvSpPr>
          <p:spPr>
            <a:xfrm>
              <a:off x="3339494" y="2414685"/>
              <a:ext cx="42545" cy="304165"/>
            </a:xfrm>
            <a:custGeom>
              <a:avLst/>
              <a:gdLst/>
              <a:ahLst/>
              <a:cxnLst/>
              <a:rect l="l" t="t" r="r" b="b"/>
              <a:pathLst>
                <a:path w="42545" h="304164">
                  <a:moveTo>
                    <a:pt x="19468" y="303651"/>
                  </a:moveTo>
                  <a:lnTo>
                    <a:pt x="42129" y="19919"/>
                  </a:lnTo>
                  <a:lnTo>
                    <a:pt x="40662" y="12218"/>
                  </a:lnTo>
                  <a:lnTo>
                    <a:pt x="36508" y="5917"/>
                  </a:lnTo>
                  <a:lnTo>
                    <a:pt x="30296" y="1636"/>
                  </a:lnTo>
                  <a:lnTo>
                    <a:pt x="22653" y="0"/>
                  </a:lnTo>
                  <a:lnTo>
                    <a:pt x="14974" y="1489"/>
                  </a:lnTo>
                  <a:lnTo>
                    <a:pt x="8673" y="5649"/>
                  </a:lnTo>
                  <a:lnTo>
                    <a:pt x="4389" y="11857"/>
                  </a:lnTo>
                  <a:lnTo>
                    <a:pt x="2762" y="19491"/>
                  </a:lnTo>
                  <a:lnTo>
                    <a:pt x="0" y="283731"/>
                  </a:lnTo>
                  <a:lnTo>
                    <a:pt x="1465" y="291402"/>
                  </a:lnTo>
                  <a:lnTo>
                    <a:pt x="5616" y="297707"/>
                  </a:lnTo>
                  <a:lnTo>
                    <a:pt x="11826" y="302004"/>
                  </a:lnTo>
                  <a:lnTo>
                    <a:pt x="19468" y="303651"/>
                  </a:lnTo>
                  <a:close/>
                </a:path>
              </a:pathLst>
            </a:custGeom>
            <a:ln w="35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4" name="object 354"/>
            <p:cNvSpPr/>
            <p:nvPr/>
          </p:nvSpPr>
          <p:spPr>
            <a:xfrm>
              <a:off x="3115855" y="2293809"/>
              <a:ext cx="0" cy="758190"/>
            </a:xfrm>
            <a:custGeom>
              <a:avLst/>
              <a:gdLst/>
              <a:ahLst/>
              <a:cxnLst/>
              <a:rect l="l" t="t" r="r" b="b"/>
              <a:pathLst>
                <a:path w="0" h="758189">
                  <a:moveTo>
                    <a:pt x="0" y="757950"/>
                  </a:moveTo>
                  <a:lnTo>
                    <a:pt x="0" y="0"/>
                  </a:lnTo>
                </a:path>
              </a:pathLst>
            </a:custGeom>
            <a:ln w="21417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5" name="object 355"/>
            <p:cNvSpPr/>
            <p:nvPr/>
          </p:nvSpPr>
          <p:spPr>
            <a:xfrm>
              <a:off x="3115855" y="2293809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80" h="0">
                  <a:moveTo>
                    <a:pt x="0" y="0"/>
                  </a:moveTo>
                  <a:lnTo>
                    <a:pt x="30356" y="0"/>
                  </a:lnTo>
                </a:path>
              </a:pathLst>
            </a:custGeom>
            <a:ln w="21419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6" name="object 356"/>
            <p:cNvSpPr/>
            <p:nvPr/>
          </p:nvSpPr>
          <p:spPr>
            <a:xfrm>
              <a:off x="3137130" y="2233554"/>
              <a:ext cx="22225" cy="130175"/>
            </a:xfrm>
            <a:custGeom>
              <a:avLst/>
              <a:gdLst/>
              <a:ahLst/>
              <a:cxnLst/>
              <a:rect l="l" t="t" r="r" b="b"/>
              <a:pathLst>
                <a:path w="22225" h="130175">
                  <a:moveTo>
                    <a:pt x="22154" y="0"/>
                  </a:moveTo>
                  <a:lnTo>
                    <a:pt x="13037" y="2995"/>
                  </a:lnTo>
                  <a:lnTo>
                    <a:pt x="5868" y="8779"/>
                  </a:lnTo>
                  <a:lnTo>
                    <a:pt x="1177" y="16774"/>
                  </a:lnTo>
                  <a:lnTo>
                    <a:pt x="0" y="23516"/>
                  </a:lnTo>
                  <a:lnTo>
                    <a:pt x="0" y="106566"/>
                  </a:lnTo>
                  <a:lnTo>
                    <a:pt x="1177" y="113165"/>
                  </a:lnTo>
                  <a:lnTo>
                    <a:pt x="5868" y="121130"/>
                  </a:lnTo>
                  <a:lnTo>
                    <a:pt x="13037" y="126884"/>
                  </a:lnTo>
                  <a:lnTo>
                    <a:pt x="22154" y="129677"/>
                  </a:lnTo>
                  <a:lnTo>
                    <a:pt x="2215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7" name="object 357"/>
            <p:cNvSpPr/>
            <p:nvPr/>
          </p:nvSpPr>
          <p:spPr>
            <a:xfrm>
              <a:off x="3168726" y="2168956"/>
              <a:ext cx="557530" cy="262255"/>
            </a:xfrm>
            <a:custGeom>
              <a:avLst/>
              <a:gdLst/>
              <a:ahLst/>
              <a:cxnLst/>
              <a:rect l="l" t="t" r="r" b="b"/>
              <a:pathLst>
                <a:path w="557529" h="262255">
                  <a:moveTo>
                    <a:pt x="43421" y="22161"/>
                  </a:moveTo>
                  <a:lnTo>
                    <a:pt x="41694" y="13525"/>
                  </a:lnTo>
                  <a:lnTo>
                    <a:pt x="36995" y="6489"/>
                  </a:lnTo>
                  <a:lnTo>
                    <a:pt x="30073" y="1739"/>
                  </a:lnTo>
                  <a:lnTo>
                    <a:pt x="21704" y="0"/>
                  </a:lnTo>
                  <a:lnTo>
                    <a:pt x="21234" y="0"/>
                  </a:lnTo>
                  <a:lnTo>
                    <a:pt x="12941" y="1739"/>
                  </a:lnTo>
                  <a:lnTo>
                    <a:pt x="6184" y="6489"/>
                  </a:lnTo>
                  <a:lnTo>
                    <a:pt x="1651" y="13525"/>
                  </a:lnTo>
                  <a:lnTo>
                    <a:pt x="0" y="22161"/>
                  </a:lnTo>
                  <a:lnTo>
                    <a:pt x="0" y="240969"/>
                  </a:lnTo>
                  <a:lnTo>
                    <a:pt x="1651" y="249250"/>
                  </a:lnTo>
                  <a:lnTo>
                    <a:pt x="6184" y="255993"/>
                  </a:lnTo>
                  <a:lnTo>
                    <a:pt x="12941" y="260527"/>
                  </a:lnTo>
                  <a:lnTo>
                    <a:pt x="21234" y="262191"/>
                  </a:lnTo>
                  <a:lnTo>
                    <a:pt x="21704" y="262191"/>
                  </a:lnTo>
                  <a:lnTo>
                    <a:pt x="30073" y="260527"/>
                  </a:lnTo>
                  <a:lnTo>
                    <a:pt x="36995" y="255993"/>
                  </a:lnTo>
                  <a:lnTo>
                    <a:pt x="41694" y="249250"/>
                  </a:lnTo>
                  <a:lnTo>
                    <a:pt x="43421" y="240969"/>
                  </a:lnTo>
                  <a:lnTo>
                    <a:pt x="43421" y="22161"/>
                  </a:lnTo>
                  <a:close/>
                </a:path>
                <a:path w="557529" h="262255">
                  <a:moveTo>
                    <a:pt x="557009" y="20281"/>
                  </a:moveTo>
                  <a:lnTo>
                    <a:pt x="555599" y="13220"/>
                  </a:lnTo>
                  <a:lnTo>
                    <a:pt x="551764" y="7366"/>
                  </a:lnTo>
                  <a:lnTo>
                    <a:pt x="546061" y="3365"/>
                  </a:lnTo>
                  <a:lnTo>
                    <a:pt x="539076" y="1879"/>
                  </a:lnTo>
                  <a:lnTo>
                    <a:pt x="528688" y="1879"/>
                  </a:lnTo>
                  <a:lnTo>
                    <a:pt x="521131" y="10363"/>
                  </a:lnTo>
                  <a:lnTo>
                    <a:pt x="521131" y="175412"/>
                  </a:lnTo>
                  <a:lnTo>
                    <a:pt x="528688" y="182968"/>
                  </a:lnTo>
                  <a:lnTo>
                    <a:pt x="548982" y="182968"/>
                  </a:lnTo>
                  <a:lnTo>
                    <a:pt x="557009" y="175412"/>
                  </a:lnTo>
                  <a:lnTo>
                    <a:pt x="557009" y="103263"/>
                  </a:lnTo>
                  <a:lnTo>
                    <a:pt x="552297" y="96672"/>
                  </a:lnTo>
                  <a:lnTo>
                    <a:pt x="545680" y="93840"/>
                  </a:lnTo>
                  <a:lnTo>
                    <a:pt x="545680" y="91490"/>
                  </a:lnTo>
                  <a:lnTo>
                    <a:pt x="552297" y="89128"/>
                  </a:lnTo>
                  <a:lnTo>
                    <a:pt x="557009" y="82524"/>
                  </a:lnTo>
                  <a:lnTo>
                    <a:pt x="557009" y="74980"/>
                  </a:lnTo>
                  <a:lnTo>
                    <a:pt x="557009" y="20281"/>
                  </a:lnTo>
                  <a:close/>
                </a:path>
              </a:pathLst>
            </a:custGeom>
            <a:solidFill>
              <a:srgbClr val="F061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8" name="object 358"/>
            <p:cNvSpPr/>
            <p:nvPr/>
          </p:nvSpPr>
          <p:spPr>
            <a:xfrm>
              <a:off x="3223483" y="2041136"/>
              <a:ext cx="457200" cy="405130"/>
            </a:xfrm>
            <a:custGeom>
              <a:avLst/>
              <a:gdLst/>
              <a:ahLst/>
              <a:cxnLst/>
              <a:rect l="l" t="t" r="r" b="b"/>
              <a:pathLst>
                <a:path w="457200" h="405130">
                  <a:moveTo>
                    <a:pt x="398417" y="112713"/>
                  </a:moveTo>
                  <a:lnTo>
                    <a:pt x="66086" y="112712"/>
                  </a:lnTo>
                  <a:lnTo>
                    <a:pt x="27784" y="138381"/>
                  </a:lnTo>
                  <a:lnTo>
                    <a:pt x="24546" y="154681"/>
                  </a:lnTo>
                  <a:lnTo>
                    <a:pt x="24546" y="229675"/>
                  </a:lnTo>
                  <a:lnTo>
                    <a:pt x="0" y="229675"/>
                  </a:lnTo>
                  <a:lnTo>
                    <a:pt x="0" y="286256"/>
                  </a:lnTo>
                  <a:lnTo>
                    <a:pt x="24546" y="286256"/>
                  </a:lnTo>
                  <a:lnTo>
                    <a:pt x="24546" y="364065"/>
                  </a:lnTo>
                  <a:lnTo>
                    <a:pt x="49837" y="401863"/>
                  </a:lnTo>
                  <a:lnTo>
                    <a:pt x="241219" y="405090"/>
                  </a:lnTo>
                  <a:lnTo>
                    <a:pt x="258462" y="396249"/>
                  </a:lnTo>
                  <a:lnTo>
                    <a:pt x="281462" y="376796"/>
                  </a:lnTo>
                  <a:lnTo>
                    <a:pt x="300816" y="361706"/>
                  </a:lnTo>
                  <a:lnTo>
                    <a:pt x="103855" y="361706"/>
                  </a:lnTo>
                  <a:lnTo>
                    <a:pt x="84020" y="341901"/>
                  </a:lnTo>
                  <a:lnTo>
                    <a:pt x="85527" y="334230"/>
                  </a:lnTo>
                  <a:lnTo>
                    <a:pt x="89690" y="327930"/>
                  </a:lnTo>
                  <a:lnTo>
                    <a:pt x="95977" y="323664"/>
                  </a:lnTo>
                  <a:lnTo>
                    <a:pt x="103855" y="322094"/>
                  </a:lnTo>
                  <a:lnTo>
                    <a:pt x="214788" y="322094"/>
                  </a:lnTo>
                  <a:lnTo>
                    <a:pt x="219402" y="319279"/>
                  </a:lnTo>
                  <a:lnTo>
                    <a:pt x="225522" y="314431"/>
                  </a:lnTo>
                  <a:lnTo>
                    <a:pt x="232173" y="308698"/>
                  </a:lnTo>
                  <a:lnTo>
                    <a:pt x="238383" y="303231"/>
                  </a:lnTo>
                  <a:lnTo>
                    <a:pt x="254758" y="289578"/>
                  </a:lnTo>
                  <a:lnTo>
                    <a:pt x="271312" y="277473"/>
                  </a:lnTo>
                  <a:lnTo>
                    <a:pt x="288041" y="268815"/>
                  </a:lnTo>
                  <a:lnTo>
                    <a:pt x="304946" y="265507"/>
                  </a:lnTo>
                  <a:lnTo>
                    <a:pt x="439951" y="265507"/>
                  </a:lnTo>
                  <a:lnTo>
                    <a:pt x="439951" y="248530"/>
                  </a:lnTo>
                  <a:lnTo>
                    <a:pt x="456950" y="248530"/>
                  </a:lnTo>
                  <a:lnTo>
                    <a:pt x="456950" y="192417"/>
                  </a:lnTo>
                  <a:lnTo>
                    <a:pt x="455054" y="192417"/>
                  </a:lnTo>
                  <a:lnTo>
                    <a:pt x="454115" y="191940"/>
                  </a:lnTo>
                  <a:lnTo>
                    <a:pt x="439951" y="191940"/>
                  </a:lnTo>
                  <a:lnTo>
                    <a:pt x="439951" y="154682"/>
                  </a:lnTo>
                  <a:lnTo>
                    <a:pt x="436647" y="138381"/>
                  </a:lnTo>
                  <a:lnTo>
                    <a:pt x="427680" y="125037"/>
                  </a:lnTo>
                  <a:lnTo>
                    <a:pt x="414464" y="116023"/>
                  </a:lnTo>
                  <a:lnTo>
                    <a:pt x="398417" y="112713"/>
                  </a:lnTo>
                  <a:close/>
                </a:path>
                <a:path w="457200" h="405130">
                  <a:moveTo>
                    <a:pt x="439951" y="265507"/>
                  </a:moveTo>
                  <a:lnTo>
                    <a:pt x="358763" y="265507"/>
                  </a:lnTo>
                  <a:lnTo>
                    <a:pt x="366437" y="267076"/>
                  </a:lnTo>
                  <a:lnTo>
                    <a:pt x="372741" y="271342"/>
                  </a:lnTo>
                  <a:lnTo>
                    <a:pt x="377011" y="277642"/>
                  </a:lnTo>
                  <a:lnTo>
                    <a:pt x="378582" y="285312"/>
                  </a:lnTo>
                  <a:lnTo>
                    <a:pt x="377011" y="292982"/>
                  </a:lnTo>
                  <a:lnTo>
                    <a:pt x="372741" y="299282"/>
                  </a:lnTo>
                  <a:lnTo>
                    <a:pt x="366437" y="303548"/>
                  </a:lnTo>
                  <a:lnTo>
                    <a:pt x="358763" y="305117"/>
                  </a:lnTo>
                  <a:lnTo>
                    <a:pt x="304946" y="305117"/>
                  </a:lnTo>
                  <a:lnTo>
                    <a:pt x="296741" y="308212"/>
                  </a:lnTo>
                  <a:lnTo>
                    <a:pt x="285706" y="315728"/>
                  </a:lnTo>
                  <a:lnTo>
                    <a:pt x="274142" y="325012"/>
                  </a:lnTo>
                  <a:lnTo>
                    <a:pt x="251060" y="344796"/>
                  </a:lnTo>
                  <a:lnTo>
                    <a:pt x="239094" y="353748"/>
                  </a:lnTo>
                  <a:lnTo>
                    <a:pt x="227835" y="359606"/>
                  </a:lnTo>
                  <a:lnTo>
                    <a:pt x="216668" y="361706"/>
                  </a:lnTo>
                  <a:lnTo>
                    <a:pt x="300816" y="361706"/>
                  </a:lnTo>
                  <a:lnTo>
                    <a:pt x="306410" y="357344"/>
                  </a:lnTo>
                  <a:lnTo>
                    <a:pt x="329496" y="348503"/>
                  </a:lnTo>
                  <a:lnTo>
                    <a:pt x="398417" y="348503"/>
                  </a:lnTo>
                  <a:lnTo>
                    <a:pt x="414464" y="345275"/>
                  </a:lnTo>
                  <a:lnTo>
                    <a:pt x="427680" y="336477"/>
                  </a:lnTo>
                  <a:lnTo>
                    <a:pt x="436647" y="323435"/>
                  </a:lnTo>
                  <a:lnTo>
                    <a:pt x="439951" y="307476"/>
                  </a:lnTo>
                  <a:lnTo>
                    <a:pt x="439951" y="265507"/>
                  </a:lnTo>
                  <a:close/>
                </a:path>
                <a:path w="457200" h="405130">
                  <a:moveTo>
                    <a:pt x="456950" y="248530"/>
                  </a:moveTo>
                  <a:lnTo>
                    <a:pt x="454115" y="248530"/>
                  </a:lnTo>
                  <a:lnTo>
                    <a:pt x="455054" y="249001"/>
                  </a:lnTo>
                  <a:lnTo>
                    <a:pt x="456950" y="248530"/>
                  </a:lnTo>
                  <a:close/>
                </a:path>
                <a:path w="457200" h="405130">
                  <a:moveTo>
                    <a:pt x="305886" y="73099"/>
                  </a:moveTo>
                  <a:lnTo>
                    <a:pt x="158613" y="73099"/>
                  </a:lnTo>
                  <a:lnTo>
                    <a:pt x="120772" y="97774"/>
                  </a:lnTo>
                  <a:lnTo>
                    <a:pt x="117063" y="112712"/>
                  </a:lnTo>
                  <a:lnTo>
                    <a:pt x="346958" y="112713"/>
                  </a:lnTo>
                  <a:lnTo>
                    <a:pt x="343264" y="97774"/>
                  </a:lnTo>
                  <a:lnTo>
                    <a:pt x="334392" y="85129"/>
                  </a:lnTo>
                  <a:lnTo>
                    <a:pt x="321534" y="76372"/>
                  </a:lnTo>
                  <a:lnTo>
                    <a:pt x="305886" y="73099"/>
                  </a:lnTo>
                  <a:close/>
                </a:path>
                <a:path w="457200" h="405130">
                  <a:moveTo>
                    <a:pt x="273783" y="59905"/>
                  </a:moveTo>
                  <a:lnTo>
                    <a:pt x="188819" y="59905"/>
                  </a:lnTo>
                  <a:lnTo>
                    <a:pt x="188819" y="73099"/>
                  </a:lnTo>
                  <a:lnTo>
                    <a:pt x="273783" y="73099"/>
                  </a:lnTo>
                  <a:lnTo>
                    <a:pt x="273783" y="59905"/>
                  </a:lnTo>
                  <a:close/>
                </a:path>
                <a:path w="457200" h="405130">
                  <a:moveTo>
                    <a:pt x="293437" y="0"/>
                  </a:moveTo>
                  <a:lnTo>
                    <a:pt x="166824" y="0"/>
                  </a:lnTo>
                  <a:lnTo>
                    <a:pt x="137838" y="26897"/>
                  </a:lnTo>
                  <a:lnTo>
                    <a:pt x="137838" y="33501"/>
                  </a:lnTo>
                  <a:lnTo>
                    <a:pt x="169462" y="59905"/>
                  </a:lnTo>
                  <a:lnTo>
                    <a:pt x="290782" y="59905"/>
                  </a:lnTo>
                  <a:lnTo>
                    <a:pt x="303165" y="57834"/>
                  </a:lnTo>
                  <a:lnTo>
                    <a:pt x="313382" y="52182"/>
                  </a:lnTo>
                  <a:lnTo>
                    <a:pt x="320324" y="43791"/>
                  </a:lnTo>
                  <a:lnTo>
                    <a:pt x="322885" y="33502"/>
                  </a:lnTo>
                  <a:lnTo>
                    <a:pt x="322885" y="26897"/>
                  </a:lnTo>
                  <a:lnTo>
                    <a:pt x="320324" y="16257"/>
                  </a:lnTo>
                  <a:lnTo>
                    <a:pt x="313382" y="7559"/>
                  </a:lnTo>
                  <a:lnTo>
                    <a:pt x="303165" y="1691"/>
                  </a:lnTo>
                  <a:lnTo>
                    <a:pt x="293437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9" name="object 359"/>
            <p:cNvSpPr/>
            <p:nvPr/>
          </p:nvSpPr>
          <p:spPr>
            <a:xfrm>
              <a:off x="3083737" y="3009639"/>
              <a:ext cx="257175" cy="331470"/>
            </a:xfrm>
            <a:custGeom>
              <a:avLst/>
              <a:gdLst/>
              <a:ahLst/>
              <a:cxnLst/>
              <a:rect l="l" t="t" r="r" b="b"/>
              <a:pathLst>
                <a:path w="257175" h="331470">
                  <a:moveTo>
                    <a:pt x="118193" y="57608"/>
                  </a:moveTo>
                  <a:lnTo>
                    <a:pt x="23152" y="57608"/>
                  </a:lnTo>
                  <a:lnTo>
                    <a:pt x="45136" y="80963"/>
                  </a:lnTo>
                  <a:lnTo>
                    <a:pt x="39301" y="86605"/>
                  </a:lnTo>
                  <a:lnTo>
                    <a:pt x="13448" y="121065"/>
                  </a:lnTo>
                  <a:lnTo>
                    <a:pt x="7976" y="289597"/>
                  </a:lnTo>
                  <a:lnTo>
                    <a:pt x="11253" y="305793"/>
                  </a:lnTo>
                  <a:lnTo>
                    <a:pt x="20185" y="319033"/>
                  </a:lnTo>
                  <a:lnTo>
                    <a:pt x="33420" y="327967"/>
                  </a:lnTo>
                  <a:lnTo>
                    <a:pt x="49610" y="331245"/>
                  </a:lnTo>
                  <a:lnTo>
                    <a:pt x="215566" y="331245"/>
                  </a:lnTo>
                  <a:lnTo>
                    <a:pt x="231742" y="327967"/>
                  </a:lnTo>
                  <a:lnTo>
                    <a:pt x="244945" y="319033"/>
                  </a:lnTo>
                  <a:lnTo>
                    <a:pt x="253843" y="305793"/>
                  </a:lnTo>
                  <a:lnTo>
                    <a:pt x="257104" y="289597"/>
                  </a:lnTo>
                  <a:lnTo>
                    <a:pt x="257104" y="274805"/>
                  </a:lnTo>
                  <a:lnTo>
                    <a:pt x="82685" y="274805"/>
                  </a:lnTo>
                  <a:lnTo>
                    <a:pt x="80449" y="274027"/>
                  </a:lnTo>
                  <a:lnTo>
                    <a:pt x="78699" y="272372"/>
                  </a:lnTo>
                  <a:lnTo>
                    <a:pt x="74904" y="268871"/>
                  </a:lnTo>
                  <a:lnTo>
                    <a:pt x="74710" y="263031"/>
                  </a:lnTo>
                  <a:lnTo>
                    <a:pt x="78210" y="259333"/>
                  </a:lnTo>
                  <a:lnTo>
                    <a:pt x="124807" y="208729"/>
                  </a:lnTo>
                  <a:lnTo>
                    <a:pt x="78210" y="158228"/>
                  </a:lnTo>
                  <a:lnTo>
                    <a:pt x="74710" y="154530"/>
                  </a:lnTo>
                  <a:lnTo>
                    <a:pt x="74904" y="148690"/>
                  </a:lnTo>
                  <a:lnTo>
                    <a:pt x="82392" y="141780"/>
                  </a:lnTo>
                  <a:lnTo>
                    <a:pt x="257104" y="141780"/>
                  </a:lnTo>
                  <a:lnTo>
                    <a:pt x="257104" y="71327"/>
                  </a:lnTo>
                  <a:lnTo>
                    <a:pt x="111189" y="71327"/>
                  </a:lnTo>
                  <a:lnTo>
                    <a:pt x="111284" y="66170"/>
                  </a:lnTo>
                  <a:lnTo>
                    <a:pt x="115956" y="60430"/>
                  </a:lnTo>
                  <a:lnTo>
                    <a:pt x="118193" y="57608"/>
                  </a:lnTo>
                  <a:close/>
                </a:path>
                <a:path w="257175" h="331470">
                  <a:moveTo>
                    <a:pt x="137355" y="222356"/>
                  </a:moveTo>
                  <a:lnTo>
                    <a:pt x="91733" y="271787"/>
                  </a:lnTo>
                  <a:lnTo>
                    <a:pt x="89885" y="273833"/>
                  </a:lnTo>
                  <a:lnTo>
                    <a:pt x="87452" y="274805"/>
                  </a:lnTo>
                  <a:lnTo>
                    <a:pt x="187259" y="274805"/>
                  </a:lnTo>
                  <a:lnTo>
                    <a:pt x="184731" y="273833"/>
                  </a:lnTo>
                  <a:lnTo>
                    <a:pt x="182883" y="271787"/>
                  </a:lnTo>
                  <a:lnTo>
                    <a:pt x="137355" y="222356"/>
                  </a:lnTo>
                  <a:close/>
                </a:path>
                <a:path w="257175" h="331470">
                  <a:moveTo>
                    <a:pt x="257104" y="141780"/>
                  </a:moveTo>
                  <a:lnTo>
                    <a:pt x="192220" y="141780"/>
                  </a:lnTo>
                  <a:lnTo>
                    <a:pt x="199712" y="148690"/>
                  </a:lnTo>
                  <a:lnTo>
                    <a:pt x="199906" y="154530"/>
                  </a:lnTo>
                  <a:lnTo>
                    <a:pt x="149904" y="208729"/>
                  </a:lnTo>
                  <a:lnTo>
                    <a:pt x="199906" y="263031"/>
                  </a:lnTo>
                  <a:lnTo>
                    <a:pt x="199712" y="268871"/>
                  </a:lnTo>
                  <a:lnTo>
                    <a:pt x="195917" y="272372"/>
                  </a:lnTo>
                  <a:lnTo>
                    <a:pt x="194167" y="274027"/>
                  </a:lnTo>
                  <a:lnTo>
                    <a:pt x="191928" y="274805"/>
                  </a:lnTo>
                  <a:lnTo>
                    <a:pt x="257104" y="274805"/>
                  </a:lnTo>
                  <a:lnTo>
                    <a:pt x="257104" y="141780"/>
                  </a:lnTo>
                  <a:close/>
                </a:path>
                <a:path w="257175" h="331470">
                  <a:moveTo>
                    <a:pt x="192220" y="141780"/>
                  </a:moveTo>
                  <a:lnTo>
                    <a:pt x="82392" y="141780"/>
                  </a:lnTo>
                  <a:lnTo>
                    <a:pt x="88230" y="141977"/>
                  </a:lnTo>
                  <a:lnTo>
                    <a:pt x="137355" y="195205"/>
                  </a:lnTo>
                  <a:lnTo>
                    <a:pt x="186386" y="141977"/>
                  </a:lnTo>
                  <a:lnTo>
                    <a:pt x="192220" y="141780"/>
                  </a:lnTo>
                  <a:close/>
                </a:path>
                <a:path w="257175" h="331470">
                  <a:moveTo>
                    <a:pt x="255457" y="33377"/>
                  </a:moveTo>
                  <a:lnTo>
                    <a:pt x="219263" y="33377"/>
                  </a:lnTo>
                  <a:lnTo>
                    <a:pt x="222086" y="36297"/>
                  </a:lnTo>
                  <a:lnTo>
                    <a:pt x="222086" y="66170"/>
                  </a:lnTo>
                  <a:lnTo>
                    <a:pt x="218193" y="71327"/>
                  </a:lnTo>
                  <a:lnTo>
                    <a:pt x="257104" y="71327"/>
                  </a:lnTo>
                  <a:lnTo>
                    <a:pt x="257104" y="41552"/>
                  </a:lnTo>
                  <a:lnTo>
                    <a:pt x="255457" y="33377"/>
                  </a:lnTo>
                  <a:close/>
                </a:path>
                <a:path w="257175" h="331470">
                  <a:moveTo>
                    <a:pt x="49125" y="6033"/>
                  </a:moveTo>
                  <a:lnTo>
                    <a:pt x="45136" y="6420"/>
                  </a:lnTo>
                  <a:lnTo>
                    <a:pt x="42217" y="9048"/>
                  </a:lnTo>
                  <a:lnTo>
                    <a:pt x="3502" y="45637"/>
                  </a:lnTo>
                  <a:lnTo>
                    <a:pt x="583" y="48265"/>
                  </a:lnTo>
                  <a:lnTo>
                    <a:pt x="0" y="52255"/>
                  </a:lnTo>
                  <a:lnTo>
                    <a:pt x="2140" y="54495"/>
                  </a:lnTo>
                  <a:lnTo>
                    <a:pt x="9727" y="62666"/>
                  </a:lnTo>
                  <a:lnTo>
                    <a:pt x="11868" y="64906"/>
                  </a:lnTo>
                  <a:lnTo>
                    <a:pt x="15856" y="64515"/>
                  </a:lnTo>
                  <a:lnTo>
                    <a:pt x="18677" y="61792"/>
                  </a:lnTo>
                  <a:lnTo>
                    <a:pt x="23152" y="57608"/>
                  </a:lnTo>
                  <a:lnTo>
                    <a:pt x="118193" y="57608"/>
                  </a:lnTo>
                  <a:lnTo>
                    <a:pt x="122128" y="52646"/>
                  </a:lnTo>
                  <a:lnTo>
                    <a:pt x="74904" y="52646"/>
                  </a:lnTo>
                  <a:lnTo>
                    <a:pt x="53015" y="29485"/>
                  </a:lnTo>
                  <a:lnTo>
                    <a:pt x="57602" y="25193"/>
                  </a:lnTo>
                  <a:lnTo>
                    <a:pt x="60313" y="22575"/>
                  </a:lnTo>
                  <a:lnTo>
                    <a:pt x="60993" y="18585"/>
                  </a:lnTo>
                  <a:lnTo>
                    <a:pt x="58852" y="16444"/>
                  </a:lnTo>
                  <a:lnTo>
                    <a:pt x="51167" y="8269"/>
                  </a:lnTo>
                  <a:lnTo>
                    <a:pt x="49125" y="6033"/>
                  </a:lnTo>
                  <a:close/>
                </a:path>
                <a:path w="257175" h="331470">
                  <a:moveTo>
                    <a:pt x="215566" y="0"/>
                  </a:moveTo>
                  <a:lnTo>
                    <a:pt x="159244" y="0"/>
                  </a:lnTo>
                  <a:lnTo>
                    <a:pt x="113425" y="17514"/>
                  </a:lnTo>
                  <a:lnTo>
                    <a:pt x="74904" y="52646"/>
                  </a:lnTo>
                  <a:lnTo>
                    <a:pt x="122128" y="52646"/>
                  </a:lnTo>
                  <a:lnTo>
                    <a:pt x="132007" y="40189"/>
                  </a:lnTo>
                  <a:lnTo>
                    <a:pt x="135021" y="36297"/>
                  </a:lnTo>
                  <a:lnTo>
                    <a:pt x="140176" y="33377"/>
                  </a:lnTo>
                  <a:lnTo>
                    <a:pt x="255457" y="33377"/>
                  </a:lnTo>
                  <a:lnTo>
                    <a:pt x="253843" y="25370"/>
                  </a:lnTo>
                  <a:lnTo>
                    <a:pt x="244945" y="12163"/>
                  </a:lnTo>
                  <a:lnTo>
                    <a:pt x="231742" y="3262"/>
                  </a:lnTo>
                  <a:lnTo>
                    <a:pt x="215566" y="0"/>
                  </a:lnTo>
                  <a:close/>
                </a:path>
              </a:pathLst>
            </a:custGeom>
            <a:solidFill>
              <a:srgbClr val="FFC5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0" name="object 360"/>
            <p:cNvSpPr/>
            <p:nvPr/>
          </p:nvSpPr>
          <p:spPr>
            <a:xfrm>
              <a:off x="3695098" y="2832215"/>
              <a:ext cx="0" cy="577850"/>
            </a:xfrm>
            <a:custGeom>
              <a:avLst/>
              <a:gdLst/>
              <a:ahLst/>
              <a:cxnLst/>
              <a:rect l="l" t="t" r="r" b="b"/>
              <a:pathLst>
                <a:path w="0" h="577850">
                  <a:moveTo>
                    <a:pt x="0" y="0"/>
                  </a:moveTo>
                  <a:lnTo>
                    <a:pt x="0" y="577530"/>
                  </a:lnTo>
                </a:path>
              </a:pathLst>
            </a:custGeom>
            <a:ln w="214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1" name="object 361"/>
          <p:cNvSpPr txBox="1"/>
          <p:nvPr/>
        </p:nvSpPr>
        <p:spPr>
          <a:xfrm>
            <a:off x="3476928" y="3828782"/>
            <a:ext cx="29972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25">
                <a:latin typeface="Arial"/>
                <a:cs typeface="Arial"/>
              </a:rPr>
              <a:t>B</a:t>
            </a:r>
            <a:r>
              <a:rPr dirty="0" sz="650" spc="10">
                <a:latin typeface="Arial"/>
                <a:cs typeface="Arial"/>
              </a:rPr>
              <a:t>a</a:t>
            </a:r>
            <a:r>
              <a:rPr dirty="0" sz="650" spc="-15">
                <a:latin typeface="Arial"/>
                <a:cs typeface="Arial"/>
              </a:rPr>
              <a:t>tt</a:t>
            </a:r>
            <a:r>
              <a:rPr dirty="0" sz="650" spc="10">
                <a:latin typeface="Arial"/>
                <a:cs typeface="Arial"/>
              </a:rPr>
              <a:t>e</a:t>
            </a:r>
            <a:r>
              <a:rPr dirty="0" sz="650" spc="30">
                <a:latin typeface="Arial"/>
                <a:cs typeface="Arial"/>
              </a:rPr>
              <a:t>r</a:t>
            </a:r>
            <a:r>
              <a:rPr dirty="0" sz="650" spc="10">
                <a:latin typeface="Arial"/>
                <a:cs typeface="Arial"/>
              </a:rPr>
              <a:t>y</a:t>
            </a:r>
            <a:endParaRPr sz="650">
              <a:latin typeface="Arial"/>
              <a:cs typeface="Arial"/>
            </a:endParaRPr>
          </a:p>
        </p:txBody>
      </p:sp>
      <p:sp>
        <p:nvSpPr>
          <p:cNvPr id="362" name="object 362"/>
          <p:cNvSpPr txBox="1"/>
          <p:nvPr/>
        </p:nvSpPr>
        <p:spPr>
          <a:xfrm>
            <a:off x="3353417" y="3095857"/>
            <a:ext cx="200660" cy="2317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670" marR="5080" indent="-14604">
              <a:lnSpc>
                <a:spcPct val="104099"/>
              </a:lnSpc>
              <a:spcBef>
                <a:spcPts val="95"/>
              </a:spcBef>
            </a:pPr>
            <a:r>
              <a:rPr dirty="0" sz="650" spc="20">
                <a:latin typeface="Arial"/>
                <a:cs typeface="Arial"/>
              </a:rPr>
              <a:t>F</a:t>
            </a:r>
            <a:r>
              <a:rPr dirty="0" sz="650" spc="5">
                <a:latin typeface="Arial"/>
                <a:cs typeface="Arial"/>
              </a:rPr>
              <a:t>uel  </a:t>
            </a:r>
            <a:r>
              <a:rPr dirty="0" sz="650" spc="-15">
                <a:latin typeface="Arial"/>
                <a:cs typeface="Arial"/>
              </a:rPr>
              <a:t>t</a:t>
            </a:r>
            <a:r>
              <a:rPr dirty="0" sz="650" spc="10">
                <a:latin typeface="Arial"/>
                <a:cs typeface="Arial"/>
              </a:rPr>
              <a:t>ank</a:t>
            </a:r>
            <a:endParaRPr sz="650">
              <a:latin typeface="Arial"/>
              <a:cs typeface="Arial"/>
            </a:endParaRPr>
          </a:p>
        </p:txBody>
      </p:sp>
      <p:sp>
        <p:nvSpPr>
          <p:cNvPr id="363" name="object 363"/>
          <p:cNvSpPr txBox="1"/>
          <p:nvPr/>
        </p:nvSpPr>
        <p:spPr>
          <a:xfrm>
            <a:off x="3365019" y="2169873"/>
            <a:ext cx="16891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5">
                <a:latin typeface="Arial"/>
                <a:cs typeface="Arial"/>
              </a:rPr>
              <a:t>I</a:t>
            </a:r>
            <a:r>
              <a:rPr dirty="0" sz="650" spc="30">
                <a:latin typeface="Arial"/>
                <a:cs typeface="Arial"/>
              </a:rPr>
              <a:t>C</a:t>
            </a:r>
            <a:r>
              <a:rPr dirty="0" sz="650" spc="15">
                <a:latin typeface="Arial"/>
                <a:cs typeface="Arial"/>
              </a:rPr>
              <a:t>E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364" name="object 364"/>
          <p:cNvGrpSpPr/>
          <p:nvPr/>
        </p:nvGrpSpPr>
        <p:grpSpPr>
          <a:xfrm>
            <a:off x="3057662" y="2654829"/>
            <a:ext cx="694055" cy="473075"/>
            <a:chOff x="3057662" y="2654829"/>
            <a:chExt cx="694055" cy="473075"/>
          </a:xfrm>
        </p:grpSpPr>
        <p:pic>
          <p:nvPicPr>
            <p:cNvPr id="365" name="object 36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57662" y="2654829"/>
              <a:ext cx="114643" cy="114592"/>
            </a:xfrm>
            <a:prstGeom prst="rect">
              <a:avLst/>
            </a:prstGeom>
          </p:spPr>
        </p:pic>
        <p:sp>
          <p:nvSpPr>
            <p:cNvPr id="366" name="object 366"/>
            <p:cNvSpPr/>
            <p:nvPr/>
          </p:nvSpPr>
          <p:spPr>
            <a:xfrm>
              <a:off x="3499409" y="2831500"/>
              <a:ext cx="196215" cy="0"/>
            </a:xfrm>
            <a:custGeom>
              <a:avLst/>
              <a:gdLst/>
              <a:ahLst/>
              <a:cxnLst/>
              <a:rect l="l" t="t" r="r" b="b"/>
              <a:pathLst>
                <a:path w="196214" h="0">
                  <a:moveTo>
                    <a:pt x="0" y="0"/>
                  </a:moveTo>
                  <a:lnTo>
                    <a:pt x="195689" y="0"/>
                  </a:lnTo>
                </a:path>
              </a:pathLst>
            </a:custGeom>
            <a:ln w="2141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7" name="object 36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36448" y="3013027"/>
              <a:ext cx="114657" cy="114663"/>
            </a:xfrm>
            <a:prstGeom prst="rect">
              <a:avLst/>
            </a:prstGeom>
          </p:spPr>
        </p:pic>
        <p:sp>
          <p:nvSpPr>
            <p:cNvPr id="368" name="object 368"/>
            <p:cNvSpPr/>
            <p:nvPr/>
          </p:nvSpPr>
          <p:spPr>
            <a:xfrm>
              <a:off x="3204233" y="2672571"/>
              <a:ext cx="313055" cy="309245"/>
            </a:xfrm>
            <a:custGeom>
              <a:avLst/>
              <a:gdLst/>
              <a:ahLst/>
              <a:cxnLst/>
              <a:rect l="l" t="t" r="r" b="b"/>
              <a:pathLst>
                <a:path w="313054" h="309244">
                  <a:moveTo>
                    <a:pt x="251932" y="0"/>
                  </a:moveTo>
                  <a:lnTo>
                    <a:pt x="60712" y="0"/>
                  </a:lnTo>
                  <a:lnTo>
                    <a:pt x="17784" y="17795"/>
                  </a:lnTo>
                  <a:lnTo>
                    <a:pt x="0" y="60758"/>
                  </a:lnTo>
                  <a:lnTo>
                    <a:pt x="0" y="248176"/>
                  </a:lnTo>
                  <a:lnTo>
                    <a:pt x="17784" y="291076"/>
                  </a:lnTo>
                  <a:lnTo>
                    <a:pt x="60712" y="308863"/>
                  </a:lnTo>
                  <a:lnTo>
                    <a:pt x="251932" y="308863"/>
                  </a:lnTo>
                  <a:lnTo>
                    <a:pt x="275569" y="304089"/>
                  </a:lnTo>
                  <a:lnTo>
                    <a:pt x="294874" y="291076"/>
                  </a:lnTo>
                  <a:lnTo>
                    <a:pt x="307892" y="271785"/>
                  </a:lnTo>
                  <a:lnTo>
                    <a:pt x="312667" y="248176"/>
                  </a:lnTo>
                  <a:lnTo>
                    <a:pt x="312667" y="60758"/>
                  </a:lnTo>
                  <a:lnTo>
                    <a:pt x="307892" y="37108"/>
                  </a:lnTo>
                  <a:lnTo>
                    <a:pt x="294874" y="17795"/>
                  </a:lnTo>
                  <a:lnTo>
                    <a:pt x="275569" y="4774"/>
                  </a:lnTo>
                  <a:lnTo>
                    <a:pt x="251932" y="0"/>
                  </a:lnTo>
                  <a:close/>
                </a:path>
              </a:pathLst>
            </a:custGeom>
            <a:solidFill>
              <a:srgbClr val="3685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9" name="object 369"/>
            <p:cNvSpPr/>
            <p:nvPr/>
          </p:nvSpPr>
          <p:spPr>
            <a:xfrm>
              <a:off x="3204233" y="2672571"/>
              <a:ext cx="313055" cy="309245"/>
            </a:xfrm>
            <a:custGeom>
              <a:avLst/>
              <a:gdLst/>
              <a:ahLst/>
              <a:cxnLst/>
              <a:rect l="l" t="t" r="r" b="b"/>
              <a:pathLst>
                <a:path w="313054" h="309244">
                  <a:moveTo>
                    <a:pt x="60712" y="308863"/>
                  </a:moveTo>
                  <a:lnTo>
                    <a:pt x="251932" y="308863"/>
                  </a:lnTo>
                  <a:lnTo>
                    <a:pt x="294874" y="291076"/>
                  </a:lnTo>
                  <a:lnTo>
                    <a:pt x="312667" y="248176"/>
                  </a:lnTo>
                  <a:lnTo>
                    <a:pt x="312667" y="60758"/>
                  </a:lnTo>
                  <a:lnTo>
                    <a:pt x="294874" y="17795"/>
                  </a:lnTo>
                  <a:lnTo>
                    <a:pt x="251932" y="0"/>
                  </a:lnTo>
                  <a:lnTo>
                    <a:pt x="60712" y="0"/>
                  </a:lnTo>
                  <a:lnTo>
                    <a:pt x="37082" y="4774"/>
                  </a:lnTo>
                  <a:lnTo>
                    <a:pt x="17784" y="17795"/>
                  </a:lnTo>
                  <a:lnTo>
                    <a:pt x="4771" y="37108"/>
                  </a:lnTo>
                  <a:lnTo>
                    <a:pt x="0" y="60758"/>
                  </a:lnTo>
                  <a:lnTo>
                    <a:pt x="0" y="248176"/>
                  </a:lnTo>
                  <a:lnTo>
                    <a:pt x="4771" y="271785"/>
                  </a:lnTo>
                  <a:lnTo>
                    <a:pt x="17784" y="291076"/>
                  </a:lnTo>
                  <a:lnTo>
                    <a:pt x="37082" y="304089"/>
                  </a:lnTo>
                  <a:lnTo>
                    <a:pt x="60712" y="308863"/>
                  </a:lnTo>
                  <a:close/>
                </a:path>
              </a:pathLst>
            </a:custGeom>
            <a:ln w="5354">
              <a:solidFill>
                <a:srgbClr val="3685C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0" name="object 370"/>
          <p:cNvSpPr txBox="1"/>
          <p:nvPr/>
        </p:nvSpPr>
        <p:spPr>
          <a:xfrm>
            <a:off x="3237582" y="2753508"/>
            <a:ext cx="24701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5">
                <a:latin typeface="Arial"/>
                <a:cs typeface="Arial"/>
              </a:rPr>
              <a:t>M</a:t>
            </a:r>
            <a:r>
              <a:rPr dirty="0" sz="650" spc="10">
                <a:latin typeface="Arial"/>
                <a:cs typeface="Arial"/>
              </a:rPr>
              <a:t>o</a:t>
            </a:r>
            <a:r>
              <a:rPr dirty="0" sz="650" spc="25">
                <a:latin typeface="Arial"/>
                <a:cs typeface="Arial"/>
              </a:rPr>
              <a:t>t</a:t>
            </a:r>
            <a:r>
              <a:rPr dirty="0" sz="650" spc="10">
                <a:latin typeface="Arial"/>
                <a:cs typeface="Arial"/>
              </a:rPr>
              <a:t>or</a:t>
            </a:r>
            <a:endParaRPr sz="650">
              <a:latin typeface="Arial"/>
              <a:cs typeface="Arial"/>
            </a:endParaRPr>
          </a:p>
        </p:txBody>
      </p:sp>
      <p:pic>
        <p:nvPicPr>
          <p:cNvPr id="371" name="object 37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83642" y="3176601"/>
            <a:ext cx="88744" cy="116334"/>
          </a:xfrm>
          <a:prstGeom prst="rect">
            <a:avLst/>
          </a:prstGeom>
        </p:spPr>
      </p:pic>
      <p:sp>
        <p:nvSpPr>
          <p:cNvPr id="372" name="object 372"/>
          <p:cNvSpPr txBox="1"/>
          <p:nvPr/>
        </p:nvSpPr>
        <p:spPr>
          <a:xfrm>
            <a:off x="7020814" y="962685"/>
            <a:ext cx="1672589" cy="610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1750">
              <a:lnSpc>
                <a:spcPct val="120000"/>
              </a:lnSpc>
              <a:spcBef>
                <a:spcPts val="100"/>
              </a:spcBef>
            </a:pPr>
            <a:r>
              <a:rPr dirty="0" sz="1600" spc="-10" b="1">
                <a:solidFill>
                  <a:srgbClr val="006FC0"/>
                </a:solidFill>
                <a:latin typeface="Arial"/>
                <a:cs typeface="Arial"/>
              </a:rPr>
              <a:t>Fuel cell</a:t>
            </a:r>
            <a:r>
              <a:rPr dirty="0" sz="1600" spc="15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006FC0"/>
                </a:solidFill>
                <a:latin typeface="Arial"/>
                <a:cs typeface="Arial"/>
              </a:rPr>
              <a:t>electric </a:t>
            </a:r>
            <a:r>
              <a:rPr dirty="0" sz="1600" spc="-430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1600" spc="-15" b="1">
                <a:solidFill>
                  <a:srgbClr val="006FC0"/>
                </a:solidFill>
                <a:latin typeface="Arial"/>
                <a:cs typeface="Arial"/>
              </a:rPr>
              <a:t>vehicles</a:t>
            </a:r>
            <a:r>
              <a:rPr dirty="0" sz="1600" spc="15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006FC0"/>
                </a:solidFill>
                <a:latin typeface="Arial"/>
                <a:cs typeface="Arial"/>
              </a:rPr>
              <a:t>(FCEVs)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3" name="object 373"/>
          <p:cNvSpPr txBox="1"/>
          <p:nvPr/>
        </p:nvSpPr>
        <p:spPr>
          <a:xfrm>
            <a:off x="2590038" y="6364020"/>
            <a:ext cx="25495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ICE,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Internal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combustion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engine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761" y="0"/>
            <a:ext cx="636460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Lesson</a:t>
            </a:r>
            <a:r>
              <a:rPr dirty="0" spc="-45"/>
              <a:t> </a:t>
            </a:r>
            <a:r>
              <a:rPr dirty="0" spc="-5"/>
              <a:t>10: Battery State</a:t>
            </a:r>
            <a:r>
              <a:rPr dirty="0" spc="-25"/>
              <a:t> </a:t>
            </a:r>
            <a:r>
              <a:rPr dirty="0" spc="-5"/>
              <a:t>of</a:t>
            </a:r>
            <a:r>
              <a:rPr dirty="0" spc="-30"/>
              <a:t> </a:t>
            </a:r>
            <a:r>
              <a:rPr dirty="0" spc="-5"/>
              <a:t>Charge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3436" y="871855"/>
            <a:ext cx="2778760" cy="833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9F2200"/>
                </a:solidFill>
                <a:latin typeface="Arial"/>
                <a:cs typeface="Arial"/>
              </a:rPr>
              <a:t>Measurement</a:t>
            </a:r>
            <a:r>
              <a:rPr dirty="0" sz="2000" spc="-8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F2200"/>
                </a:solidFill>
                <a:latin typeface="Arial"/>
                <a:cs typeface="Arial"/>
              </a:rPr>
              <a:t>Methods</a:t>
            </a:r>
            <a:endParaRPr sz="2000">
              <a:latin typeface="Arial"/>
              <a:cs typeface="Arial"/>
            </a:endParaRPr>
          </a:p>
          <a:p>
            <a:pPr marL="395605">
              <a:lnSpc>
                <a:spcPct val="100000"/>
              </a:lnSpc>
              <a:spcBef>
                <a:spcPts val="1555"/>
              </a:spcBef>
            </a:pPr>
            <a:r>
              <a:rPr dirty="0" sz="2000" spc="-20" b="1">
                <a:latin typeface="Arial"/>
                <a:cs typeface="Arial"/>
              </a:rPr>
              <a:t>Voltage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Method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9214" y="1984375"/>
            <a:ext cx="2400935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Measure</a:t>
            </a:r>
            <a:r>
              <a:rPr dirty="0" sz="2000" spc="-1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open-circuit </a:t>
            </a:r>
            <a:r>
              <a:rPr dirty="0" sz="2000" spc="-5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voltage.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660" y="2823029"/>
            <a:ext cx="2415462" cy="256588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32943" y="5539232"/>
            <a:ext cx="242760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REF: https://</a:t>
            </a:r>
            <a:r>
              <a:rPr dirty="0" sz="1100" spc="-5" b="1">
                <a:latin typeface="Arial"/>
                <a:cs typeface="Arial"/>
                <a:hlinkClick r:id="rId3"/>
              </a:rPr>
              <a:t>www.rvtechlibrary.com/ </a:t>
            </a:r>
            <a:r>
              <a:rPr dirty="0" sz="1100" spc="-29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battery/bat_volts.php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84296" y="1374394"/>
            <a:ext cx="231457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Arial"/>
                <a:cs typeface="Arial"/>
              </a:rPr>
              <a:t>Coulomb</a:t>
            </a:r>
            <a:r>
              <a:rPr dirty="0" sz="2000" spc="-5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Counting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63900" y="1984375"/>
            <a:ext cx="245618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Arial"/>
                <a:cs typeface="Arial"/>
              </a:rPr>
              <a:t>Tracks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charging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/discharging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currents.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7577" y="5539232"/>
            <a:ext cx="252730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REF: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https://</a:t>
            </a:r>
            <a:r>
              <a:rPr dirty="0" sz="1100" spc="-5" b="1">
                <a:latin typeface="Arial"/>
                <a:cs typeface="Arial"/>
                <a:hlinkClick r:id="rId4"/>
              </a:rPr>
              <a:t>www.batterydesign.net/ 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soc-estimation-by-coulomb-counting/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99794" y="3939161"/>
            <a:ext cx="2261071" cy="123959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21606" y="2976953"/>
            <a:ext cx="2427070" cy="48948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336029" y="1374394"/>
            <a:ext cx="23285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Arial"/>
                <a:cs typeface="Arial"/>
              </a:rPr>
              <a:t>Impedance</a:t>
            </a:r>
            <a:r>
              <a:rPr dirty="0" sz="2000" spc="-7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Method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21729" y="1984375"/>
            <a:ext cx="2371725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Analyse </a:t>
            </a:r>
            <a:r>
              <a:rPr dirty="0" sz="2000" spc="-5">
                <a:latin typeface="Arial"/>
                <a:cs typeface="Arial"/>
              </a:rPr>
              <a:t>internal 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impedance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changes.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85661" y="5539232"/>
            <a:ext cx="2494915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REF: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https://</a:t>
            </a:r>
            <a:r>
              <a:rPr dirty="0" sz="1100" spc="-5" b="1">
                <a:latin typeface="Arial"/>
                <a:cs typeface="Arial"/>
                <a:hlinkClick r:id="rId7"/>
              </a:rPr>
              <a:t>www.researchgate.net/ 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figure/The-battery-equivalent-circuit_ </a:t>
            </a:r>
            <a:r>
              <a:rPr dirty="0" sz="1100" spc="-29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fig1_343796730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156578" y="3287014"/>
            <a:ext cx="2605531" cy="1302766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/>
              <a:t>29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761" y="0"/>
            <a:ext cx="617728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Lesson</a:t>
            </a:r>
            <a:r>
              <a:rPr dirty="0" spc="-40"/>
              <a:t> </a:t>
            </a:r>
            <a:r>
              <a:rPr dirty="0" spc="-85"/>
              <a:t>11:</a:t>
            </a:r>
            <a:r>
              <a:rPr dirty="0" spc="-15"/>
              <a:t> </a:t>
            </a:r>
            <a:r>
              <a:rPr dirty="0" spc="-5"/>
              <a:t>Battery</a:t>
            </a:r>
            <a:r>
              <a:rPr dirty="0" spc="-20"/>
              <a:t> </a:t>
            </a:r>
            <a:r>
              <a:rPr dirty="0" spc="-5"/>
              <a:t>State </a:t>
            </a:r>
            <a:r>
              <a:rPr dirty="0" spc="-10"/>
              <a:t>of</a:t>
            </a:r>
            <a:r>
              <a:rPr dirty="0"/>
              <a:t> </a:t>
            </a:r>
            <a:r>
              <a:rPr dirty="0" spc="-5"/>
              <a:t>Health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58229" y="6006185"/>
            <a:ext cx="2633980" cy="542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REF: https://ev-lectron.com/blogs/blog/</a:t>
            </a:r>
            <a:endParaRPr sz="1100">
              <a:latin typeface="Arial"/>
              <a:cs typeface="Arial"/>
            </a:endParaRPr>
          </a:p>
          <a:p>
            <a:pPr algn="r" marR="312420">
              <a:lnSpc>
                <a:spcPts val="1310"/>
              </a:lnSpc>
              <a:spcBef>
                <a:spcPts val="5"/>
              </a:spcBef>
            </a:pPr>
            <a:r>
              <a:rPr dirty="0" sz="1100" spc="-5" b="1">
                <a:latin typeface="Arial"/>
                <a:cs typeface="Arial"/>
              </a:rPr>
              <a:t>ev-battery-charging-best-practices</a:t>
            </a:r>
            <a:endParaRPr sz="1100">
              <a:latin typeface="Arial"/>
              <a:cs typeface="Arial"/>
            </a:endParaRPr>
          </a:p>
          <a:p>
            <a:pPr algn="r" marR="369570">
              <a:lnSpc>
                <a:spcPts val="1430"/>
              </a:lnSpc>
            </a:pPr>
            <a:r>
              <a:rPr dirty="0" sz="1200">
                <a:latin typeface="Arial"/>
                <a:cs typeface="Arial"/>
              </a:rPr>
              <a:t>30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165" y="584047"/>
            <a:ext cx="5829300" cy="134302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000" b="1">
                <a:solidFill>
                  <a:srgbClr val="9F2200"/>
                </a:solidFill>
                <a:latin typeface="Arial"/>
                <a:cs typeface="Arial"/>
              </a:rPr>
              <a:t>Definition</a:t>
            </a:r>
            <a:endParaRPr sz="2000">
              <a:latin typeface="Arial"/>
              <a:cs typeface="Arial"/>
            </a:endParaRPr>
          </a:p>
          <a:p>
            <a:pPr algn="just" marL="372110" marR="5080" indent="-360045">
              <a:lnSpc>
                <a:spcPct val="90100"/>
              </a:lnSpc>
              <a:spcBef>
                <a:spcPts val="865"/>
              </a:spcBef>
              <a:buClr>
                <a:srgbClr val="7E7E7E"/>
              </a:buClr>
              <a:buFont typeface="Arial"/>
              <a:buChar char="•"/>
              <a:tabLst>
                <a:tab pos="372745" algn="l"/>
              </a:tabLst>
            </a:pPr>
            <a:r>
              <a:rPr dirty="0" sz="2000" b="1">
                <a:solidFill>
                  <a:srgbClr val="9F2200"/>
                </a:solidFill>
                <a:latin typeface="Arial"/>
                <a:cs typeface="Arial"/>
              </a:rPr>
              <a:t>State of Health </a:t>
            </a:r>
            <a:r>
              <a:rPr dirty="0" sz="2000" spc="-5" b="1">
                <a:solidFill>
                  <a:srgbClr val="9F2200"/>
                </a:solidFill>
                <a:latin typeface="Arial"/>
                <a:cs typeface="Arial"/>
              </a:rPr>
              <a:t>(SoH)</a:t>
            </a:r>
            <a:r>
              <a:rPr dirty="0" sz="2000" spc="-5">
                <a:solidFill>
                  <a:srgbClr val="9F2200"/>
                </a:solidFill>
                <a:latin typeface="Arial"/>
                <a:cs typeface="Arial"/>
              </a:rPr>
              <a:t>: </a:t>
            </a:r>
            <a:r>
              <a:rPr dirty="0" sz="2000">
                <a:latin typeface="Arial"/>
                <a:cs typeface="Arial"/>
              </a:rPr>
              <a:t>A </a:t>
            </a:r>
            <a:r>
              <a:rPr dirty="0" sz="2000" spc="-5">
                <a:latin typeface="Arial"/>
                <a:cs typeface="Arial"/>
              </a:rPr>
              <a:t>measure of </a:t>
            </a:r>
            <a:r>
              <a:rPr dirty="0" sz="2000">
                <a:latin typeface="Arial"/>
                <a:cs typeface="Arial"/>
              </a:rPr>
              <a:t>a </a:t>
            </a:r>
            <a:r>
              <a:rPr dirty="0" sz="2000" spc="-10">
                <a:latin typeface="Arial"/>
                <a:cs typeface="Arial"/>
              </a:rPr>
              <a:t>battery’s </a:t>
            </a:r>
            <a:r>
              <a:rPr dirty="0" sz="2000" spc="-5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overall </a:t>
            </a:r>
            <a:r>
              <a:rPr dirty="0" sz="2000">
                <a:latin typeface="Arial"/>
                <a:cs typeface="Arial"/>
              </a:rPr>
              <a:t>condition compared to </a:t>
            </a:r>
            <a:r>
              <a:rPr dirty="0" sz="2000" spc="-5">
                <a:latin typeface="Arial"/>
                <a:cs typeface="Arial"/>
              </a:rPr>
              <a:t>its </a:t>
            </a:r>
            <a:r>
              <a:rPr dirty="0" sz="2000">
                <a:latin typeface="Arial"/>
                <a:cs typeface="Arial"/>
              </a:rPr>
              <a:t>ideal or </a:t>
            </a:r>
            <a:r>
              <a:rPr dirty="0" sz="2000" spc="-5">
                <a:latin typeface="Arial"/>
                <a:cs typeface="Arial"/>
              </a:rPr>
              <a:t>original </a:t>
            </a:r>
            <a:r>
              <a:rPr dirty="0" sz="2000" spc="-5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state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(100%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=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new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condition).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46342" y="895583"/>
            <a:ext cx="2834639" cy="82080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195566" y="1748155"/>
            <a:ext cx="62293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latin typeface="Arial"/>
                <a:cs typeface="Arial"/>
              </a:rPr>
              <a:t>50</a:t>
            </a:r>
            <a:r>
              <a:rPr dirty="0" sz="1100" b="1">
                <a:latin typeface="Arial"/>
                <a:cs typeface="Arial"/>
              </a:rPr>
              <a:t>%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S</a:t>
            </a:r>
            <a:r>
              <a:rPr dirty="0" sz="1100" b="1">
                <a:latin typeface="Arial"/>
                <a:cs typeface="Arial"/>
              </a:rPr>
              <a:t>oH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47409" y="1915795"/>
            <a:ext cx="3114040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latin typeface="Arial"/>
                <a:cs typeface="Arial"/>
              </a:rPr>
              <a:t>REF: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https://</a:t>
            </a:r>
            <a:r>
              <a:rPr dirty="0" sz="1100" spc="-5" b="1">
                <a:latin typeface="Arial"/>
                <a:cs typeface="Arial"/>
                <a:hlinkClick r:id="rId3"/>
              </a:rPr>
              <a:t>www.biologic.net/topics/battery- 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states-state-of-charge-soc-state-of-health-soh/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165" y="2152014"/>
            <a:ext cx="2744470" cy="18973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9F2200"/>
                </a:solidFill>
                <a:latin typeface="Arial"/>
                <a:cs typeface="Arial"/>
              </a:rPr>
              <a:t>Importance</a:t>
            </a:r>
            <a:r>
              <a:rPr dirty="0" sz="2000" spc="-4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F2200"/>
                </a:solidFill>
                <a:latin typeface="Arial"/>
                <a:cs typeface="Arial"/>
              </a:rPr>
              <a:t>in</a:t>
            </a:r>
            <a:r>
              <a:rPr dirty="0" sz="2000" spc="-20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9F2200"/>
                </a:solidFill>
                <a:latin typeface="Arial"/>
                <a:cs typeface="Arial"/>
              </a:rPr>
              <a:t>EVs</a:t>
            </a:r>
            <a:endParaRPr sz="2000">
              <a:latin typeface="Arial"/>
              <a:cs typeface="Arial"/>
            </a:endParaRPr>
          </a:p>
          <a:p>
            <a:pPr marL="72390" marR="5080" indent="233045">
              <a:lnSpc>
                <a:spcPct val="100000"/>
              </a:lnSpc>
              <a:spcBef>
                <a:spcPts val="1530"/>
              </a:spcBef>
            </a:pPr>
            <a:r>
              <a:rPr dirty="0" sz="1800" spc="-10" b="1">
                <a:latin typeface="Arial"/>
                <a:cs typeface="Arial"/>
              </a:rPr>
              <a:t>Performance</a:t>
            </a:r>
            <a:r>
              <a:rPr dirty="0" sz="1800" spc="-5" b="1">
                <a:latin typeface="Arial"/>
                <a:cs typeface="Arial"/>
              </a:rPr>
              <a:t> Indicator </a:t>
            </a:r>
            <a:r>
              <a:rPr dirty="0" sz="1800" spc="-484" b="1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SoH reflects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battery’s 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ability</a:t>
            </a:r>
            <a:r>
              <a:rPr dirty="0" sz="1800">
                <a:latin typeface="Arial"/>
                <a:cs typeface="Arial"/>
              </a:rPr>
              <a:t> to</a:t>
            </a:r>
            <a:r>
              <a:rPr dirty="0" sz="1800" spc="-5">
                <a:latin typeface="Arial"/>
                <a:cs typeface="Arial"/>
              </a:rPr>
              <a:t> hold and</a:t>
            </a:r>
            <a:r>
              <a:rPr dirty="0" sz="1800" spc="-10">
                <a:latin typeface="Arial"/>
                <a:cs typeface="Arial"/>
              </a:rPr>
              <a:t> deliver </a:t>
            </a:r>
            <a:r>
              <a:rPr dirty="0" sz="1800" spc="-5">
                <a:latin typeface="Arial"/>
                <a:cs typeface="Arial"/>
              </a:rPr>
              <a:t> charge, impacting driving 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range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and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efficiency.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9207" y="6020815"/>
            <a:ext cx="263398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REF: https://ev-lectron.com/blogs/blog/ </a:t>
            </a:r>
            <a:r>
              <a:rPr dirty="0" sz="1100" spc="-29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ev-battery-charging-best-practices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8008" y="4239869"/>
            <a:ext cx="2856992" cy="176555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155950" y="6020815"/>
            <a:ext cx="2710180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REF: https://</a:t>
            </a:r>
            <a:r>
              <a:rPr dirty="0" sz="1100" spc="-5" b="1">
                <a:latin typeface="Arial"/>
                <a:cs typeface="Arial"/>
                <a:hlinkClick r:id="rId5"/>
              </a:rPr>
              <a:t>www.carandbike.com/news/ </a:t>
            </a:r>
            <a:r>
              <a:rPr dirty="0" sz="1100" spc="-29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how-to-maintain-health-of-evs-battery- 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2951541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87954" y="2651886"/>
            <a:ext cx="2693670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80035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Lifespan </a:t>
            </a:r>
            <a:r>
              <a:rPr dirty="0" sz="1800" spc="-15" b="1">
                <a:latin typeface="Arial"/>
                <a:cs typeface="Arial"/>
              </a:rPr>
              <a:t>Assessment </a:t>
            </a:r>
            <a:r>
              <a:rPr dirty="0" sz="1800" spc="-490" b="1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SoH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helps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predict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remaining useful life of the </a:t>
            </a:r>
            <a:r>
              <a:rPr dirty="0" sz="1800" spc="-49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battery,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informing 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replacement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decisions.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66230" y="4225480"/>
            <a:ext cx="2856992" cy="176555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190234" y="2637535"/>
            <a:ext cx="283845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39395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Safety Considerations </a:t>
            </a:r>
            <a:r>
              <a:rPr dirty="0" sz="1800" b="1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Monitoring SoH </a:t>
            </a:r>
            <a:r>
              <a:rPr dirty="0" sz="1800">
                <a:latin typeface="Arial"/>
                <a:cs typeface="Arial"/>
              </a:rPr>
              <a:t>can </a:t>
            </a:r>
            <a:r>
              <a:rPr dirty="0" sz="1800" spc="-5">
                <a:latin typeface="Arial"/>
                <a:cs typeface="Arial"/>
              </a:rPr>
              <a:t>pre- 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vent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unexpected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failures 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and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enhance </a:t>
            </a:r>
            <a:r>
              <a:rPr dirty="0" sz="1800" spc="-5">
                <a:latin typeface="Arial"/>
                <a:cs typeface="Arial"/>
              </a:rPr>
              <a:t>vehicle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safety.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36773" y="4239869"/>
            <a:ext cx="2784982" cy="176555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761" y="0"/>
            <a:ext cx="617728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Lesson</a:t>
            </a:r>
            <a:r>
              <a:rPr dirty="0" spc="-40"/>
              <a:t> </a:t>
            </a:r>
            <a:r>
              <a:rPr dirty="0" spc="-85"/>
              <a:t>11:</a:t>
            </a:r>
            <a:r>
              <a:rPr dirty="0" spc="-15"/>
              <a:t> </a:t>
            </a:r>
            <a:r>
              <a:rPr dirty="0" spc="-5"/>
              <a:t>Battery</a:t>
            </a:r>
            <a:r>
              <a:rPr dirty="0" spc="-20"/>
              <a:t> </a:t>
            </a:r>
            <a:r>
              <a:rPr dirty="0" spc="-5"/>
              <a:t>State </a:t>
            </a:r>
            <a:r>
              <a:rPr dirty="0" spc="-10"/>
              <a:t>of</a:t>
            </a:r>
            <a:r>
              <a:rPr dirty="0"/>
              <a:t> </a:t>
            </a:r>
            <a:r>
              <a:rPr dirty="0" spc="-5"/>
              <a:t>Health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31251" y="6339941"/>
            <a:ext cx="1962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31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560" y="710945"/>
            <a:ext cx="277876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9F2200"/>
                </a:solidFill>
                <a:latin typeface="Arial"/>
                <a:cs typeface="Arial"/>
              </a:rPr>
              <a:t>Measurement</a:t>
            </a:r>
            <a:r>
              <a:rPr dirty="0" sz="2000" spc="-8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F2200"/>
                </a:solidFill>
                <a:latin typeface="Arial"/>
                <a:cs typeface="Arial"/>
              </a:rPr>
              <a:t>Methods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2067" y="1327861"/>
            <a:ext cx="55568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238500" algn="l"/>
              </a:tabLst>
            </a:pPr>
            <a:r>
              <a:rPr dirty="0" sz="2000" spc="-5" b="1">
                <a:latin typeface="Arial"/>
                <a:cs typeface="Arial"/>
              </a:rPr>
              <a:t>Capacity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Measurement	</a:t>
            </a:r>
            <a:r>
              <a:rPr dirty="0" sz="2000" spc="-10" b="1">
                <a:latin typeface="Arial"/>
                <a:cs typeface="Arial"/>
              </a:rPr>
              <a:t>Cycle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Life</a:t>
            </a:r>
            <a:r>
              <a:rPr dirty="0" sz="2000" spc="-12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Analysis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8351" y="1938020"/>
            <a:ext cx="2822575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Compare the current 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capacity </a:t>
            </a:r>
            <a:r>
              <a:rPr dirty="0" sz="2000" spc="-5">
                <a:latin typeface="Arial"/>
                <a:cs typeface="Arial"/>
              </a:rPr>
              <a:t>of </a:t>
            </a:r>
            <a:r>
              <a:rPr dirty="0" sz="2000">
                <a:latin typeface="Arial"/>
                <a:cs typeface="Arial"/>
              </a:rPr>
              <a:t>the </a:t>
            </a:r>
            <a:r>
              <a:rPr dirty="0" sz="2000" spc="-5">
                <a:latin typeface="Arial"/>
                <a:cs typeface="Arial"/>
              </a:rPr>
              <a:t>battery </a:t>
            </a:r>
            <a:r>
              <a:rPr dirty="0" sz="2000">
                <a:latin typeface="Arial"/>
                <a:cs typeface="Arial"/>
              </a:rPr>
              <a:t>to </a:t>
            </a:r>
            <a:r>
              <a:rPr dirty="0" sz="2000" spc="-5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its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original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rated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capacity </a:t>
            </a:r>
            <a:r>
              <a:rPr dirty="0" sz="2000" spc="-5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assess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degradation.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384" y="5343905"/>
            <a:ext cx="276606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REF: https://</a:t>
            </a:r>
            <a:r>
              <a:rPr dirty="0" sz="1100" spc="-5" b="1">
                <a:latin typeface="Arial"/>
                <a:cs typeface="Arial"/>
                <a:hlinkClick r:id="rId2"/>
              </a:rPr>
              <a:t>www.youtube.com/watch?v= </a:t>
            </a:r>
            <a:r>
              <a:rPr dirty="0" sz="1100" spc="-29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pGsglGnybdM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4970" y="3647059"/>
            <a:ext cx="5874385" cy="1615440"/>
            <a:chOff x="144970" y="3647059"/>
            <a:chExt cx="5874385" cy="161544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970" y="3647059"/>
              <a:ext cx="2871470" cy="161518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52825" y="3647059"/>
              <a:ext cx="2965957" cy="161518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160014" y="1938020"/>
            <a:ext cx="2750185" cy="1550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Arial"/>
                <a:cs typeface="Arial"/>
              </a:rPr>
              <a:t>Evaluate the number of 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charge/discharge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cycles </a:t>
            </a:r>
            <a:r>
              <a:rPr dirty="0" sz="2000" spc="-5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 </a:t>
            </a:r>
            <a:r>
              <a:rPr dirty="0" sz="2000" spc="-5">
                <a:latin typeface="Arial"/>
                <a:cs typeface="Arial"/>
              </a:rPr>
              <a:t>determine </a:t>
            </a:r>
            <a:r>
              <a:rPr dirty="0" sz="2000">
                <a:latin typeface="Arial"/>
                <a:cs typeface="Arial"/>
              </a:rPr>
              <a:t>the </a:t>
            </a:r>
            <a:r>
              <a:rPr dirty="0" sz="2000" spc="-5">
                <a:latin typeface="Arial"/>
                <a:cs typeface="Arial"/>
              </a:rPr>
              <a:t>impact </a:t>
            </a:r>
            <a:r>
              <a:rPr dirty="0" sz="2000" spc="-5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 usage on </a:t>
            </a:r>
            <a:r>
              <a:rPr dirty="0" sz="2000" spc="-5">
                <a:latin typeface="Arial"/>
                <a:cs typeface="Arial"/>
              </a:rPr>
              <a:t>battery 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health.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23945" y="5343905"/>
            <a:ext cx="2752090" cy="1200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REF: </a:t>
            </a:r>
            <a:r>
              <a:rPr dirty="0" sz="1100" b="1">
                <a:latin typeface="Arial"/>
                <a:cs typeface="Arial"/>
              </a:rPr>
              <a:t>M. </a:t>
            </a:r>
            <a:r>
              <a:rPr dirty="0" sz="1100" spc="-5" b="1">
                <a:latin typeface="Arial"/>
                <a:cs typeface="Arial"/>
              </a:rPr>
              <a:t>Tran, J. Sihvo and </a:t>
            </a:r>
            <a:r>
              <a:rPr dirty="0" sz="1100" spc="-10" b="1">
                <a:latin typeface="Arial"/>
                <a:cs typeface="Arial"/>
              </a:rPr>
              <a:t>T. </a:t>
            </a:r>
            <a:r>
              <a:rPr dirty="0" sz="1100" spc="-5" b="1">
                <a:latin typeface="Arial"/>
                <a:cs typeface="Arial"/>
              </a:rPr>
              <a:t>Roinila, </a:t>
            </a:r>
            <a:r>
              <a:rPr dirty="0" sz="1100" b="1">
                <a:latin typeface="Arial"/>
                <a:cs typeface="Arial"/>
              </a:rPr>
              <a:t> “Internal </a:t>
            </a:r>
            <a:r>
              <a:rPr dirty="0" sz="1100" spc="-5" b="1">
                <a:latin typeface="Arial"/>
                <a:cs typeface="Arial"/>
              </a:rPr>
              <a:t>Impedance </a:t>
            </a:r>
            <a:r>
              <a:rPr dirty="0" sz="1100" b="1">
                <a:latin typeface="Arial"/>
                <a:cs typeface="Arial"/>
              </a:rPr>
              <a:t>in </a:t>
            </a:r>
            <a:r>
              <a:rPr dirty="0" sz="1100" spc="-5" b="1">
                <a:latin typeface="Arial"/>
                <a:cs typeface="Arial"/>
              </a:rPr>
              <a:t>Determining </a:t>
            </a:r>
            <a:r>
              <a:rPr dirty="0" sz="1100" b="1">
                <a:latin typeface="Arial"/>
                <a:cs typeface="Arial"/>
              </a:rPr>
              <a:t> Usability</a:t>
            </a:r>
            <a:r>
              <a:rPr dirty="0" sz="1100" spc="-5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of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Used </a:t>
            </a:r>
            <a:r>
              <a:rPr dirty="0" sz="1100" b="1">
                <a:latin typeface="Arial"/>
                <a:cs typeface="Arial"/>
              </a:rPr>
              <a:t>Lithium-Ion</a:t>
            </a:r>
            <a:r>
              <a:rPr dirty="0" sz="1100" spc="-4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Batteries</a:t>
            </a:r>
            <a:r>
              <a:rPr dirty="0" sz="1100" spc="-5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in </a:t>
            </a:r>
            <a:r>
              <a:rPr dirty="0" sz="1100" spc="-29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Second-Life </a:t>
            </a:r>
            <a:r>
              <a:rPr dirty="0" sz="1100" spc="-5" b="1">
                <a:latin typeface="Arial"/>
                <a:cs typeface="Arial"/>
              </a:rPr>
              <a:t>Applications,” </a:t>
            </a:r>
            <a:r>
              <a:rPr dirty="0" sz="1100" b="1">
                <a:latin typeface="Arial"/>
                <a:cs typeface="Arial"/>
              </a:rPr>
              <a:t>in </a:t>
            </a:r>
            <a:r>
              <a:rPr dirty="0" sz="1100" spc="-5" b="1" i="1">
                <a:latin typeface="Arial"/>
                <a:cs typeface="Arial"/>
              </a:rPr>
              <a:t>IEEE </a:t>
            </a:r>
            <a:r>
              <a:rPr dirty="0" sz="1100" b="1" i="1">
                <a:latin typeface="Arial"/>
                <a:cs typeface="Arial"/>
              </a:rPr>
              <a:t> </a:t>
            </a:r>
            <a:r>
              <a:rPr dirty="0" sz="1100" spc="-5" b="1" i="1">
                <a:latin typeface="Arial"/>
                <a:cs typeface="Arial"/>
              </a:rPr>
              <a:t>Transactions </a:t>
            </a:r>
            <a:r>
              <a:rPr dirty="0" sz="1100" b="1" i="1">
                <a:latin typeface="Arial"/>
                <a:cs typeface="Arial"/>
              </a:rPr>
              <a:t>on </a:t>
            </a:r>
            <a:r>
              <a:rPr dirty="0" sz="1100" spc="-5" b="1" i="1">
                <a:latin typeface="Arial"/>
                <a:cs typeface="Arial"/>
              </a:rPr>
              <a:t>Industry Applications</a:t>
            </a:r>
            <a:r>
              <a:rPr dirty="0" sz="1100" spc="-5" b="1">
                <a:latin typeface="Arial"/>
                <a:cs typeface="Arial"/>
              </a:rPr>
              <a:t>, 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vol. 59, no. 5, pp. 6513-6521, Sept. 2023, 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DOI:</a:t>
            </a:r>
            <a:r>
              <a:rPr dirty="0" sz="1100" spc="-3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10.1109/TIA.2023.3280466.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92036" y="1023061"/>
            <a:ext cx="2354580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4445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Arial"/>
                <a:cs typeface="Arial"/>
              </a:rPr>
              <a:t>Electrochemical 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Impedance 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Spectroscopy</a:t>
            </a:r>
            <a:r>
              <a:rPr dirty="0" sz="2000" spc="-8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(EIS)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58865" y="2242820"/>
            <a:ext cx="2524760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Analyse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 spc="-10">
                <a:latin typeface="Arial"/>
                <a:cs typeface="Arial"/>
              </a:rPr>
              <a:t>battery’s </a:t>
            </a:r>
            <a:r>
              <a:rPr dirty="0" sz="2000" spc="-5">
                <a:latin typeface="Arial"/>
                <a:cs typeface="Arial"/>
              </a:rPr>
              <a:t> impedance </a:t>
            </a:r>
            <a:r>
              <a:rPr dirty="0" sz="2000">
                <a:latin typeface="Arial"/>
                <a:cs typeface="Arial"/>
              </a:rPr>
              <a:t>at </a:t>
            </a:r>
            <a:r>
              <a:rPr dirty="0" sz="2000" spc="-5">
                <a:latin typeface="Arial"/>
                <a:cs typeface="Arial"/>
              </a:rPr>
              <a:t>various </a:t>
            </a:r>
            <a:r>
              <a:rPr dirty="0" sz="2000">
                <a:latin typeface="Arial"/>
                <a:cs typeface="Arial"/>
              </a:rPr>
              <a:t> frequencies to </a:t>
            </a:r>
            <a:r>
              <a:rPr dirty="0" sz="2000" spc="-5">
                <a:latin typeface="Arial"/>
                <a:cs typeface="Arial"/>
              </a:rPr>
              <a:t>gain 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insights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into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its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health.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22923" y="5343905"/>
            <a:ext cx="2912110" cy="8648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REF: </a:t>
            </a:r>
            <a:r>
              <a:rPr dirty="0" sz="1100" b="1">
                <a:latin typeface="Arial"/>
                <a:cs typeface="Arial"/>
              </a:rPr>
              <a:t>M. </a:t>
            </a:r>
            <a:r>
              <a:rPr dirty="0" sz="1100" spc="-5" b="1">
                <a:latin typeface="Arial"/>
                <a:cs typeface="Arial"/>
              </a:rPr>
              <a:t>Gaberšček, “Understanding </a:t>
            </a:r>
            <a:r>
              <a:rPr dirty="0" sz="1100" b="1">
                <a:latin typeface="Arial"/>
                <a:cs typeface="Arial"/>
              </a:rPr>
              <a:t>Li- 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based </a:t>
            </a:r>
            <a:r>
              <a:rPr dirty="0" sz="1100" b="1">
                <a:latin typeface="Arial"/>
                <a:cs typeface="Arial"/>
              </a:rPr>
              <a:t>battery </a:t>
            </a:r>
            <a:r>
              <a:rPr dirty="0" sz="1100" spc="-5" b="1">
                <a:latin typeface="Arial"/>
                <a:cs typeface="Arial"/>
              </a:rPr>
              <a:t>materials via electrochemical </a:t>
            </a:r>
            <a:r>
              <a:rPr dirty="0" sz="1100" spc="-29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impedance spectroscopy,” </a:t>
            </a:r>
            <a:r>
              <a:rPr dirty="0" sz="1100" b="1">
                <a:latin typeface="Arial"/>
                <a:cs typeface="Arial"/>
              </a:rPr>
              <a:t>in </a:t>
            </a:r>
            <a:r>
              <a:rPr dirty="0" sz="1100" spc="-5" b="1" i="1">
                <a:latin typeface="Arial"/>
                <a:cs typeface="Arial"/>
              </a:rPr>
              <a:t>Nature </a:t>
            </a:r>
            <a:r>
              <a:rPr dirty="0" sz="1100" b="1" i="1">
                <a:latin typeface="Arial"/>
                <a:cs typeface="Arial"/>
              </a:rPr>
              <a:t> </a:t>
            </a:r>
            <a:r>
              <a:rPr dirty="0" sz="1100" spc="-5" b="1" i="1">
                <a:latin typeface="Arial"/>
                <a:cs typeface="Arial"/>
              </a:rPr>
              <a:t>Communications</a:t>
            </a:r>
            <a:r>
              <a:rPr dirty="0" sz="1100" spc="-5" b="1">
                <a:latin typeface="Arial"/>
                <a:cs typeface="Arial"/>
              </a:rPr>
              <a:t>, vol. 12, no. </a:t>
            </a:r>
            <a:r>
              <a:rPr dirty="0" sz="1100" b="1">
                <a:latin typeface="Arial"/>
                <a:cs typeface="Arial"/>
              </a:rPr>
              <a:t>1, </a:t>
            </a:r>
            <a:r>
              <a:rPr dirty="0" sz="1100" spc="-10" b="1">
                <a:latin typeface="Arial"/>
                <a:cs typeface="Arial"/>
              </a:rPr>
              <a:t>Nov. </a:t>
            </a:r>
            <a:r>
              <a:rPr dirty="0" sz="1100" spc="-5" b="1">
                <a:latin typeface="Arial"/>
                <a:cs typeface="Arial"/>
              </a:rPr>
              <a:t>2021, 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DOI:</a:t>
            </a:r>
            <a:r>
              <a:rPr dirty="0" sz="1100" spc="-3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10.1038/s41467-021-26894-5.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42503" y="3739698"/>
            <a:ext cx="2679373" cy="1507433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47638" y="6413398"/>
            <a:ext cx="263398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REF: https://ev-lectron.com/blogs/blog/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47638" y="6581038"/>
            <a:ext cx="232600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ev-battery-charging-best-practices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468" y="552069"/>
            <a:ext cx="11988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9F2200"/>
                </a:solidFill>
                <a:latin typeface="Arial"/>
                <a:cs typeface="Arial"/>
              </a:rPr>
              <a:t>D</a:t>
            </a:r>
            <a:r>
              <a:rPr dirty="0" sz="2000" b="1">
                <a:solidFill>
                  <a:srgbClr val="9F2200"/>
                </a:solidFill>
                <a:latin typeface="Arial"/>
                <a:cs typeface="Arial"/>
              </a:rPr>
              <a:t>efinit</a:t>
            </a:r>
            <a:r>
              <a:rPr dirty="0" sz="2000" spc="-10" b="1">
                <a:solidFill>
                  <a:srgbClr val="9F2200"/>
                </a:solidFill>
                <a:latin typeface="Arial"/>
                <a:cs typeface="Arial"/>
              </a:rPr>
              <a:t>i</a:t>
            </a:r>
            <a:r>
              <a:rPr dirty="0" sz="2000" b="1">
                <a:solidFill>
                  <a:srgbClr val="9F2200"/>
                </a:solidFill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8468" y="905637"/>
            <a:ext cx="6252845" cy="145923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algn="just" marL="372110" marR="72390" indent="-360045">
              <a:lnSpc>
                <a:spcPct val="80000"/>
              </a:lnSpc>
              <a:spcBef>
                <a:spcPts val="585"/>
              </a:spcBef>
              <a:buClr>
                <a:srgbClr val="7E7E7E"/>
              </a:buClr>
              <a:buFont typeface="Arial"/>
              <a:buChar char="•"/>
              <a:tabLst>
                <a:tab pos="372745" algn="l"/>
              </a:tabLst>
            </a:pPr>
            <a:r>
              <a:rPr dirty="0" sz="2000" spc="-5" b="1">
                <a:solidFill>
                  <a:srgbClr val="9F2200"/>
                </a:solidFill>
                <a:latin typeface="Arial"/>
                <a:cs typeface="Arial"/>
              </a:rPr>
              <a:t>Battery </a:t>
            </a:r>
            <a:r>
              <a:rPr dirty="0" sz="2000" b="1">
                <a:solidFill>
                  <a:srgbClr val="9F2200"/>
                </a:solidFill>
                <a:latin typeface="Arial"/>
                <a:cs typeface="Arial"/>
              </a:rPr>
              <a:t>Impedance</a:t>
            </a:r>
            <a:r>
              <a:rPr dirty="0" sz="2000">
                <a:latin typeface="Arial"/>
                <a:cs typeface="Arial"/>
              </a:rPr>
              <a:t>: The </a:t>
            </a:r>
            <a:r>
              <a:rPr dirty="0" sz="2000" spc="-5">
                <a:latin typeface="Arial"/>
                <a:cs typeface="Arial"/>
              </a:rPr>
              <a:t>impedance that </a:t>
            </a:r>
            <a:r>
              <a:rPr dirty="0" sz="2000">
                <a:latin typeface="Arial"/>
                <a:cs typeface="Arial"/>
              </a:rPr>
              <a:t>a </a:t>
            </a:r>
            <a:r>
              <a:rPr dirty="0" sz="2000" spc="-5">
                <a:latin typeface="Arial"/>
                <a:cs typeface="Arial"/>
              </a:rPr>
              <a:t>battery 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presents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flow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alternating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current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(AC).</a:t>
            </a:r>
            <a:endParaRPr sz="2000">
              <a:latin typeface="Arial"/>
              <a:cs typeface="Arial"/>
            </a:endParaRPr>
          </a:p>
          <a:p>
            <a:pPr algn="just" marL="372110" marR="5080" indent="-360045">
              <a:lnSpc>
                <a:spcPct val="80100"/>
              </a:lnSpc>
              <a:spcBef>
                <a:spcPts val="1195"/>
              </a:spcBef>
              <a:buClr>
                <a:srgbClr val="7E7E7E"/>
              </a:buClr>
              <a:buFont typeface="Arial"/>
              <a:buChar char="•"/>
              <a:tabLst>
                <a:tab pos="372745" algn="l"/>
              </a:tabLst>
            </a:pPr>
            <a:r>
              <a:rPr dirty="0" sz="2000" spc="-5" b="1">
                <a:solidFill>
                  <a:srgbClr val="9F2200"/>
                </a:solidFill>
                <a:latin typeface="Arial"/>
                <a:cs typeface="Arial"/>
              </a:rPr>
              <a:t>Electrochemical Impedance </a:t>
            </a:r>
            <a:r>
              <a:rPr dirty="0" sz="2000" b="1">
                <a:solidFill>
                  <a:srgbClr val="9F2200"/>
                </a:solidFill>
                <a:latin typeface="Arial"/>
                <a:cs typeface="Arial"/>
              </a:rPr>
              <a:t>Spectroscopy (EIS)</a:t>
            </a:r>
            <a:r>
              <a:rPr dirty="0" sz="2000">
                <a:latin typeface="Arial"/>
                <a:cs typeface="Arial"/>
              </a:rPr>
              <a:t>: </a:t>
            </a:r>
            <a:r>
              <a:rPr dirty="0" sz="2000" spc="-5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 </a:t>
            </a:r>
            <a:r>
              <a:rPr dirty="0" sz="2000" spc="-5">
                <a:latin typeface="Arial"/>
                <a:cs typeface="Arial"/>
              </a:rPr>
              <a:t>technique</a:t>
            </a:r>
            <a:r>
              <a:rPr dirty="0" sz="2000">
                <a:latin typeface="Arial"/>
                <a:cs typeface="Arial"/>
              </a:rPr>
              <a:t> that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measures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the</a:t>
            </a:r>
            <a:r>
              <a:rPr dirty="0" sz="2000" spc="-5">
                <a:latin typeface="Arial"/>
                <a:cs typeface="Arial"/>
              </a:rPr>
              <a:t> impedance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of</a:t>
            </a:r>
            <a:r>
              <a:rPr dirty="0" sz="2000">
                <a:latin typeface="Arial"/>
                <a:cs typeface="Arial"/>
              </a:rPr>
              <a:t> a 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battery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by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applying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small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AC </a:t>
            </a:r>
            <a:r>
              <a:rPr dirty="0" sz="2000" spc="-5">
                <a:latin typeface="Arial"/>
                <a:cs typeface="Arial"/>
              </a:rPr>
              <a:t>signal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91118" y="6595668"/>
            <a:ext cx="1962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32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5336" y="11429"/>
            <a:ext cx="62191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Lesson</a:t>
            </a:r>
            <a:r>
              <a:rPr dirty="0" sz="2800" spc="5"/>
              <a:t> </a:t>
            </a:r>
            <a:r>
              <a:rPr dirty="0" sz="2800" spc="-5"/>
              <a:t>12:</a:t>
            </a:r>
            <a:r>
              <a:rPr dirty="0" sz="2800" spc="5"/>
              <a:t> </a:t>
            </a:r>
            <a:r>
              <a:rPr dirty="0" sz="2800" spc="-5"/>
              <a:t>Battery</a:t>
            </a:r>
            <a:r>
              <a:rPr dirty="0" sz="2800" spc="10"/>
              <a:t> </a:t>
            </a:r>
            <a:r>
              <a:rPr dirty="0" sz="2800" spc="-5"/>
              <a:t>Impedance</a:t>
            </a:r>
            <a:r>
              <a:rPr dirty="0" sz="2800" spc="5"/>
              <a:t> </a:t>
            </a:r>
            <a:r>
              <a:rPr dirty="0" sz="2800" spc="-5"/>
              <a:t>and</a:t>
            </a:r>
            <a:r>
              <a:rPr dirty="0" sz="2800" spc="20"/>
              <a:t> </a:t>
            </a:r>
            <a:r>
              <a:rPr dirty="0" sz="2800" spc="-5"/>
              <a:t>EIS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6569709" y="2113533"/>
            <a:ext cx="2329815" cy="528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latin typeface="Arial"/>
                <a:cs typeface="Arial"/>
              </a:rPr>
              <a:t>REF: https://info.powershield.com/ </a:t>
            </a:r>
            <a:r>
              <a:rPr dirty="0" sz="1100" spc="-29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blog/battery-internal-ohmic- 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measurements-part-2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0555" y="712534"/>
            <a:ext cx="1770642" cy="14132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84810" y="2368778"/>
            <a:ext cx="3072130" cy="2194560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dirty="0" sz="2000" b="1">
                <a:solidFill>
                  <a:srgbClr val="9F2200"/>
                </a:solidFill>
                <a:latin typeface="Arial"/>
                <a:cs typeface="Arial"/>
              </a:rPr>
              <a:t>Importance</a:t>
            </a:r>
            <a:r>
              <a:rPr dirty="0" sz="2000" spc="-4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F2200"/>
                </a:solidFill>
                <a:latin typeface="Arial"/>
                <a:cs typeface="Arial"/>
              </a:rPr>
              <a:t>in</a:t>
            </a:r>
            <a:r>
              <a:rPr dirty="0" sz="2000" spc="-20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9F2200"/>
                </a:solidFill>
                <a:latin typeface="Arial"/>
                <a:cs typeface="Arial"/>
              </a:rPr>
              <a:t>EVs</a:t>
            </a:r>
            <a:endParaRPr sz="2000">
              <a:latin typeface="Arial"/>
              <a:cs typeface="Arial"/>
            </a:endParaRPr>
          </a:p>
          <a:p>
            <a:pPr marL="819150" marR="714375" indent="-27940">
              <a:lnSpc>
                <a:spcPct val="100000"/>
              </a:lnSpc>
              <a:spcBef>
                <a:spcPts val="620"/>
              </a:spcBef>
            </a:pPr>
            <a:r>
              <a:rPr dirty="0" sz="2000" b="1">
                <a:latin typeface="Arial"/>
                <a:cs typeface="Arial"/>
              </a:rPr>
              <a:t>Per</a:t>
            </a:r>
            <a:r>
              <a:rPr dirty="0" sz="2000" spc="10" b="1">
                <a:latin typeface="Arial"/>
                <a:cs typeface="Arial"/>
              </a:rPr>
              <a:t>f</a:t>
            </a:r>
            <a:r>
              <a:rPr dirty="0" sz="2000" b="1">
                <a:latin typeface="Arial"/>
                <a:cs typeface="Arial"/>
              </a:rPr>
              <a:t>orma</a:t>
            </a:r>
            <a:r>
              <a:rPr dirty="0" sz="2000" spc="5" b="1">
                <a:latin typeface="Arial"/>
                <a:cs typeface="Arial"/>
              </a:rPr>
              <a:t>n</a:t>
            </a:r>
            <a:r>
              <a:rPr dirty="0" sz="2000" spc="-5" b="1">
                <a:latin typeface="Arial"/>
                <a:cs typeface="Arial"/>
              </a:rPr>
              <a:t>ce  </a:t>
            </a:r>
            <a:r>
              <a:rPr dirty="0" sz="2000" b="1">
                <a:latin typeface="Arial"/>
                <a:cs typeface="Arial"/>
              </a:rPr>
              <a:t>Assessment</a:t>
            </a:r>
            <a:endParaRPr sz="2000">
              <a:latin typeface="Arial"/>
              <a:cs typeface="Arial"/>
            </a:endParaRPr>
          </a:p>
          <a:p>
            <a:pPr marL="41910" marR="5715">
              <a:lnSpc>
                <a:spcPts val="2160"/>
              </a:lnSpc>
              <a:spcBef>
                <a:spcPts val="35"/>
              </a:spcBef>
            </a:pPr>
            <a:r>
              <a:rPr dirty="0" sz="2000" spc="-5">
                <a:latin typeface="Arial"/>
                <a:cs typeface="Arial"/>
              </a:rPr>
              <a:t>EIS provides detailed 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insights into battery health, </a:t>
            </a:r>
            <a:r>
              <a:rPr dirty="0" sz="2000" spc="-54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efficiency, </a:t>
            </a:r>
            <a:r>
              <a:rPr dirty="0" sz="2000" spc="-5">
                <a:latin typeface="Arial"/>
                <a:cs typeface="Arial"/>
              </a:rPr>
              <a:t>and </a:t>
            </a:r>
            <a:r>
              <a:rPr dirty="0" sz="2000">
                <a:latin typeface="Arial"/>
                <a:cs typeface="Arial"/>
              </a:rPr>
              <a:t>state </a:t>
            </a:r>
            <a:r>
              <a:rPr dirty="0" sz="2000" spc="-5">
                <a:latin typeface="Arial"/>
                <a:cs typeface="Arial"/>
              </a:rPr>
              <a:t>of 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charge.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8630" y="6427723"/>
            <a:ext cx="273304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REF: https://</a:t>
            </a:r>
            <a:r>
              <a:rPr dirty="0" sz="1100" spc="-5" b="1">
                <a:latin typeface="Arial"/>
                <a:cs typeface="Arial"/>
                <a:hlinkClick r:id="rId3"/>
              </a:rPr>
              <a:t>www.greenwaveev.com/the- </a:t>
            </a:r>
            <a:r>
              <a:rPr dirty="0" sz="1100" spc="-29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facts-on-ev-battery-health-and-longevity/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60852" y="6427723"/>
            <a:ext cx="290449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REF: https://</a:t>
            </a:r>
            <a:r>
              <a:rPr dirty="0" sz="1100" spc="-5" b="1">
                <a:latin typeface="Arial"/>
                <a:cs typeface="Arial"/>
                <a:hlinkClick r:id="rId4"/>
              </a:rPr>
              <a:t>www.midtronics.com/blog/do- 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electric-car-ev-batteries-degrade-over-time/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03219" y="2845384"/>
            <a:ext cx="2653030" cy="17341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66115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Arial"/>
                <a:cs typeface="Arial"/>
              </a:rPr>
              <a:t>Degradation</a:t>
            </a:r>
            <a:endParaRPr sz="2000">
              <a:latin typeface="Arial"/>
              <a:cs typeface="Arial"/>
            </a:endParaRPr>
          </a:p>
          <a:p>
            <a:pPr marL="12700" marR="5080" indent="739140">
              <a:lnSpc>
                <a:spcPts val="2160"/>
              </a:lnSpc>
              <a:spcBef>
                <a:spcPts val="275"/>
              </a:spcBef>
            </a:pPr>
            <a:r>
              <a:rPr dirty="0" sz="2000" b="1">
                <a:latin typeface="Arial"/>
                <a:cs typeface="Arial"/>
              </a:rPr>
              <a:t>Monitoring 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Changes </a:t>
            </a:r>
            <a:r>
              <a:rPr dirty="0" sz="2000" spc="-5">
                <a:latin typeface="Arial"/>
                <a:cs typeface="Arial"/>
              </a:rPr>
              <a:t>in impedance </a:t>
            </a:r>
            <a:r>
              <a:rPr dirty="0" sz="2000" spc="-5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can </a:t>
            </a:r>
            <a:r>
              <a:rPr dirty="0" sz="2000" spc="-5">
                <a:latin typeface="Arial"/>
                <a:cs typeface="Arial"/>
              </a:rPr>
              <a:t>indicate aging, </a:t>
            </a:r>
            <a:r>
              <a:rPr dirty="0" sz="2000">
                <a:latin typeface="Arial"/>
                <a:cs typeface="Arial"/>
              </a:rPr>
              <a:t> capacity </a:t>
            </a:r>
            <a:r>
              <a:rPr dirty="0" sz="2000" spc="-5">
                <a:latin typeface="Arial"/>
                <a:cs typeface="Arial"/>
              </a:rPr>
              <a:t>loss, and 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potential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failure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modes.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43903" y="2831338"/>
            <a:ext cx="2385695" cy="1733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62025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Arial"/>
                <a:cs typeface="Arial"/>
              </a:rPr>
              <a:t>Safety</a:t>
            </a:r>
            <a:endParaRPr sz="2000">
              <a:latin typeface="Arial"/>
              <a:cs typeface="Arial"/>
            </a:endParaRPr>
          </a:p>
          <a:p>
            <a:pPr marL="12700" marR="5080" indent="402590">
              <a:lnSpc>
                <a:spcPct val="90000"/>
              </a:lnSpc>
              <a:spcBef>
                <a:spcPts val="235"/>
              </a:spcBef>
            </a:pPr>
            <a:r>
              <a:rPr dirty="0" sz="2000" spc="-5" b="1">
                <a:latin typeface="Arial"/>
                <a:cs typeface="Arial"/>
              </a:rPr>
              <a:t>Considerations </a:t>
            </a:r>
            <a:r>
              <a:rPr dirty="0" sz="2000" b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Monitoring SoH can 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prevent unexpected </a:t>
            </a:r>
            <a:r>
              <a:rPr dirty="0" sz="2000">
                <a:latin typeface="Arial"/>
                <a:cs typeface="Arial"/>
              </a:rPr>
              <a:t> failures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and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enhance </a:t>
            </a:r>
            <a:r>
              <a:rPr dirty="0" sz="2000" spc="-5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vehicle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safety.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44754" y="4643551"/>
            <a:ext cx="5895340" cy="1765935"/>
            <a:chOff x="244754" y="4643551"/>
            <a:chExt cx="5895340" cy="1765935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4754" y="4863350"/>
              <a:ext cx="2944495" cy="146074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79317" y="4643551"/>
              <a:ext cx="2960243" cy="1765554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58635" y="4638040"/>
            <a:ext cx="2606293" cy="174561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31251" y="6339941"/>
            <a:ext cx="1962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33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5336" y="0"/>
            <a:ext cx="62191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Lesson</a:t>
            </a:r>
            <a:r>
              <a:rPr dirty="0" sz="2800" spc="5"/>
              <a:t> </a:t>
            </a:r>
            <a:r>
              <a:rPr dirty="0" sz="2800" spc="-5"/>
              <a:t>12:</a:t>
            </a:r>
            <a:r>
              <a:rPr dirty="0" sz="2800" spc="5"/>
              <a:t> </a:t>
            </a:r>
            <a:r>
              <a:rPr dirty="0" sz="2800" spc="-5"/>
              <a:t>Battery</a:t>
            </a:r>
            <a:r>
              <a:rPr dirty="0" sz="2800" spc="10"/>
              <a:t> </a:t>
            </a:r>
            <a:r>
              <a:rPr dirty="0" sz="2800" spc="-5"/>
              <a:t>Impedance</a:t>
            </a:r>
            <a:r>
              <a:rPr dirty="0" sz="2800" spc="5"/>
              <a:t> </a:t>
            </a:r>
            <a:r>
              <a:rPr dirty="0" sz="2800" spc="-5"/>
              <a:t>and</a:t>
            </a:r>
            <a:r>
              <a:rPr dirty="0" sz="2800" spc="20"/>
              <a:t> </a:t>
            </a:r>
            <a:r>
              <a:rPr dirty="0" sz="2800" spc="-5"/>
              <a:t>EIS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281736" y="940688"/>
            <a:ext cx="263779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solidFill>
                  <a:srgbClr val="9F2200"/>
                </a:solidFill>
                <a:latin typeface="Arial"/>
                <a:cs typeface="Arial"/>
              </a:rPr>
              <a:t>Applications</a:t>
            </a:r>
            <a:r>
              <a:rPr dirty="0" sz="2200" spc="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9F2200"/>
                </a:solidFill>
                <a:latin typeface="Arial"/>
                <a:cs typeface="Arial"/>
              </a:rPr>
              <a:t>in</a:t>
            </a:r>
            <a:r>
              <a:rPr dirty="0" sz="2200" spc="-1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9F2200"/>
                </a:solidFill>
                <a:latin typeface="Arial"/>
                <a:cs typeface="Arial"/>
              </a:rPr>
              <a:t>EVs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9992" y="1689303"/>
            <a:ext cx="2617470" cy="1550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203835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Arial"/>
                <a:cs typeface="Arial"/>
              </a:rPr>
              <a:t>Battery</a:t>
            </a:r>
            <a:r>
              <a:rPr dirty="0" sz="2000" spc="-8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Diagnostics </a:t>
            </a:r>
            <a:r>
              <a:rPr dirty="0" sz="2000" spc="-545" b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Analyze the </a:t>
            </a:r>
            <a:r>
              <a:rPr dirty="0" sz="2000" spc="-5">
                <a:latin typeface="Arial"/>
                <a:cs typeface="Arial"/>
              </a:rPr>
              <a:t>batteries’ 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impedance </a:t>
            </a:r>
            <a:r>
              <a:rPr dirty="0" sz="2000">
                <a:latin typeface="Arial"/>
                <a:cs typeface="Arial"/>
              </a:rPr>
              <a:t>to assess 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health and detect </a:t>
            </a:r>
            <a:r>
              <a:rPr dirty="0" sz="2000">
                <a:latin typeface="Arial"/>
                <a:cs typeface="Arial"/>
              </a:rPr>
              <a:t> issues.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428" y="5321046"/>
            <a:ext cx="2648585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REF: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https://ennovi.com/technical- 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literature/understanding-the-ev-battery- </a:t>
            </a:r>
            <a:r>
              <a:rPr dirty="0" sz="1100" spc="-29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issues-regarding-resale-recycling-and- 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reuse/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86277" y="1689303"/>
            <a:ext cx="2580005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45847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Arial"/>
                <a:cs typeface="Arial"/>
              </a:rPr>
              <a:t>SoH </a:t>
            </a:r>
            <a:r>
              <a:rPr dirty="0" sz="2000" spc="-5" b="1">
                <a:latin typeface="Arial"/>
                <a:cs typeface="Arial"/>
              </a:rPr>
              <a:t>Estimation </a:t>
            </a:r>
            <a:r>
              <a:rPr dirty="0" sz="2000" b="1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Evaluate the batteries’ </a:t>
            </a:r>
            <a:r>
              <a:rPr dirty="0" sz="2000" spc="-5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internal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resistance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and </a:t>
            </a:r>
            <a:r>
              <a:rPr dirty="0" sz="2000" spc="-5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capacity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over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time.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50210" y="5321046"/>
            <a:ext cx="266827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REF: https://</a:t>
            </a:r>
            <a:r>
              <a:rPr dirty="0" sz="1100" spc="-5" b="1">
                <a:latin typeface="Arial"/>
                <a:cs typeface="Arial"/>
                <a:hlinkClick r:id="rId2"/>
              </a:rPr>
              <a:t>www.dekra.com/en/battery- </a:t>
            </a:r>
            <a:r>
              <a:rPr dirty="0" sz="1100" spc="-29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test-for-electric-cars/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9909" y="1689303"/>
            <a:ext cx="2651760" cy="1855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88315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Arial"/>
                <a:cs typeface="Arial"/>
              </a:rPr>
              <a:t>Optimization</a:t>
            </a:r>
            <a:r>
              <a:rPr dirty="0" sz="2000" spc="-6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  <a:p>
            <a:pPr marL="12700" marR="5080" indent="190500">
              <a:lnSpc>
                <a:spcPct val="100000"/>
              </a:lnSpc>
            </a:pPr>
            <a:r>
              <a:rPr dirty="0" sz="2000" b="1">
                <a:latin typeface="Arial"/>
                <a:cs typeface="Arial"/>
              </a:rPr>
              <a:t>Charging Strategies </a:t>
            </a:r>
            <a:r>
              <a:rPr dirty="0" sz="2000" spc="-545" b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Provide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data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on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battery </a:t>
            </a:r>
            <a:r>
              <a:rPr dirty="0" sz="2000" spc="-5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impedance, helping to 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determine </a:t>
            </a:r>
            <a:r>
              <a:rPr dirty="0" sz="2000">
                <a:latin typeface="Arial"/>
                <a:cs typeface="Arial"/>
              </a:rPr>
              <a:t>the best 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charging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15">
                <a:latin typeface="Arial"/>
                <a:cs typeface="Arial"/>
              </a:rPr>
              <a:t>strategy.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3967" y="5321046"/>
            <a:ext cx="2941320" cy="1031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REF: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25" b="1">
                <a:latin typeface="Arial"/>
                <a:cs typeface="Arial"/>
              </a:rPr>
              <a:t>A.</a:t>
            </a:r>
            <a:r>
              <a:rPr dirty="0" sz="1100" spc="2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Sassone, D. </a:t>
            </a:r>
            <a:r>
              <a:rPr dirty="0" sz="1100" b="1">
                <a:latin typeface="Arial"/>
                <a:cs typeface="Arial"/>
              </a:rPr>
              <a:t>Shin,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spc="-25" b="1">
                <a:latin typeface="Arial"/>
                <a:cs typeface="Arial"/>
              </a:rPr>
              <a:t>A.</a:t>
            </a:r>
            <a:r>
              <a:rPr dirty="0" sz="1100" spc="3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Bocca, </a:t>
            </a:r>
            <a:r>
              <a:rPr dirty="0" sz="1100" spc="-25" b="1">
                <a:latin typeface="Arial"/>
                <a:cs typeface="Arial"/>
              </a:rPr>
              <a:t>A. 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Macii, </a:t>
            </a:r>
            <a:r>
              <a:rPr dirty="0" sz="1100" spc="-5" b="1">
                <a:latin typeface="Arial"/>
                <a:cs typeface="Arial"/>
              </a:rPr>
              <a:t>E. </a:t>
            </a:r>
            <a:r>
              <a:rPr dirty="0" sz="1100" b="1">
                <a:latin typeface="Arial"/>
                <a:cs typeface="Arial"/>
              </a:rPr>
              <a:t>Macii, </a:t>
            </a:r>
            <a:r>
              <a:rPr dirty="0" sz="1100" spc="-5" b="1">
                <a:latin typeface="Arial"/>
                <a:cs typeface="Arial"/>
              </a:rPr>
              <a:t>and </a:t>
            </a:r>
            <a:r>
              <a:rPr dirty="0" sz="1100" b="1">
                <a:latin typeface="Arial"/>
                <a:cs typeface="Arial"/>
              </a:rPr>
              <a:t>M. </a:t>
            </a:r>
            <a:r>
              <a:rPr dirty="0" sz="1100" spc="-5" b="1">
                <a:latin typeface="Arial"/>
                <a:cs typeface="Arial"/>
              </a:rPr>
              <a:t>Poncino, </a:t>
            </a:r>
            <a:r>
              <a:rPr dirty="0" sz="1100" b="1">
                <a:latin typeface="Arial"/>
                <a:cs typeface="Arial"/>
              </a:rPr>
              <a:t>“Modeling 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of the </a:t>
            </a:r>
            <a:r>
              <a:rPr dirty="0" sz="1100" spc="-5" b="1">
                <a:latin typeface="Arial"/>
                <a:cs typeface="Arial"/>
              </a:rPr>
              <a:t>charging behavior </a:t>
            </a:r>
            <a:r>
              <a:rPr dirty="0" sz="1100" b="1">
                <a:latin typeface="Arial"/>
                <a:cs typeface="Arial"/>
              </a:rPr>
              <a:t>of </a:t>
            </a:r>
            <a:r>
              <a:rPr dirty="0" sz="1100" spc="-5" b="1">
                <a:latin typeface="Arial"/>
                <a:cs typeface="Arial"/>
              </a:rPr>
              <a:t>li-ion batteries 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based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on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manufacturer’s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data,” 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 i="1">
                <a:latin typeface="Arial"/>
                <a:cs typeface="Arial"/>
              </a:rPr>
              <a:t>Proceedings</a:t>
            </a:r>
            <a:r>
              <a:rPr dirty="0" sz="1100" spc="-10" b="1" i="1">
                <a:latin typeface="Arial"/>
                <a:cs typeface="Arial"/>
              </a:rPr>
              <a:t> </a:t>
            </a:r>
            <a:r>
              <a:rPr dirty="0" sz="1100" b="1" i="1">
                <a:latin typeface="Arial"/>
                <a:cs typeface="Arial"/>
              </a:rPr>
              <a:t>of</a:t>
            </a:r>
            <a:r>
              <a:rPr dirty="0" sz="1100" spc="-15" b="1" i="1">
                <a:latin typeface="Arial"/>
                <a:cs typeface="Arial"/>
              </a:rPr>
              <a:t> </a:t>
            </a:r>
            <a:r>
              <a:rPr dirty="0" sz="1100" b="1" i="1">
                <a:latin typeface="Arial"/>
                <a:cs typeface="Arial"/>
              </a:rPr>
              <a:t>the</a:t>
            </a:r>
            <a:r>
              <a:rPr dirty="0" sz="1100" spc="-10" b="1" i="1">
                <a:latin typeface="Arial"/>
                <a:cs typeface="Arial"/>
              </a:rPr>
              <a:t> </a:t>
            </a:r>
            <a:r>
              <a:rPr dirty="0" sz="1100" spc="-5" b="1" i="1">
                <a:latin typeface="Arial"/>
                <a:cs typeface="Arial"/>
              </a:rPr>
              <a:t>24th</a:t>
            </a:r>
            <a:r>
              <a:rPr dirty="0" sz="1100" spc="-10" b="1" i="1">
                <a:latin typeface="Arial"/>
                <a:cs typeface="Arial"/>
              </a:rPr>
              <a:t> </a:t>
            </a:r>
            <a:r>
              <a:rPr dirty="0" sz="1100" b="1" i="1">
                <a:latin typeface="Arial"/>
                <a:cs typeface="Arial"/>
              </a:rPr>
              <a:t>Edition</a:t>
            </a:r>
            <a:r>
              <a:rPr dirty="0" sz="1100" spc="-35" b="1" i="1">
                <a:latin typeface="Arial"/>
                <a:cs typeface="Arial"/>
              </a:rPr>
              <a:t> </a:t>
            </a:r>
            <a:r>
              <a:rPr dirty="0" sz="1100" b="1" i="1">
                <a:latin typeface="Arial"/>
                <a:cs typeface="Arial"/>
              </a:rPr>
              <a:t>of</a:t>
            </a:r>
            <a:r>
              <a:rPr dirty="0" sz="1100" spc="-15" b="1" i="1">
                <a:latin typeface="Arial"/>
                <a:cs typeface="Arial"/>
              </a:rPr>
              <a:t> </a:t>
            </a:r>
            <a:r>
              <a:rPr dirty="0" sz="1100" b="1" i="1">
                <a:latin typeface="Arial"/>
                <a:cs typeface="Arial"/>
              </a:rPr>
              <a:t>the</a:t>
            </a:r>
            <a:r>
              <a:rPr dirty="0" sz="1100" spc="-10" b="1" i="1">
                <a:latin typeface="Arial"/>
                <a:cs typeface="Arial"/>
              </a:rPr>
              <a:t> </a:t>
            </a:r>
            <a:r>
              <a:rPr dirty="0" sz="1100" spc="-5" b="1" i="1">
                <a:latin typeface="Arial"/>
                <a:cs typeface="Arial"/>
              </a:rPr>
              <a:t>Great </a:t>
            </a:r>
            <a:r>
              <a:rPr dirty="0" sz="1100" spc="-290" b="1" i="1">
                <a:latin typeface="Arial"/>
                <a:cs typeface="Arial"/>
              </a:rPr>
              <a:t> </a:t>
            </a:r>
            <a:r>
              <a:rPr dirty="0" sz="1100" spc="-5" b="1" i="1">
                <a:latin typeface="Arial"/>
                <a:cs typeface="Arial"/>
              </a:rPr>
              <a:t>Lakes</a:t>
            </a:r>
            <a:r>
              <a:rPr dirty="0" sz="1100" spc="-15" b="1" i="1">
                <a:latin typeface="Arial"/>
                <a:cs typeface="Arial"/>
              </a:rPr>
              <a:t> </a:t>
            </a:r>
            <a:r>
              <a:rPr dirty="0" sz="1100" spc="-5" b="1" i="1">
                <a:latin typeface="Arial"/>
                <a:cs typeface="Arial"/>
              </a:rPr>
              <a:t>Symposium</a:t>
            </a:r>
            <a:r>
              <a:rPr dirty="0" sz="1100" spc="-20" b="1" i="1">
                <a:latin typeface="Arial"/>
                <a:cs typeface="Arial"/>
              </a:rPr>
              <a:t> </a:t>
            </a:r>
            <a:r>
              <a:rPr dirty="0" sz="1100" b="1" i="1">
                <a:latin typeface="Arial"/>
                <a:cs typeface="Arial"/>
              </a:rPr>
              <a:t>on VLSI</a:t>
            </a:r>
            <a:r>
              <a:rPr dirty="0" sz="1100" b="1">
                <a:latin typeface="Arial"/>
                <a:cs typeface="Arial"/>
              </a:rPr>
              <a:t>,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Houston, </a:t>
            </a:r>
            <a:r>
              <a:rPr dirty="0" sz="1100" spc="-15" b="1">
                <a:latin typeface="Arial"/>
                <a:cs typeface="Arial"/>
              </a:rPr>
              <a:t>USA,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93967" y="6326835"/>
            <a:ext cx="68453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Arial"/>
                <a:cs typeface="Arial"/>
              </a:rPr>
              <a:t>M</a:t>
            </a:r>
            <a:r>
              <a:rPr dirty="0" sz="1100" spc="-5" b="1">
                <a:latin typeface="Arial"/>
                <a:cs typeface="Arial"/>
              </a:rPr>
              <a:t>a</a:t>
            </a:r>
            <a:r>
              <a:rPr dirty="0" sz="1100" b="1">
                <a:latin typeface="Arial"/>
                <a:cs typeface="Arial"/>
              </a:rPr>
              <a:t>y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2014</a:t>
            </a:r>
            <a:r>
              <a:rPr dirty="0" sz="1100" b="1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3413" y="3624198"/>
            <a:ext cx="2871469" cy="163258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3900" y="3624198"/>
            <a:ext cx="2496947" cy="162801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76171" y="3692564"/>
            <a:ext cx="3008451" cy="1559648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9935" y="672795"/>
            <a:ext cx="356489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9F2200"/>
                </a:solidFill>
                <a:latin typeface="Arial"/>
                <a:cs typeface="Arial"/>
              </a:rPr>
              <a:t>New</a:t>
            </a:r>
            <a:r>
              <a:rPr dirty="0" sz="2400" spc="-20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9F2200"/>
                </a:solidFill>
                <a:latin typeface="Arial"/>
                <a:cs typeface="Arial"/>
              </a:rPr>
              <a:t>Energy</a:t>
            </a:r>
            <a:r>
              <a:rPr dirty="0" sz="2400" spc="-30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9F2200"/>
                </a:solidFill>
                <a:latin typeface="Arial"/>
                <a:cs typeface="Arial"/>
              </a:rPr>
              <a:t>for</a:t>
            </a:r>
            <a:r>
              <a:rPr dirty="0" sz="2400" spc="-20" b="1">
                <a:solidFill>
                  <a:srgbClr val="9F2200"/>
                </a:solidFill>
                <a:latin typeface="Arial"/>
                <a:cs typeface="Arial"/>
              </a:rPr>
              <a:t> Vehicles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31251" y="6339941"/>
            <a:ext cx="1962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34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5336" y="24511"/>
            <a:ext cx="58470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52625" algn="l"/>
              </a:tabLst>
            </a:pPr>
            <a:r>
              <a:rPr dirty="0" sz="2800" spc="-5"/>
              <a:t>Lesson</a:t>
            </a:r>
            <a:r>
              <a:rPr dirty="0" sz="2800" spc="15"/>
              <a:t> </a:t>
            </a:r>
            <a:r>
              <a:rPr dirty="0" sz="2800" spc="-5"/>
              <a:t>13:	</a:t>
            </a:r>
            <a:r>
              <a:rPr dirty="0" sz="2800" spc="-10"/>
              <a:t>New </a:t>
            </a:r>
            <a:r>
              <a:rPr dirty="0" sz="2800" spc="-5"/>
              <a:t>Energy </a:t>
            </a:r>
            <a:r>
              <a:rPr dirty="0" sz="2800"/>
              <a:t>for</a:t>
            </a:r>
            <a:r>
              <a:rPr dirty="0" sz="2800" spc="-15"/>
              <a:t> </a:t>
            </a:r>
            <a:r>
              <a:rPr dirty="0" sz="2800" spc="-20"/>
              <a:t>Vehicles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578916" y="6542938"/>
            <a:ext cx="175768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Images</a:t>
            </a:r>
            <a:r>
              <a:rPr dirty="0" sz="1100" spc="-4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from</a:t>
            </a:r>
            <a:r>
              <a:rPr dirty="0" sz="1100" spc="-4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Flaticon.com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53282" y="2299144"/>
            <a:ext cx="6212205" cy="3017520"/>
            <a:chOff x="853282" y="2299144"/>
            <a:chExt cx="6212205" cy="3017520"/>
          </a:xfrm>
        </p:grpSpPr>
        <p:sp>
          <p:nvSpPr>
            <p:cNvPr id="7" name="object 7"/>
            <p:cNvSpPr/>
            <p:nvPr/>
          </p:nvSpPr>
          <p:spPr>
            <a:xfrm>
              <a:off x="3075469" y="2549961"/>
              <a:ext cx="2992120" cy="489584"/>
            </a:xfrm>
            <a:custGeom>
              <a:avLst/>
              <a:gdLst/>
              <a:ahLst/>
              <a:cxnLst/>
              <a:rect l="l" t="t" r="r" b="b"/>
              <a:pathLst>
                <a:path w="2992120" h="489585">
                  <a:moveTo>
                    <a:pt x="2281883" y="460121"/>
                  </a:moveTo>
                  <a:lnTo>
                    <a:pt x="2991504" y="0"/>
                  </a:lnTo>
                </a:path>
                <a:path w="2992120" h="489585">
                  <a:moveTo>
                    <a:pt x="2311106" y="323478"/>
                  </a:moveTo>
                  <a:lnTo>
                    <a:pt x="2281883" y="460121"/>
                  </a:lnTo>
                  <a:lnTo>
                    <a:pt x="2418530" y="489208"/>
                  </a:lnTo>
                </a:path>
                <a:path w="2992120" h="489585">
                  <a:moveTo>
                    <a:pt x="0" y="45457"/>
                  </a:moveTo>
                  <a:lnTo>
                    <a:pt x="703803" y="413581"/>
                  </a:lnTo>
                </a:path>
                <a:path w="2992120" h="489585">
                  <a:moveTo>
                    <a:pt x="570538" y="455386"/>
                  </a:moveTo>
                  <a:lnTo>
                    <a:pt x="703803" y="413581"/>
                  </a:lnTo>
                  <a:lnTo>
                    <a:pt x="661997" y="280320"/>
                  </a:lnTo>
                </a:path>
              </a:pathLst>
            </a:custGeom>
            <a:ln w="74410">
              <a:solidFill>
                <a:srgbClr val="D6E2B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3282" y="2441053"/>
              <a:ext cx="2642953" cy="144489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329588" y="2336609"/>
              <a:ext cx="4698365" cy="2942590"/>
            </a:xfrm>
            <a:custGeom>
              <a:avLst/>
              <a:gdLst/>
              <a:ahLst/>
              <a:cxnLst/>
              <a:rect l="l" t="t" r="r" b="b"/>
              <a:pathLst>
                <a:path w="4698365" h="2942590">
                  <a:moveTo>
                    <a:pt x="3698961" y="1164441"/>
                  </a:moveTo>
                  <a:lnTo>
                    <a:pt x="3766445" y="1129513"/>
                  </a:lnTo>
                  <a:lnTo>
                    <a:pt x="3804369" y="1111593"/>
                  </a:lnTo>
                  <a:lnTo>
                    <a:pt x="3844786" y="1093469"/>
                  </a:lnTo>
                  <a:lnTo>
                    <a:pt x="3887474" y="1075217"/>
                  </a:lnTo>
                  <a:lnTo>
                    <a:pt x="3932209" y="1056911"/>
                  </a:lnTo>
                  <a:lnTo>
                    <a:pt x="3978771" y="1038626"/>
                  </a:lnTo>
                  <a:lnTo>
                    <a:pt x="4026936" y="1020438"/>
                  </a:lnTo>
                  <a:lnTo>
                    <a:pt x="4076483" y="1002421"/>
                  </a:lnTo>
                  <a:lnTo>
                    <a:pt x="4127190" y="984650"/>
                  </a:lnTo>
                  <a:lnTo>
                    <a:pt x="4178834" y="967201"/>
                  </a:lnTo>
                  <a:lnTo>
                    <a:pt x="4231194" y="950148"/>
                  </a:lnTo>
                  <a:lnTo>
                    <a:pt x="4284047" y="933567"/>
                  </a:lnTo>
                  <a:lnTo>
                    <a:pt x="4337172" y="917532"/>
                  </a:lnTo>
                  <a:lnTo>
                    <a:pt x="4390345" y="902118"/>
                  </a:lnTo>
                  <a:lnTo>
                    <a:pt x="4443346" y="887402"/>
                  </a:lnTo>
                  <a:lnTo>
                    <a:pt x="4495951" y="873456"/>
                  </a:lnTo>
                  <a:lnTo>
                    <a:pt x="4547939" y="860358"/>
                  </a:lnTo>
                  <a:lnTo>
                    <a:pt x="4599087" y="848181"/>
                  </a:lnTo>
                  <a:lnTo>
                    <a:pt x="4649175" y="837001"/>
                  </a:lnTo>
                  <a:lnTo>
                    <a:pt x="4697978" y="826892"/>
                  </a:lnTo>
                </a:path>
                <a:path w="4698365" h="2942590">
                  <a:moveTo>
                    <a:pt x="3737385" y="1030098"/>
                  </a:moveTo>
                  <a:lnTo>
                    <a:pt x="3698961" y="1164441"/>
                  </a:lnTo>
                  <a:lnTo>
                    <a:pt x="3833309" y="1202728"/>
                  </a:lnTo>
                </a:path>
                <a:path w="4698365" h="2942590">
                  <a:moveTo>
                    <a:pt x="3905421" y="2061143"/>
                  </a:moveTo>
                  <a:lnTo>
                    <a:pt x="3980888" y="2084945"/>
                  </a:lnTo>
                  <a:lnTo>
                    <a:pt x="4022541" y="2101012"/>
                  </a:lnTo>
                  <a:lnTo>
                    <a:pt x="4066266" y="2119562"/>
                  </a:lnTo>
                  <a:lnTo>
                    <a:pt x="4111660" y="2140373"/>
                  </a:lnTo>
                  <a:lnTo>
                    <a:pt x="4158318" y="2163226"/>
                  </a:lnTo>
                  <a:lnTo>
                    <a:pt x="4205836" y="2187898"/>
                  </a:lnTo>
                  <a:lnTo>
                    <a:pt x="4253808" y="2214169"/>
                  </a:lnTo>
                  <a:lnTo>
                    <a:pt x="4301830" y="2241817"/>
                  </a:lnTo>
                  <a:lnTo>
                    <a:pt x="4349499" y="2270623"/>
                  </a:lnTo>
                  <a:lnTo>
                    <a:pt x="4396408" y="2300363"/>
                  </a:lnTo>
                  <a:lnTo>
                    <a:pt x="4442154" y="2330819"/>
                  </a:lnTo>
                  <a:lnTo>
                    <a:pt x="4486332" y="2361768"/>
                  </a:lnTo>
                  <a:lnTo>
                    <a:pt x="4528537" y="2392989"/>
                  </a:lnTo>
                  <a:lnTo>
                    <a:pt x="4568366" y="2424262"/>
                  </a:lnTo>
                </a:path>
                <a:path w="4698365" h="2942590">
                  <a:moveTo>
                    <a:pt x="4025698" y="1989981"/>
                  </a:moveTo>
                  <a:lnTo>
                    <a:pt x="3905421" y="2061143"/>
                  </a:lnTo>
                  <a:lnTo>
                    <a:pt x="3976721" y="2181416"/>
                  </a:lnTo>
                </a:path>
                <a:path w="4698365" h="2942590">
                  <a:moveTo>
                    <a:pt x="3123687" y="2942301"/>
                  </a:moveTo>
                  <a:lnTo>
                    <a:pt x="3123687" y="2475943"/>
                  </a:lnTo>
                </a:path>
                <a:path w="4698365" h="2942590">
                  <a:moveTo>
                    <a:pt x="3222452" y="2574705"/>
                  </a:moveTo>
                  <a:lnTo>
                    <a:pt x="3123687" y="2475943"/>
                  </a:lnTo>
                  <a:lnTo>
                    <a:pt x="3024922" y="2574705"/>
                  </a:lnTo>
                </a:path>
                <a:path w="4698365" h="2942590">
                  <a:moveTo>
                    <a:pt x="1513002" y="2897791"/>
                  </a:moveTo>
                  <a:lnTo>
                    <a:pt x="1583896" y="2472155"/>
                  </a:lnTo>
                </a:path>
                <a:path w="4698365" h="2942590">
                  <a:moveTo>
                    <a:pt x="1665073" y="2585798"/>
                  </a:moveTo>
                  <a:lnTo>
                    <a:pt x="1583896" y="2472155"/>
                  </a:lnTo>
                  <a:lnTo>
                    <a:pt x="1470249" y="2553329"/>
                  </a:lnTo>
                </a:path>
                <a:path w="4698365" h="2942590">
                  <a:moveTo>
                    <a:pt x="0" y="2456732"/>
                  </a:moveTo>
                  <a:lnTo>
                    <a:pt x="56294" y="2406366"/>
                  </a:lnTo>
                  <a:lnTo>
                    <a:pt x="88767" y="2380335"/>
                  </a:lnTo>
                  <a:lnTo>
                    <a:pt x="123829" y="2353904"/>
                  </a:lnTo>
                  <a:lnTo>
                    <a:pt x="161260" y="2327196"/>
                  </a:lnTo>
                  <a:lnTo>
                    <a:pt x="200841" y="2300334"/>
                  </a:lnTo>
                  <a:lnTo>
                    <a:pt x="242349" y="2273444"/>
                  </a:lnTo>
                  <a:lnTo>
                    <a:pt x="285565" y="2246647"/>
                  </a:lnTo>
                  <a:lnTo>
                    <a:pt x="330268" y="2220067"/>
                  </a:lnTo>
                  <a:lnTo>
                    <a:pt x="376238" y="2193829"/>
                  </a:lnTo>
                  <a:lnTo>
                    <a:pt x="423254" y="2168056"/>
                  </a:lnTo>
                  <a:lnTo>
                    <a:pt x="471095" y="2142871"/>
                  </a:lnTo>
                  <a:lnTo>
                    <a:pt x="519542" y="2118397"/>
                  </a:lnTo>
                  <a:lnTo>
                    <a:pt x="568373" y="2094760"/>
                  </a:lnTo>
                  <a:lnTo>
                    <a:pt x="617369" y="2072081"/>
                  </a:lnTo>
                  <a:lnTo>
                    <a:pt x="666308" y="2050485"/>
                  </a:lnTo>
                  <a:lnTo>
                    <a:pt x="714971" y="2030095"/>
                  </a:lnTo>
                  <a:lnTo>
                    <a:pt x="763136" y="2011035"/>
                  </a:lnTo>
                  <a:lnTo>
                    <a:pt x="810583" y="1993428"/>
                  </a:lnTo>
                  <a:lnTo>
                    <a:pt x="857092" y="1977399"/>
                  </a:lnTo>
                </a:path>
                <a:path w="4698365" h="2942590">
                  <a:moveTo>
                    <a:pt x="794451" y="2102136"/>
                  </a:moveTo>
                  <a:lnTo>
                    <a:pt x="857092" y="1977399"/>
                  </a:lnTo>
                  <a:lnTo>
                    <a:pt x="732351" y="1914624"/>
                  </a:lnTo>
                </a:path>
                <a:path w="4698365" h="2942590">
                  <a:moveTo>
                    <a:pt x="2260776" y="579176"/>
                  </a:moveTo>
                  <a:lnTo>
                    <a:pt x="2260776" y="0"/>
                  </a:lnTo>
                </a:path>
                <a:path w="4698365" h="2942590">
                  <a:moveTo>
                    <a:pt x="2162011" y="480414"/>
                  </a:moveTo>
                  <a:lnTo>
                    <a:pt x="2260776" y="579176"/>
                  </a:lnTo>
                  <a:lnTo>
                    <a:pt x="2359542" y="480414"/>
                  </a:lnTo>
                </a:path>
              </a:pathLst>
            </a:custGeom>
            <a:ln w="74410">
              <a:solidFill>
                <a:srgbClr val="D6E2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075558" y="3502421"/>
            <a:ext cx="897255" cy="3505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dirty="0" sz="1050">
                <a:latin typeface="Arial"/>
                <a:cs typeface="Arial"/>
              </a:rPr>
              <a:t>Nuclear</a:t>
            </a:r>
            <a:r>
              <a:rPr dirty="0" sz="1050" spc="-45">
                <a:latin typeface="Arial"/>
                <a:cs typeface="Arial"/>
              </a:rPr>
              <a:t> </a:t>
            </a:r>
            <a:r>
              <a:rPr dirty="0" sz="1050" spc="5">
                <a:latin typeface="Arial"/>
                <a:cs typeface="Arial"/>
              </a:rPr>
              <a:t>power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Arial"/>
                <a:cs typeface="Arial"/>
              </a:rPr>
              <a:t>generation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40456" y="4022889"/>
            <a:ext cx="1348740" cy="1445260"/>
            <a:chOff x="1040456" y="4022889"/>
            <a:chExt cx="1348740" cy="1445260"/>
          </a:xfrm>
        </p:grpSpPr>
        <p:sp>
          <p:nvSpPr>
            <p:cNvPr id="12" name="object 12"/>
            <p:cNvSpPr/>
            <p:nvPr/>
          </p:nvSpPr>
          <p:spPr>
            <a:xfrm>
              <a:off x="1043949" y="4026382"/>
              <a:ext cx="1341755" cy="1438275"/>
            </a:xfrm>
            <a:custGeom>
              <a:avLst/>
              <a:gdLst/>
              <a:ahLst/>
              <a:cxnLst/>
              <a:rect l="l" t="t" r="r" b="b"/>
              <a:pathLst>
                <a:path w="1341755" h="1438275">
                  <a:moveTo>
                    <a:pt x="1302821" y="0"/>
                  </a:moveTo>
                  <a:lnTo>
                    <a:pt x="38342" y="0"/>
                  </a:lnTo>
                  <a:lnTo>
                    <a:pt x="23418" y="3014"/>
                  </a:lnTo>
                  <a:lnTo>
                    <a:pt x="11231" y="11229"/>
                  </a:lnTo>
                  <a:lnTo>
                    <a:pt x="3013" y="23400"/>
                  </a:lnTo>
                  <a:lnTo>
                    <a:pt x="0" y="38287"/>
                  </a:lnTo>
                  <a:lnTo>
                    <a:pt x="0" y="1399765"/>
                  </a:lnTo>
                  <a:lnTo>
                    <a:pt x="3013" y="1414695"/>
                  </a:lnTo>
                  <a:lnTo>
                    <a:pt x="11231" y="1426887"/>
                  </a:lnTo>
                  <a:lnTo>
                    <a:pt x="23418" y="1435106"/>
                  </a:lnTo>
                  <a:lnTo>
                    <a:pt x="38342" y="1438119"/>
                  </a:lnTo>
                  <a:lnTo>
                    <a:pt x="1302821" y="1438119"/>
                  </a:lnTo>
                  <a:lnTo>
                    <a:pt x="1317786" y="1435106"/>
                  </a:lnTo>
                  <a:lnTo>
                    <a:pt x="1329999" y="1426887"/>
                  </a:lnTo>
                  <a:lnTo>
                    <a:pt x="1338228" y="1414695"/>
                  </a:lnTo>
                  <a:lnTo>
                    <a:pt x="1341245" y="1399765"/>
                  </a:lnTo>
                  <a:lnTo>
                    <a:pt x="1341245" y="38287"/>
                  </a:lnTo>
                  <a:lnTo>
                    <a:pt x="1338228" y="23400"/>
                  </a:lnTo>
                  <a:lnTo>
                    <a:pt x="1329999" y="11229"/>
                  </a:lnTo>
                  <a:lnTo>
                    <a:pt x="1317786" y="3014"/>
                  </a:lnTo>
                  <a:lnTo>
                    <a:pt x="1302821" y="0"/>
                  </a:lnTo>
                  <a:close/>
                </a:path>
              </a:pathLst>
            </a:custGeom>
            <a:solidFill>
              <a:srgbClr val="DBED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43949" y="4026382"/>
              <a:ext cx="1341755" cy="1438275"/>
            </a:xfrm>
            <a:custGeom>
              <a:avLst/>
              <a:gdLst/>
              <a:ahLst/>
              <a:cxnLst/>
              <a:rect l="l" t="t" r="r" b="b"/>
              <a:pathLst>
                <a:path w="1341755" h="1438275">
                  <a:moveTo>
                    <a:pt x="38342" y="1438119"/>
                  </a:moveTo>
                  <a:lnTo>
                    <a:pt x="1302821" y="1438119"/>
                  </a:lnTo>
                  <a:lnTo>
                    <a:pt x="1317786" y="1435106"/>
                  </a:lnTo>
                  <a:lnTo>
                    <a:pt x="1329999" y="1426887"/>
                  </a:lnTo>
                  <a:lnTo>
                    <a:pt x="1338228" y="1414695"/>
                  </a:lnTo>
                  <a:lnTo>
                    <a:pt x="1341245" y="1399765"/>
                  </a:lnTo>
                  <a:lnTo>
                    <a:pt x="1341245" y="38287"/>
                  </a:lnTo>
                  <a:lnTo>
                    <a:pt x="1338228" y="23400"/>
                  </a:lnTo>
                  <a:lnTo>
                    <a:pt x="1329999" y="11229"/>
                  </a:lnTo>
                  <a:lnTo>
                    <a:pt x="1317786" y="3014"/>
                  </a:lnTo>
                  <a:lnTo>
                    <a:pt x="1302821" y="0"/>
                  </a:lnTo>
                  <a:lnTo>
                    <a:pt x="38342" y="0"/>
                  </a:lnTo>
                  <a:lnTo>
                    <a:pt x="23418" y="3014"/>
                  </a:lnTo>
                  <a:lnTo>
                    <a:pt x="11231" y="11229"/>
                  </a:lnTo>
                  <a:lnTo>
                    <a:pt x="3013" y="23400"/>
                  </a:lnTo>
                  <a:lnTo>
                    <a:pt x="0" y="38287"/>
                  </a:lnTo>
                  <a:lnTo>
                    <a:pt x="0" y="1399765"/>
                  </a:lnTo>
                  <a:lnTo>
                    <a:pt x="3013" y="1414695"/>
                  </a:lnTo>
                  <a:lnTo>
                    <a:pt x="11231" y="1426887"/>
                  </a:lnTo>
                  <a:lnTo>
                    <a:pt x="23418" y="1435106"/>
                  </a:lnTo>
                  <a:lnTo>
                    <a:pt x="38342" y="1438119"/>
                  </a:lnTo>
                  <a:close/>
                </a:path>
              </a:pathLst>
            </a:custGeom>
            <a:ln w="6764">
              <a:solidFill>
                <a:srgbClr val="DBEDF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176353" y="5086343"/>
            <a:ext cx="1068705" cy="3505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 marL="4445">
              <a:lnSpc>
                <a:spcPct val="100000"/>
              </a:lnSpc>
              <a:spcBef>
                <a:spcPts val="114"/>
              </a:spcBef>
            </a:pPr>
            <a:r>
              <a:rPr dirty="0" sz="1050">
                <a:latin typeface="Arial"/>
                <a:cs typeface="Arial"/>
              </a:rPr>
              <a:t>Solar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 spc="5">
                <a:latin typeface="Arial"/>
                <a:cs typeface="Arial"/>
              </a:rPr>
              <a:t>electric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dirty="0" sz="1050" spc="5">
                <a:latin typeface="Arial"/>
                <a:cs typeface="Arial"/>
              </a:rPr>
              <a:t>power</a:t>
            </a:r>
            <a:r>
              <a:rPr dirty="0" sz="1050" spc="-4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generation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349769" y="4097950"/>
            <a:ext cx="3195955" cy="2425065"/>
            <a:chOff x="1349769" y="4097950"/>
            <a:chExt cx="3195955" cy="2425065"/>
          </a:xfrm>
        </p:grpSpPr>
        <p:sp>
          <p:nvSpPr>
            <p:cNvPr id="16" name="object 16"/>
            <p:cNvSpPr/>
            <p:nvPr/>
          </p:nvSpPr>
          <p:spPr>
            <a:xfrm>
              <a:off x="1495509" y="4109315"/>
              <a:ext cx="433705" cy="433705"/>
            </a:xfrm>
            <a:custGeom>
              <a:avLst/>
              <a:gdLst/>
              <a:ahLst/>
              <a:cxnLst/>
              <a:rect l="l" t="t" r="r" b="b"/>
              <a:pathLst>
                <a:path w="433705" h="433704">
                  <a:moveTo>
                    <a:pt x="216850" y="0"/>
                  </a:moveTo>
                  <a:lnTo>
                    <a:pt x="158376" y="75627"/>
                  </a:lnTo>
                  <a:lnTo>
                    <a:pt x="63507" y="63451"/>
                  </a:lnTo>
                  <a:lnTo>
                    <a:pt x="75670" y="158289"/>
                  </a:lnTo>
                  <a:lnTo>
                    <a:pt x="0" y="216869"/>
                  </a:lnTo>
                  <a:lnTo>
                    <a:pt x="75670" y="275315"/>
                  </a:lnTo>
                  <a:lnTo>
                    <a:pt x="63507" y="370153"/>
                  </a:lnTo>
                  <a:lnTo>
                    <a:pt x="158376" y="357977"/>
                  </a:lnTo>
                  <a:lnTo>
                    <a:pt x="216850" y="433604"/>
                  </a:lnTo>
                  <a:lnTo>
                    <a:pt x="275325" y="357977"/>
                  </a:lnTo>
                  <a:lnTo>
                    <a:pt x="370193" y="370153"/>
                  </a:lnTo>
                  <a:lnTo>
                    <a:pt x="358030" y="275315"/>
                  </a:lnTo>
                  <a:lnTo>
                    <a:pt x="433701" y="216869"/>
                  </a:lnTo>
                  <a:lnTo>
                    <a:pt x="358030" y="158289"/>
                  </a:lnTo>
                  <a:lnTo>
                    <a:pt x="370193" y="63451"/>
                  </a:lnTo>
                  <a:lnTo>
                    <a:pt x="275325" y="75627"/>
                  </a:lnTo>
                  <a:lnTo>
                    <a:pt x="216850" y="0"/>
                  </a:lnTo>
                  <a:close/>
                </a:path>
              </a:pathLst>
            </a:custGeom>
            <a:solidFill>
              <a:srgbClr val="EFC01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1930" y="4225664"/>
              <a:ext cx="200858" cy="20090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360215" y="4586347"/>
              <a:ext cx="704850" cy="321310"/>
            </a:xfrm>
            <a:custGeom>
              <a:avLst/>
              <a:gdLst/>
              <a:ahLst/>
              <a:cxnLst/>
              <a:rect l="l" t="t" r="r" b="b"/>
              <a:pathLst>
                <a:path w="704850" h="321310">
                  <a:moveTo>
                    <a:pt x="577464" y="0"/>
                  </a:moveTo>
                  <a:lnTo>
                    <a:pt x="126810" y="0"/>
                  </a:lnTo>
                  <a:lnTo>
                    <a:pt x="114576" y="1898"/>
                  </a:lnTo>
                  <a:lnTo>
                    <a:pt x="2000" y="267468"/>
                  </a:lnTo>
                  <a:lnTo>
                    <a:pt x="0" y="286876"/>
                  </a:lnTo>
                  <a:lnTo>
                    <a:pt x="6907" y="304115"/>
                  </a:lnTo>
                  <a:lnTo>
                    <a:pt x="20807" y="316458"/>
                  </a:lnTo>
                  <a:lnTo>
                    <a:pt x="39788" y="321178"/>
                  </a:lnTo>
                  <a:lnTo>
                    <a:pt x="664499" y="321178"/>
                  </a:lnTo>
                  <a:lnTo>
                    <a:pt x="683479" y="316458"/>
                  </a:lnTo>
                  <a:lnTo>
                    <a:pt x="697379" y="304115"/>
                  </a:lnTo>
                  <a:lnTo>
                    <a:pt x="704282" y="286876"/>
                  </a:lnTo>
                  <a:lnTo>
                    <a:pt x="702273" y="267468"/>
                  </a:lnTo>
                  <a:lnTo>
                    <a:pt x="615251" y="26516"/>
                  </a:lnTo>
                  <a:lnTo>
                    <a:pt x="577464" y="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69225" y="4426603"/>
              <a:ext cx="104462" cy="1204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1027" y="4426603"/>
              <a:ext cx="104457" cy="12047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580636" y="4907526"/>
              <a:ext cx="263525" cy="66040"/>
            </a:xfrm>
            <a:custGeom>
              <a:avLst/>
              <a:gdLst/>
              <a:ahLst/>
              <a:cxnLst/>
              <a:rect l="l" t="t" r="r" b="b"/>
              <a:pathLst>
                <a:path w="263525" h="66039">
                  <a:moveTo>
                    <a:pt x="263446" y="0"/>
                  </a:moveTo>
                  <a:lnTo>
                    <a:pt x="0" y="0"/>
                  </a:lnTo>
                  <a:lnTo>
                    <a:pt x="81" y="28140"/>
                  </a:lnTo>
                  <a:lnTo>
                    <a:pt x="3863" y="42941"/>
                  </a:lnTo>
                  <a:lnTo>
                    <a:pt x="12575" y="54927"/>
                  </a:lnTo>
                  <a:lnTo>
                    <a:pt x="25062" y="62956"/>
                  </a:lnTo>
                  <a:lnTo>
                    <a:pt x="40169" y="65886"/>
                  </a:lnTo>
                  <a:lnTo>
                    <a:pt x="223277" y="65886"/>
                  </a:lnTo>
                  <a:lnTo>
                    <a:pt x="259580" y="42941"/>
                  </a:lnTo>
                  <a:lnTo>
                    <a:pt x="263446" y="0"/>
                  </a:lnTo>
                  <a:close/>
                </a:path>
              </a:pathLst>
            </a:custGeom>
            <a:solidFill>
              <a:srgbClr val="70C1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580636" y="4907526"/>
              <a:ext cx="263525" cy="28575"/>
            </a:xfrm>
            <a:custGeom>
              <a:avLst/>
              <a:gdLst/>
              <a:ahLst/>
              <a:cxnLst/>
              <a:rect l="l" t="t" r="r" b="b"/>
              <a:pathLst>
                <a:path w="263525" h="28575">
                  <a:moveTo>
                    <a:pt x="263446" y="0"/>
                  </a:moveTo>
                  <a:lnTo>
                    <a:pt x="0" y="0"/>
                  </a:lnTo>
                  <a:lnTo>
                    <a:pt x="81" y="28140"/>
                  </a:lnTo>
                  <a:lnTo>
                    <a:pt x="263364" y="28140"/>
                  </a:lnTo>
                  <a:lnTo>
                    <a:pt x="263446" y="0"/>
                  </a:lnTo>
                  <a:close/>
                </a:path>
              </a:pathLst>
            </a:custGeom>
            <a:solidFill>
              <a:srgbClr val="4AA3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675640" y="4973354"/>
              <a:ext cx="73660" cy="60960"/>
            </a:xfrm>
            <a:custGeom>
              <a:avLst/>
              <a:gdLst/>
              <a:ahLst/>
              <a:cxnLst/>
              <a:rect l="l" t="t" r="r" b="b"/>
              <a:pathLst>
                <a:path w="73660" h="60960">
                  <a:moveTo>
                    <a:pt x="73433" y="0"/>
                  </a:moveTo>
                  <a:lnTo>
                    <a:pt x="0" y="0"/>
                  </a:lnTo>
                  <a:lnTo>
                    <a:pt x="0" y="60938"/>
                  </a:lnTo>
                  <a:lnTo>
                    <a:pt x="73433" y="60938"/>
                  </a:lnTo>
                  <a:lnTo>
                    <a:pt x="7343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675640" y="4973432"/>
              <a:ext cx="73660" cy="28575"/>
            </a:xfrm>
            <a:custGeom>
              <a:avLst/>
              <a:gdLst/>
              <a:ahLst/>
              <a:cxnLst/>
              <a:rect l="l" t="t" r="r" b="b"/>
              <a:pathLst>
                <a:path w="73660" h="28575">
                  <a:moveTo>
                    <a:pt x="73433" y="0"/>
                  </a:moveTo>
                  <a:lnTo>
                    <a:pt x="0" y="0"/>
                  </a:lnTo>
                  <a:lnTo>
                    <a:pt x="0" y="28120"/>
                  </a:lnTo>
                  <a:lnTo>
                    <a:pt x="73433" y="28120"/>
                  </a:lnTo>
                  <a:lnTo>
                    <a:pt x="73433" y="0"/>
                  </a:lnTo>
                  <a:close/>
                </a:path>
              </a:pathLst>
            </a:custGeom>
            <a:solidFill>
              <a:srgbClr val="AEAE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527560" y="5034293"/>
              <a:ext cx="358140" cy="61594"/>
            </a:xfrm>
            <a:custGeom>
              <a:avLst/>
              <a:gdLst/>
              <a:ahLst/>
              <a:cxnLst/>
              <a:rect l="l" t="t" r="r" b="b"/>
              <a:pathLst>
                <a:path w="358139" h="61595">
                  <a:moveTo>
                    <a:pt x="317361" y="0"/>
                  </a:moveTo>
                  <a:lnTo>
                    <a:pt x="40182" y="0"/>
                  </a:lnTo>
                  <a:lnTo>
                    <a:pt x="24549" y="3158"/>
                  </a:lnTo>
                  <a:lnTo>
                    <a:pt x="11775" y="11770"/>
                  </a:lnTo>
                  <a:lnTo>
                    <a:pt x="3160" y="24542"/>
                  </a:lnTo>
                  <a:lnTo>
                    <a:pt x="0" y="40181"/>
                  </a:lnTo>
                  <a:lnTo>
                    <a:pt x="0" y="61015"/>
                  </a:lnTo>
                  <a:lnTo>
                    <a:pt x="357543" y="61015"/>
                  </a:lnTo>
                  <a:lnTo>
                    <a:pt x="357543" y="40181"/>
                  </a:lnTo>
                  <a:lnTo>
                    <a:pt x="354383" y="24542"/>
                  </a:lnTo>
                  <a:lnTo>
                    <a:pt x="345767" y="11770"/>
                  </a:lnTo>
                  <a:lnTo>
                    <a:pt x="332994" y="3158"/>
                  </a:lnTo>
                  <a:lnTo>
                    <a:pt x="317361" y="0"/>
                  </a:lnTo>
                  <a:close/>
                </a:path>
              </a:pathLst>
            </a:custGeom>
            <a:solidFill>
              <a:srgbClr val="70C1E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58729" y="4272474"/>
              <a:ext cx="123903" cy="12379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389965" y="4623146"/>
              <a:ext cx="647065" cy="254635"/>
            </a:xfrm>
            <a:custGeom>
              <a:avLst/>
              <a:gdLst/>
              <a:ahLst/>
              <a:cxnLst/>
              <a:rect l="l" t="t" r="r" b="b"/>
              <a:pathLst>
                <a:path w="647064" h="254635">
                  <a:moveTo>
                    <a:pt x="557171" y="0"/>
                  </a:moveTo>
                  <a:lnTo>
                    <a:pt x="538270" y="6764"/>
                  </a:lnTo>
                  <a:lnTo>
                    <a:pt x="620435" y="234187"/>
                  </a:lnTo>
                  <a:lnTo>
                    <a:pt x="56715" y="234187"/>
                  </a:lnTo>
                  <a:lnTo>
                    <a:pt x="52223" y="238651"/>
                  </a:lnTo>
                  <a:lnTo>
                    <a:pt x="52223" y="249880"/>
                  </a:lnTo>
                  <a:lnTo>
                    <a:pt x="56715" y="254345"/>
                  </a:lnTo>
                  <a:lnTo>
                    <a:pt x="641703" y="254345"/>
                  </a:lnTo>
                  <a:lnTo>
                    <a:pt x="646547" y="247445"/>
                  </a:lnTo>
                  <a:lnTo>
                    <a:pt x="644192" y="240816"/>
                  </a:lnTo>
                  <a:lnTo>
                    <a:pt x="557171" y="0"/>
                  </a:lnTo>
                  <a:close/>
                </a:path>
                <a:path w="647064" h="254635">
                  <a:moveTo>
                    <a:pt x="27640" y="234187"/>
                  </a:moveTo>
                  <a:lnTo>
                    <a:pt x="4491" y="234187"/>
                  </a:lnTo>
                  <a:lnTo>
                    <a:pt x="0" y="238651"/>
                  </a:lnTo>
                  <a:lnTo>
                    <a:pt x="0" y="249745"/>
                  </a:lnTo>
                  <a:lnTo>
                    <a:pt x="4491" y="254345"/>
                  </a:lnTo>
                  <a:lnTo>
                    <a:pt x="27640" y="254345"/>
                  </a:lnTo>
                  <a:lnTo>
                    <a:pt x="32132" y="249745"/>
                  </a:lnTo>
                  <a:lnTo>
                    <a:pt x="32132" y="238651"/>
                  </a:lnTo>
                  <a:lnTo>
                    <a:pt x="27640" y="234187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484147" y="4097959"/>
              <a:ext cx="456565" cy="456565"/>
            </a:xfrm>
            <a:custGeom>
              <a:avLst/>
              <a:gdLst/>
              <a:ahLst/>
              <a:cxnLst/>
              <a:rect l="l" t="t" r="r" b="b"/>
              <a:pathLst>
                <a:path w="456564" h="456564">
                  <a:moveTo>
                    <a:pt x="179959" y="82791"/>
                  </a:moveTo>
                  <a:lnTo>
                    <a:pt x="176060" y="77647"/>
                  </a:lnTo>
                  <a:lnTo>
                    <a:pt x="165138" y="76301"/>
                  </a:lnTo>
                  <a:lnTo>
                    <a:pt x="160032" y="80225"/>
                  </a:lnTo>
                  <a:lnTo>
                    <a:pt x="159359" y="85636"/>
                  </a:lnTo>
                  <a:lnTo>
                    <a:pt x="158597" y="91313"/>
                  </a:lnTo>
                  <a:lnTo>
                    <a:pt x="162712" y="96329"/>
                  </a:lnTo>
                  <a:lnTo>
                    <a:pt x="174218" y="97536"/>
                  </a:lnTo>
                  <a:lnTo>
                    <a:pt x="178638" y="93218"/>
                  </a:lnTo>
                  <a:lnTo>
                    <a:pt x="179959" y="82791"/>
                  </a:lnTo>
                  <a:close/>
                </a:path>
                <a:path w="456564" h="456564">
                  <a:moveTo>
                    <a:pt x="456399" y="224307"/>
                  </a:moveTo>
                  <a:lnTo>
                    <a:pt x="380047" y="165315"/>
                  </a:lnTo>
                  <a:lnTo>
                    <a:pt x="392341" y="69532"/>
                  </a:lnTo>
                  <a:lnTo>
                    <a:pt x="386816" y="64122"/>
                  </a:lnTo>
                  <a:lnTo>
                    <a:pt x="291122" y="76301"/>
                  </a:lnTo>
                  <a:lnTo>
                    <a:pt x="232130" y="0"/>
                  </a:lnTo>
                  <a:lnTo>
                    <a:pt x="224269" y="0"/>
                  </a:lnTo>
                  <a:lnTo>
                    <a:pt x="182689" y="53848"/>
                  </a:lnTo>
                  <a:lnTo>
                    <a:pt x="183489" y="60071"/>
                  </a:lnTo>
                  <a:lnTo>
                    <a:pt x="192176" y="66827"/>
                  </a:lnTo>
                  <a:lnTo>
                    <a:pt x="198678" y="65887"/>
                  </a:lnTo>
                  <a:lnTo>
                    <a:pt x="228206" y="27736"/>
                  </a:lnTo>
                  <a:lnTo>
                    <a:pt x="280860" y="95923"/>
                  </a:lnTo>
                  <a:lnTo>
                    <a:pt x="284454" y="97409"/>
                  </a:lnTo>
                  <a:lnTo>
                    <a:pt x="369925" y="86448"/>
                  </a:lnTo>
                  <a:lnTo>
                    <a:pt x="358965" y="171945"/>
                  </a:lnTo>
                  <a:lnTo>
                    <a:pt x="360413" y="175463"/>
                  </a:lnTo>
                  <a:lnTo>
                    <a:pt x="428612" y="228231"/>
                  </a:lnTo>
                  <a:lnTo>
                    <a:pt x="360451" y="280860"/>
                  </a:lnTo>
                  <a:lnTo>
                    <a:pt x="358952" y="284378"/>
                  </a:lnTo>
                  <a:lnTo>
                    <a:pt x="369925" y="369874"/>
                  </a:lnTo>
                  <a:lnTo>
                    <a:pt x="284492" y="358927"/>
                  </a:lnTo>
                  <a:lnTo>
                    <a:pt x="280860" y="360413"/>
                  </a:lnTo>
                  <a:lnTo>
                    <a:pt x="228206" y="428599"/>
                  </a:lnTo>
                  <a:lnTo>
                    <a:pt x="175501" y="360413"/>
                  </a:lnTo>
                  <a:lnTo>
                    <a:pt x="171919" y="358927"/>
                  </a:lnTo>
                  <a:lnTo>
                    <a:pt x="86474" y="369874"/>
                  </a:lnTo>
                  <a:lnTo>
                    <a:pt x="97447" y="284378"/>
                  </a:lnTo>
                  <a:lnTo>
                    <a:pt x="95961" y="280860"/>
                  </a:lnTo>
                  <a:lnTo>
                    <a:pt x="27774" y="228231"/>
                  </a:lnTo>
                  <a:lnTo>
                    <a:pt x="95961" y="175463"/>
                  </a:lnTo>
                  <a:lnTo>
                    <a:pt x="97447" y="171945"/>
                  </a:lnTo>
                  <a:lnTo>
                    <a:pt x="86474" y="86448"/>
                  </a:lnTo>
                  <a:lnTo>
                    <a:pt x="133629" y="92532"/>
                  </a:lnTo>
                  <a:lnTo>
                    <a:pt x="138696" y="88607"/>
                  </a:lnTo>
                  <a:lnTo>
                    <a:pt x="140106" y="77647"/>
                  </a:lnTo>
                  <a:lnTo>
                    <a:pt x="136309" y="72644"/>
                  </a:lnTo>
                  <a:lnTo>
                    <a:pt x="69710" y="64122"/>
                  </a:lnTo>
                  <a:lnTo>
                    <a:pt x="64058" y="69532"/>
                  </a:lnTo>
                  <a:lnTo>
                    <a:pt x="76314" y="165315"/>
                  </a:lnTo>
                  <a:lnTo>
                    <a:pt x="0" y="224307"/>
                  </a:lnTo>
                  <a:lnTo>
                    <a:pt x="0" y="232156"/>
                  </a:lnTo>
                  <a:lnTo>
                    <a:pt x="5207" y="236080"/>
                  </a:lnTo>
                  <a:lnTo>
                    <a:pt x="76314" y="291147"/>
                  </a:lnTo>
                  <a:lnTo>
                    <a:pt x="64058" y="386791"/>
                  </a:lnTo>
                  <a:lnTo>
                    <a:pt x="69684" y="392341"/>
                  </a:lnTo>
                  <a:lnTo>
                    <a:pt x="165290" y="380022"/>
                  </a:lnTo>
                  <a:lnTo>
                    <a:pt x="224282" y="456336"/>
                  </a:lnTo>
                  <a:lnTo>
                    <a:pt x="232130" y="456336"/>
                  </a:lnTo>
                  <a:lnTo>
                    <a:pt x="291122" y="380022"/>
                  </a:lnTo>
                  <a:lnTo>
                    <a:pt x="386651" y="392341"/>
                  </a:lnTo>
                  <a:lnTo>
                    <a:pt x="392353" y="386930"/>
                  </a:lnTo>
                  <a:lnTo>
                    <a:pt x="380047" y="291147"/>
                  </a:lnTo>
                  <a:lnTo>
                    <a:pt x="456399" y="232156"/>
                  </a:lnTo>
                  <a:lnTo>
                    <a:pt x="456399" y="2243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01891" y="4215652"/>
              <a:ext cx="220936" cy="22092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349768" y="4576343"/>
              <a:ext cx="725170" cy="529590"/>
            </a:xfrm>
            <a:custGeom>
              <a:avLst/>
              <a:gdLst/>
              <a:ahLst/>
              <a:cxnLst/>
              <a:rect l="l" t="t" r="r" b="b"/>
              <a:pathLst>
                <a:path w="725169" h="529589">
                  <a:moveTo>
                    <a:pt x="130467" y="14478"/>
                  </a:moveTo>
                  <a:lnTo>
                    <a:pt x="127977" y="9740"/>
                  </a:lnTo>
                  <a:lnTo>
                    <a:pt x="125564" y="5003"/>
                  </a:lnTo>
                  <a:lnTo>
                    <a:pt x="119341" y="2971"/>
                  </a:lnTo>
                  <a:lnTo>
                    <a:pt x="114439" y="5410"/>
                  </a:lnTo>
                  <a:lnTo>
                    <a:pt x="109753" y="7848"/>
                  </a:lnTo>
                  <a:lnTo>
                    <a:pt x="107492" y="13665"/>
                  </a:lnTo>
                  <a:lnTo>
                    <a:pt x="110096" y="18935"/>
                  </a:lnTo>
                  <a:lnTo>
                    <a:pt x="112725" y="24079"/>
                  </a:lnTo>
                  <a:lnTo>
                    <a:pt x="118922" y="25704"/>
                  </a:lnTo>
                  <a:lnTo>
                    <a:pt x="123596" y="23266"/>
                  </a:lnTo>
                  <a:lnTo>
                    <a:pt x="128663" y="20701"/>
                  </a:lnTo>
                  <a:lnTo>
                    <a:pt x="130467" y="14478"/>
                  </a:lnTo>
                  <a:close/>
                </a:path>
                <a:path w="725169" h="529589">
                  <a:moveTo>
                    <a:pt x="220814" y="357441"/>
                  </a:moveTo>
                  <a:lnTo>
                    <a:pt x="220751" y="357035"/>
                  </a:lnTo>
                  <a:lnTo>
                    <a:pt x="220776" y="357441"/>
                  </a:lnTo>
                  <a:close/>
                </a:path>
                <a:path w="725169" h="529589">
                  <a:moveTo>
                    <a:pt x="405409" y="513422"/>
                  </a:moveTo>
                  <a:lnTo>
                    <a:pt x="400913" y="508825"/>
                  </a:lnTo>
                  <a:lnTo>
                    <a:pt x="389813" y="508825"/>
                  </a:lnTo>
                  <a:lnTo>
                    <a:pt x="385318" y="513422"/>
                  </a:lnTo>
                  <a:lnTo>
                    <a:pt x="385318" y="524522"/>
                  </a:lnTo>
                  <a:lnTo>
                    <a:pt x="389813" y="528980"/>
                  </a:lnTo>
                  <a:lnTo>
                    <a:pt x="400913" y="528980"/>
                  </a:lnTo>
                  <a:lnTo>
                    <a:pt x="405409" y="524522"/>
                  </a:lnTo>
                  <a:lnTo>
                    <a:pt x="405409" y="518972"/>
                  </a:lnTo>
                  <a:lnTo>
                    <a:pt x="405409" y="513422"/>
                  </a:lnTo>
                  <a:close/>
                </a:path>
                <a:path w="725169" h="529589">
                  <a:moveTo>
                    <a:pt x="724674" y="298107"/>
                  </a:moveTo>
                  <a:lnTo>
                    <a:pt x="722160" y="273964"/>
                  </a:lnTo>
                  <a:lnTo>
                    <a:pt x="707390" y="233108"/>
                  </a:lnTo>
                  <a:lnTo>
                    <a:pt x="704786" y="225894"/>
                  </a:lnTo>
                  <a:lnTo>
                    <a:pt x="704786" y="295490"/>
                  </a:lnTo>
                  <a:lnTo>
                    <a:pt x="699541" y="308432"/>
                  </a:lnTo>
                  <a:lnTo>
                    <a:pt x="689076" y="317652"/>
                  </a:lnTo>
                  <a:lnTo>
                    <a:pt x="674928" y="321183"/>
                  </a:lnTo>
                  <a:lnTo>
                    <a:pt x="587565" y="321183"/>
                  </a:lnTo>
                  <a:lnTo>
                    <a:pt x="568909" y="233108"/>
                  </a:lnTo>
                  <a:lnTo>
                    <a:pt x="686054" y="233108"/>
                  </a:lnTo>
                  <a:lnTo>
                    <a:pt x="703287" y="280860"/>
                  </a:lnTo>
                  <a:lnTo>
                    <a:pt x="704786" y="295490"/>
                  </a:lnTo>
                  <a:lnTo>
                    <a:pt x="704786" y="225894"/>
                  </a:lnTo>
                  <a:lnTo>
                    <a:pt x="700163" y="213080"/>
                  </a:lnTo>
                  <a:lnTo>
                    <a:pt x="678776" y="153885"/>
                  </a:lnTo>
                  <a:lnTo>
                    <a:pt x="678776" y="213080"/>
                  </a:lnTo>
                  <a:lnTo>
                    <a:pt x="567042" y="213080"/>
                  </a:lnTo>
                  <a:lnTo>
                    <a:pt x="567042" y="321183"/>
                  </a:lnTo>
                  <a:lnTo>
                    <a:pt x="484263" y="321183"/>
                  </a:lnTo>
                  <a:lnTo>
                    <a:pt x="484263" y="341337"/>
                  </a:lnTo>
                  <a:lnTo>
                    <a:pt x="465836" y="384708"/>
                  </a:lnTo>
                  <a:lnTo>
                    <a:pt x="454139" y="387057"/>
                  </a:lnTo>
                  <a:lnTo>
                    <a:pt x="389255" y="387057"/>
                  </a:lnTo>
                  <a:lnTo>
                    <a:pt x="389255" y="407085"/>
                  </a:lnTo>
                  <a:lnTo>
                    <a:pt x="389255" y="447941"/>
                  </a:lnTo>
                  <a:lnTo>
                    <a:pt x="335902" y="447941"/>
                  </a:lnTo>
                  <a:lnTo>
                    <a:pt x="335902" y="407085"/>
                  </a:lnTo>
                  <a:lnTo>
                    <a:pt x="389255" y="407085"/>
                  </a:lnTo>
                  <a:lnTo>
                    <a:pt x="389255" y="387057"/>
                  </a:lnTo>
                  <a:lnTo>
                    <a:pt x="271030" y="387057"/>
                  </a:lnTo>
                  <a:lnTo>
                    <a:pt x="259753" y="384873"/>
                  </a:lnTo>
                  <a:lnTo>
                    <a:pt x="250380" y="378866"/>
                  </a:lnTo>
                  <a:lnTo>
                    <a:pt x="243814" y="369887"/>
                  </a:lnTo>
                  <a:lnTo>
                    <a:pt x="240969" y="358787"/>
                  </a:lnTo>
                  <a:lnTo>
                    <a:pt x="240906" y="341337"/>
                  </a:lnTo>
                  <a:lnTo>
                    <a:pt x="484263" y="341337"/>
                  </a:lnTo>
                  <a:lnTo>
                    <a:pt x="484263" y="321183"/>
                  </a:lnTo>
                  <a:lnTo>
                    <a:pt x="446239" y="321183"/>
                  </a:lnTo>
                  <a:lnTo>
                    <a:pt x="439851" y="233108"/>
                  </a:lnTo>
                  <a:lnTo>
                    <a:pt x="548386" y="233108"/>
                  </a:lnTo>
                  <a:lnTo>
                    <a:pt x="567042" y="321183"/>
                  </a:lnTo>
                  <a:lnTo>
                    <a:pt x="567042" y="213080"/>
                  </a:lnTo>
                  <a:lnTo>
                    <a:pt x="564642" y="213080"/>
                  </a:lnTo>
                  <a:lnTo>
                    <a:pt x="546671" y="128257"/>
                  </a:lnTo>
                  <a:lnTo>
                    <a:pt x="648119" y="128257"/>
                  </a:lnTo>
                  <a:lnTo>
                    <a:pt x="678776" y="213080"/>
                  </a:lnTo>
                  <a:lnTo>
                    <a:pt x="678776" y="153885"/>
                  </a:lnTo>
                  <a:lnTo>
                    <a:pt x="669518" y="128257"/>
                  </a:lnTo>
                  <a:lnTo>
                    <a:pt x="662228" y="108102"/>
                  </a:lnTo>
                  <a:lnTo>
                    <a:pt x="640867" y="48971"/>
                  </a:lnTo>
                  <a:lnTo>
                    <a:pt x="640867" y="108102"/>
                  </a:lnTo>
                  <a:lnTo>
                    <a:pt x="544118" y="108102"/>
                  </a:lnTo>
                  <a:lnTo>
                    <a:pt x="544118" y="213080"/>
                  </a:lnTo>
                  <a:lnTo>
                    <a:pt x="438391" y="213080"/>
                  </a:lnTo>
                  <a:lnTo>
                    <a:pt x="432219" y="128257"/>
                  </a:lnTo>
                  <a:lnTo>
                    <a:pt x="526148" y="128257"/>
                  </a:lnTo>
                  <a:lnTo>
                    <a:pt x="544118" y="213080"/>
                  </a:lnTo>
                  <a:lnTo>
                    <a:pt x="544118" y="108102"/>
                  </a:lnTo>
                  <a:lnTo>
                    <a:pt x="542404" y="108102"/>
                  </a:lnTo>
                  <a:lnTo>
                    <a:pt x="523748" y="20027"/>
                  </a:lnTo>
                  <a:lnTo>
                    <a:pt x="587908" y="20027"/>
                  </a:lnTo>
                  <a:lnTo>
                    <a:pt x="597065" y="21450"/>
                  </a:lnTo>
                  <a:lnTo>
                    <a:pt x="605205" y="25501"/>
                  </a:lnTo>
                  <a:lnTo>
                    <a:pt x="611771" y="31775"/>
                  </a:lnTo>
                  <a:lnTo>
                    <a:pt x="616229" y="39916"/>
                  </a:lnTo>
                  <a:lnTo>
                    <a:pt x="640867" y="108102"/>
                  </a:lnTo>
                  <a:lnTo>
                    <a:pt x="640867" y="48971"/>
                  </a:lnTo>
                  <a:lnTo>
                    <a:pt x="616737" y="9118"/>
                  </a:lnTo>
                  <a:lnTo>
                    <a:pt x="587908" y="0"/>
                  </a:lnTo>
                  <a:lnTo>
                    <a:pt x="521881" y="0"/>
                  </a:lnTo>
                  <a:lnTo>
                    <a:pt x="521881" y="108102"/>
                  </a:lnTo>
                  <a:lnTo>
                    <a:pt x="430758" y="108102"/>
                  </a:lnTo>
                  <a:lnTo>
                    <a:pt x="426110" y="44018"/>
                  </a:lnTo>
                  <a:lnTo>
                    <a:pt x="426110" y="321183"/>
                  </a:lnTo>
                  <a:lnTo>
                    <a:pt x="299059" y="321183"/>
                  </a:lnTo>
                  <a:lnTo>
                    <a:pt x="305460" y="233108"/>
                  </a:lnTo>
                  <a:lnTo>
                    <a:pt x="419709" y="233108"/>
                  </a:lnTo>
                  <a:lnTo>
                    <a:pt x="426110" y="321183"/>
                  </a:lnTo>
                  <a:lnTo>
                    <a:pt x="426110" y="44018"/>
                  </a:lnTo>
                  <a:lnTo>
                    <a:pt x="424370" y="20027"/>
                  </a:lnTo>
                  <a:lnTo>
                    <a:pt x="503212" y="20027"/>
                  </a:lnTo>
                  <a:lnTo>
                    <a:pt x="521881" y="108102"/>
                  </a:lnTo>
                  <a:lnTo>
                    <a:pt x="521881" y="0"/>
                  </a:lnTo>
                  <a:lnTo>
                    <a:pt x="418249" y="0"/>
                  </a:lnTo>
                  <a:lnTo>
                    <a:pt x="418249" y="213080"/>
                  </a:lnTo>
                  <a:lnTo>
                    <a:pt x="306920" y="213080"/>
                  </a:lnTo>
                  <a:lnTo>
                    <a:pt x="313080" y="128257"/>
                  </a:lnTo>
                  <a:lnTo>
                    <a:pt x="412089" y="128257"/>
                  </a:lnTo>
                  <a:lnTo>
                    <a:pt x="418249" y="213080"/>
                  </a:lnTo>
                  <a:lnTo>
                    <a:pt x="418249" y="0"/>
                  </a:lnTo>
                  <a:lnTo>
                    <a:pt x="410629" y="0"/>
                  </a:lnTo>
                  <a:lnTo>
                    <a:pt x="410629" y="108102"/>
                  </a:lnTo>
                  <a:lnTo>
                    <a:pt x="314540" y="108102"/>
                  </a:lnTo>
                  <a:lnTo>
                    <a:pt x="320941" y="20027"/>
                  </a:lnTo>
                  <a:lnTo>
                    <a:pt x="404228" y="20027"/>
                  </a:lnTo>
                  <a:lnTo>
                    <a:pt x="410629" y="108102"/>
                  </a:lnTo>
                  <a:lnTo>
                    <a:pt x="410629" y="0"/>
                  </a:lnTo>
                  <a:lnTo>
                    <a:pt x="300799" y="0"/>
                  </a:lnTo>
                  <a:lnTo>
                    <a:pt x="300799" y="20027"/>
                  </a:lnTo>
                  <a:lnTo>
                    <a:pt x="294398" y="108102"/>
                  </a:lnTo>
                  <a:lnTo>
                    <a:pt x="292950" y="108102"/>
                  </a:lnTo>
                  <a:lnTo>
                    <a:pt x="292950" y="128257"/>
                  </a:lnTo>
                  <a:lnTo>
                    <a:pt x="286778" y="213080"/>
                  </a:lnTo>
                  <a:lnTo>
                    <a:pt x="285318" y="213080"/>
                  </a:lnTo>
                  <a:lnTo>
                    <a:pt x="285318" y="233108"/>
                  </a:lnTo>
                  <a:lnTo>
                    <a:pt x="278917" y="321183"/>
                  </a:lnTo>
                  <a:lnTo>
                    <a:pt x="158127" y="321183"/>
                  </a:lnTo>
                  <a:lnTo>
                    <a:pt x="176796" y="233108"/>
                  </a:lnTo>
                  <a:lnTo>
                    <a:pt x="285318" y="233108"/>
                  </a:lnTo>
                  <a:lnTo>
                    <a:pt x="285318" y="213080"/>
                  </a:lnTo>
                  <a:lnTo>
                    <a:pt x="181051" y="213080"/>
                  </a:lnTo>
                  <a:lnTo>
                    <a:pt x="199021" y="128257"/>
                  </a:lnTo>
                  <a:lnTo>
                    <a:pt x="292950" y="128257"/>
                  </a:lnTo>
                  <a:lnTo>
                    <a:pt x="292950" y="108102"/>
                  </a:lnTo>
                  <a:lnTo>
                    <a:pt x="203288" y="108102"/>
                  </a:lnTo>
                  <a:lnTo>
                    <a:pt x="221957" y="20027"/>
                  </a:lnTo>
                  <a:lnTo>
                    <a:pt x="300799" y="20027"/>
                  </a:lnTo>
                  <a:lnTo>
                    <a:pt x="300799" y="0"/>
                  </a:lnTo>
                  <a:lnTo>
                    <a:pt x="152996" y="0"/>
                  </a:lnTo>
                  <a:lnTo>
                    <a:pt x="148463" y="4457"/>
                  </a:lnTo>
                  <a:lnTo>
                    <a:pt x="148463" y="15557"/>
                  </a:lnTo>
                  <a:lnTo>
                    <a:pt x="152996" y="20027"/>
                  </a:lnTo>
                  <a:lnTo>
                    <a:pt x="201422" y="20027"/>
                  </a:lnTo>
                  <a:lnTo>
                    <a:pt x="182753" y="108102"/>
                  </a:lnTo>
                  <a:lnTo>
                    <a:pt x="178485" y="108102"/>
                  </a:lnTo>
                  <a:lnTo>
                    <a:pt x="178485" y="128257"/>
                  </a:lnTo>
                  <a:lnTo>
                    <a:pt x="160528" y="213080"/>
                  </a:lnTo>
                  <a:lnTo>
                    <a:pt x="156260" y="213080"/>
                  </a:lnTo>
                  <a:lnTo>
                    <a:pt x="156260" y="233108"/>
                  </a:lnTo>
                  <a:lnTo>
                    <a:pt x="137591" y="321183"/>
                  </a:lnTo>
                  <a:lnTo>
                    <a:pt x="50241" y="321183"/>
                  </a:lnTo>
                  <a:lnTo>
                    <a:pt x="38519" y="318808"/>
                  </a:lnTo>
                  <a:lnTo>
                    <a:pt x="28917" y="312356"/>
                  </a:lnTo>
                  <a:lnTo>
                    <a:pt x="22453" y="302793"/>
                  </a:lnTo>
                  <a:lnTo>
                    <a:pt x="20078" y="291147"/>
                  </a:lnTo>
                  <a:lnTo>
                    <a:pt x="20383" y="286562"/>
                  </a:lnTo>
                  <a:lnTo>
                    <a:pt x="22479" y="279273"/>
                  </a:lnTo>
                  <a:lnTo>
                    <a:pt x="28143" y="263410"/>
                  </a:lnTo>
                  <a:lnTo>
                    <a:pt x="39141" y="233108"/>
                  </a:lnTo>
                  <a:lnTo>
                    <a:pt x="156260" y="233108"/>
                  </a:lnTo>
                  <a:lnTo>
                    <a:pt x="156260" y="213080"/>
                  </a:lnTo>
                  <a:lnTo>
                    <a:pt x="46393" y="213080"/>
                  </a:lnTo>
                  <a:lnTo>
                    <a:pt x="77025" y="128257"/>
                  </a:lnTo>
                  <a:lnTo>
                    <a:pt x="178485" y="128257"/>
                  </a:lnTo>
                  <a:lnTo>
                    <a:pt x="178485" y="108102"/>
                  </a:lnTo>
                  <a:lnTo>
                    <a:pt x="84277" y="108102"/>
                  </a:lnTo>
                  <a:lnTo>
                    <a:pt x="105562" y="49250"/>
                  </a:lnTo>
                  <a:lnTo>
                    <a:pt x="107442" y="43967"/>
                  </a:lnTo>
                  <a:lnTo>
                    <a:pt x="104711" y="38290"/>
                  </a:lnTo>
                  <a:lnTo>
                    <a:pt x="94424" y="34493"/>
                  </a:lnTo>
                  <a:lnTo>
                    <a:pt x="88493" y="37338"/>
                  </a:lnTo>
                  <a:lnTo>
                    <a:pt x="86677" y="42481"/>
                  </a:lnTo>
                  <a:lnTo>
                    <a:pt x="23761" y="216077"/>
                  </a:lnTo>
                  <a:lnTo>
                    <a:pt x="9220" y="256565"/>
                  </a:lnTo>
                  <a:lnTo>
                    <a:pt x="2247" y="277088"/>
                  </a:lnTo>
                  <a:lnTo>
                    <a:pt x="101" y="285889"/>
                  </a:lnTo>
                  <a:lnTo>
                    <a:pt x="0" y="291147"/>
                  </a:lnTo>
                  <a:lnTo>
                    <a:pt x="3797" y="310210"/>
                  </a:lnTo>
                  <a:lnTo>
                    <a:pt x="14312" y="326186"/>
                  </a:lnTo>
                  <a:lnTo>
                    <a:pt x="30238" y="337185"/>
                  </a:lnTo>
                  <a:lnTo>
                    <a:pt x="50241" y="341337"/>
                  </a:lnTo>
                  <a:lnTo>
                    <a:pt x="220814" y="341337"/>
                  </a:lnTo>
                  <a:lnTo>
                    <a:pt x="220814" y="357441"/>
                  </a:lnTo>
                  <a:lnTo>
                    <a:pt x="236613" y="393446"/>
                  </a:lnTo>
                  <a:lnTo>
                    <a:pt x="271030" y="407085"/>
                  </a:lnTo>
                  <a:lnTo>
                    <a:pt x="315823" y="407085"/>
                  </a:lnTo>
                  <a:lnTo>
                    <a:pt x="315823" y="447941"/>
                  </a:lnTo>
                  <a:lnTo>
                    <a:pt x="217970" y="447941"/>
                  </a:lnTo>
                  <a:lnTo>
                    <a:pt x="198437" y="451904"/>
                  </a:lnTo>
                  <a:lnTo>
                    <a:pt x="182473" y="462686"/>
                  </a:lnTo>
                  <a:lnTo>
                    <a:pt x="171704" y="478650"/>
                  </a:lnTo>
                  <a:lnTo>
                    <a:pt x="167741" y="498132"/>
                  </a:lnTo>
                  <a:lnTo>
                    <a:pt x="167741" y="524383"/>
                  </a:lnTo>
                  <a:lnTo>
                    <a:pt x="172212" y="528980"/>
                  </a:lnTo>
                  <a:lnTo>
                    <a:pt x="360730" y="528980"/>
                  </a:lnTo>
                  <a:lnTo>
                    <a:pt x="365239" y="524522"/>
                  </a:lnTo>
                  <a:lnTo>
                    <a:pt x="365239" y="513422"/>
                  </a:lnTo>
                  <a:lnTo>
                    <a:pt x="360730" y="508825"/>
                  </a:lnTo>
                  <a:lnTo>
                    <a:pt x="187833" y="508825"/>
                  </a:lnTo>
                  <a:lnTo>
                    <a:pt x="187833" y="498132"/>
                  </a:lnTo>
                  <a:lnTo>
                    <a:pt x="190233" y="486486"/>
                  </a:lnTo>
                  <a:lnTo>
                    <a:pt x="196697" y="476935"/>
                  </a:lnTo>
                  <a:lnTo>
                    <a:pt x="206260" y="470471"/>
                  </a:lnTo>
                  <a:lnTo>
                    <a:pt x="217970" y="468109"/>
                  </a:lnTo>
                  <a:lnTo>
                    <a:pt x="495147" y="468109"/>
                  </a:lnTo>
                  <a:lnTo>
                    <a:pt x="506857" y="470471"/>
                  </a:lnTo>
                  <a:lnTo>
                    <a:pt x="516420" y="476935"/>
                  </a:lnTo>
                  <a:lnTo>
                    <a:pt x="522884" y="486486"/>
                  </a:lnTo>
                  <a:lnTo>
                    <a:pt x="525272" y="498132"/>
                  </a:lnTo>
                  <a:lnTo>
                    <a:pt x="525272" y="508825"/>
                  </a:lnTo>
                  <a:lnTo>
                    <a:pt x="429983" y="508825"/>
                  </a:lnTo>
                  <a:lnTo>
                    <a:pt x="425500" y="513422"/>
                  </a:lnTo>
                  <a:lnTo>
                    <a:pt x="425500" y="524522"/>
                  </a:lnTo>
                  <a:lnTo>
                    <a:pt x="429983" y="528980"/>
                  </a:lnTo>
                  <a:lnTo>
                    <a:pt x="540931" y="528980"/>
                  </a:lnTo>
                  <a:lnTo>
                    <a:pt x="545363" y="524383"/>
                  </a:lnTo>
                  <a:lnTo>
                    <a:pt x="545363" y="498132"/>
                  </a:lnTo>
                  <a:lnTo>
                    <a:pt x="541413" y="478650"/>
                  </a:lnTo>
                  <a:lnTo>
                    <a:pt x="534289" y="468109"/>
                  </a:lnTo>
                  <a:lnTo>
                    <a:pt x="530644" y="462686"/>
                  </a:lnTo>
                  <a:lnTo>
                    <a:pt x="514667" y="451904"/>
                  </a:lnTo>
                  <a:lnTo>
                    <a:pt x="495147" y="447941"/>
                  </a:lnTo>
                  <a:lnTo>
                    <a:pt x="409346" y="447941"/>
                  </a:lnTo>
                  <a:lnTo>
                    <a:pt x="409346" y="407085"/>
                  </a:lnTo>
                  <a:lnTo>
                    <a:pt x="454139" y="407085"/>
                  </a:lnTo>
                  <a:lnTo>
                    <a:pt x="473671" y="403148"/>
                  </a:lnTo>
                  <a:lnTo>
                    <a:pt x="504240" y="357441"/>
                  </a:lnTo>
                  <a:lnTo>
                    <a:pt x="504342" y="341337"/>
                  </a:lnTo>
                  <a:lnTo>
                    <a:pt x="674928" y="341337"/>
                  </a:lnTo>
                  <a:lnTo>
                    <a:pt x="698792" y="335292"/>
                  </a:lnTo>
                  <a:lnTo>
                    <a:pt x="714514" y="321183"/>
                  </a:lnTo>
                  <a:lnTo>
                    <a:pt x="716127" y="319722"/>
                  </a:lnTo>
                  <a:lnTo>
                    <a:pt x="724674" y="2981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200481" y="5080968"/>
              <a:ext cx="1341755" cy="1438275"/>
            </a:xfrm>
            <a:custGeom>
              <a:avLst/>
              <a:gdLst/>
              <a:ahLst/>
              <a:cxnLst/>
              <a:rect l="l" t="t" r="r" b="b"/>
              <a:pathLst>
                <a:path w="1341754" h="1438275">
                  <a:moveTo>
                    <a:pt x="1302754" y="0"/>
                  </a:moveTo>
                  <a:lnTo>
                    <a:pt x="38288" y="0"/>
                  </a:lnTo>
                  <a:lnTo>
                    <a:pt x="23344" y="3016"/>
                  </a:lnTo>
                  <a:lnTo>
                    <a:pt x="11178" y="11245"/>
                  </a:lnTo>
                  <a:lnTo>
                    <a:pt x="2995" y="23458"/>
                  </a:lnTo>
                  <a:lnTo>
                    <a:pt x="0" y="38422"/>
                  </a:lnTo>
                  <a:lnTo>
                    <a:pt x="0" y="1399806"/>
                  </a:lnTo>
                  <a:lnTo>
                    <a:pt x="2995" y="1414734"/>
                  </a:lnTo>
                  <a:lnTo>
                    <a:pt x="11178" y="1426924"/>
                  </a:lnTo>
                  <a:lnTo>
                    <a:pt x="23344" y="1435142"/>
                  </a:lnTo>
                  <a:lnTo>
                    <a:pt x="38288" y="1438156"/>
                  </a:lnTo>
                  <a:lnTo>
                    <a:pt x="1302754" y="1438156"/>
                  </a:lnTo>
                  <a:lnTo>
                    <a:pt x="1317719" y="1435142"/>
                  </a:lnTo>
                  <a:lnTo>
                    <a:pt x="1329931" y="1426924"/>
                  </a:lnTo>
                  <a:lnTo>
                    <a:pt x="1338161" y="1414734"/>
                  </a:lnTo>
                  <a:lnTo>
                    <a:pt x="1341177" y="1399806"/>
                  </a:lnTo>
                  <a:lnTo>
                    <a:pt x="1341177" y="38422"/>
                  </a:lnTo>
                  <a:lnTo>
                    <a:pt x="1338161" y="23458"/>
                  </a:lnTo>
                  <a:lnTo>
                    <a:pt x="1329931" y="11245"/>
                  </a:lnTo>
                  <a:lnTo>
                    <a:pt x="1317719" y="3016"/>
                  </a:lnTo>
                  <a:lnTo>
                    <a:pt x="1302754" y="0"/>
                  </a:lnTo>
                  <a:close/>
                </a:path>
              </a:pathLst>
            </a:custGeom>
            <a:solidFill>
              <a:srgbClr val="DBED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200481" y="5080968"/>
              <a:ext cx="1341755" cy="1438275"/>
            </a:xfrm>
            <a:custGeom>
              <a:avLst/>
              <a:gdLst/>
              <a:ahLst/>
              <a:cxnLst/>
              <a:rect l="l" t="t" r="r" b="b"/>
              <a:pathLst>
                <a:path w="1341754" h="1438275">
                  <a:moveTo>
                    <a:pt x="38288" y="1438156"/>
                  </a:moveTo>
                  <a:lnTo>
                    <a:pt x="1302754" y="1438156"/>
                  </a:lnTo>
                  <a:lnTo>
                    <a:pt x="1317719" y="1435142"/>
                  </a:lnTo>
                  <a:lnTo>
                    <a:pt x="1329931" y="1426924"/>
                  </a:lnTo>
                  <a:lnTo>
                    <a:pt x="1338161" y="1414734"/>
                  </a:lnTo>
                  <a:lnTo>
                    <a:pt x="1341177" y="1399806"/>
                  </a:lnTo>
                  <a:lnTo>
                    <a:pt x="1341177" y="38422"/>
                  </a:lnTo>
                  <a:lnTo>
                    <a:pt x="1338161" y="23458"/>
                  </a:lnTo>
                  <a:lnTo>
                    <a:pt x="1329931" y="11245"/>
                  </a:lnTo>
                  <a:lnTo>
                    <a:pt x="1317719" y="3016"/>
                  </a:lnTo>
                  <a:lnTo>
                    <a:pt x="1302754" y="0"/>
                  </a:lnTo>
                  <a:lnTo>
                    <a:pt x="38288" y="0"/>
                  </a:lnTo>
                  <a:lnTo>
                    <a:pt x="23344" y="3016"/>
                  </a:lnTo>
                  <a:lnTo>
                    <a:pt x="11178" y="11245"/>
                  </a:lnTo>
                  <a:lnTo>
                    <a:pt x="2995" y="23458"/>
                  </a:lnTo>
                  <a:lnTo>
                    <a:pt x="0" y="38422"/>
                  </a:lnTo>
                  <a:lnTo>
                    <a:pt x="0" y="1399806"/>
                  </a:lnTo>
                  <a:lnTo>
                    <a:pt x="2995" y="1414734"/>
                  </a:lnTo>
                  <a:lnTo>
                    <a:pt x="11178" y="1426924"/>
                  </a:lnTo>
                  <a:lnTo>
                    <a:pt x="23344" y="1435142"/>
                  </a:lnTo>
                  <a:lnTo>
                    <a:pt x="38288" y="1438156"/>
                  </a:lnTo>
                  <a:close/>
                </a:path>
              </a:pathLst>
            </a:custGeom>
            <a:ln w="6764">
              <a:solidFill>
                <a:srgbClr val="DBEDF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3508159" y="6142282"/>
            <a:ext cx="726440" cy="3505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>
                <a:latin typeface="Arial"/>
                <a:cs typeface="Arial"/>
              </a:rPr>
              <a:t>Tidal</a:t>
            </a:r>
            <a:r>
              <a:rPr dirty="0" sz="1050" spc="-45">
                <a:latin typeface="Arial"/>
                <a:cs typeface="Arial"/>
              </a:rPr>
              <a:t> </a:t>
            </a:r>
            <a:r>
              <a:rPr dirty="0" sz="1050" spc="5">
                <a:latin typeface="Arial"/>
                <a:cs typeface="Arial"/>
              </a:rPr>
              <a:t>power</a:t>
            </a:r>
            <a:endParaRPr sz="1050">
              <a:latin typeface="Arial"/>
              <a:cs typeface="Arial"/>
            </a:endParaRPr>
          </a:p>
          <a:p>
            <a:pPr marL="42545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Arial"/>
                <a:cs typeface="Arial"/>
              </a:rPr>
              <a:t>generation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421072" y="1165834"/>
            <a:ext cx="3853815" cy="4998720"/>
            <a:chOff x="2421072" y="1165834"/>
            <a:chExt cx="3853815" cy="4998720"/>
          </a:xfrm>
        </p:grpSpPr>
        <p:sp>
          <p:nvSpPr>
            <p:cNvPr id="35" name="object 35"/>
            <p:cNvSpPr/>
            <p:nvPr/>
          </p:nvSpPr>
          <p:spPr>
            <a:xfrm>
              <a:off x="3907261" y="3062981"/>
              <a:ext cx="1912620" cy="1635125"/>
            </a:xfrm>
            <a:custGeom>
              <a:avLst/>
              <a:gdLst/>
              <a:ahLst/>
              <a:cxnLst/>
              <a:rect l="l" t="t" r="r" b="b"/>
              <a:pathLst>
                <a:path w="1912620" h="1635125">
                  <a:moveTo>
                    <a:pt x="940569" y="493402"/>
                  </a:moveTo>
                  <a:lnTo>
                    <a:pt x="0" y="493402"/>
                  </a:lnTo>
                  <a:lnTo>
                    <a:pt x="1820" y="449583"/>
                  </a:lnTo>
                  <a:lnTo>
                    <a:pt x="25418" y="335434"/>
                  </a:lnTo>
                  <a:lnTo>
                    <a:pt x="98002" y="176919"/>
                  </a:lnTo>
                  <a:lnTo>
                    <a:pt x="246777" y="0"/>
                  </a:lnTo>
                </a:path>
                <a:path w="1912620" h="1635125">
                  <a:moveTo>
                    <a:pt x="1233618" y="1295266"/>
                  </a:moveTo>
                  <a:lnTo>
                    <a:pt x="1236716" y="1249259"/>
                  </a:lnTo>
                  <a:lnTo>
                    <a:pt x="1245740" y="1205128"/>
                  </a:lnTo>
                  <a:lnTo>
                    <a:pt x="1260286" y="1163278"/>
                  </a:lnTo>
                  <a:lnTo>
                    <a:pt x="1279949" y="1124115"/>
                  </a:lnTo>
                  <a:lnTo>
                    <a:pt x="1304325" y="1088042"/>
                  </a:lnTo>
                  <a:lnTo>
                    <a:pt x="1333009" y="1055465"/>
                  </a:lnTo>
                  <a:lnTo>
                    <a:pt x="1365597" y="1026789"/>
                  </a:lnTo>
                  <a:lnTo>
                    <a:pt x="1401684" y="1002419"/>
                  </a:lnTo>
                  <a:lnTo>
                    <a:pt x="1440866" y="982759"/>
                  </a:lnTo>
                  <a:lnTo>
                    <a:pt x="1482739" y="968215"/>
                  </a:lnTo>
                  <a:lnTo>
                    <a:pt x="1526898" y="959192"/>
                  </a:lnTo>
                  <a:lnTo>
                    <a:pt x="1572937" y="956094"/>
                  </a:lnTo>
                  <a:lnTo>
                    <a:pt x="1618946" y="959192"/>
                  </a:lnTo>
                  <a:lnTo>
                    <a:pt x="1663079" y="968215"/>
                  </a:lnTo>
                  <a:lnTo>
                    <a:pt x="1704930" y="982759"/>
                  </a:lnTo>
                  <a:lnTo>
                    <a:pt x="1744096" y="1002419"/>
                  </a:lnTo>
                  <a:lnTo>
                    <a:pt x="1780170" y="1026789"/>
                  </a:lnTo>
                  <a:lnTo>
                    <a:pt x="1812748" y="1055465"/>
                  </a:lnTo>
                  <a:lnTo>
                    <a:pt x="1841425" y="1088042"/>
                  </a:lnTo>
                  <a:lnTo>
                    <a:pt x="1865796" y="1124115"/>
                  </a:lnTo>
                  <a:lnTo>
                    <a:pt x="1885456" y="1163278"/>
                  </a:lnTo>
                  <a:lnTo>
                    <a:pt x="1900000" y="1205128"/>
                  </a:lnTo>
                  <a:lnTo>
                    <a:pt x="1909024" y="1249259"/>
                  </a:lnTo>
                  <a:lnTo>
                    <a:pt x="1912122" y="1295266"/>
                  </a:lnTo>
                  <a:lnTo>
                    <a:pt x="1909024" y="1341276"/>
                  </a:lnTo>
                  <a:lnTo>
                    <a:pt x="1900000" y="1385415"/>
                  </a:lnTo>
                  <a:lnTo>
                    <a:pt x="1885456" y="1427276"/>
                  </a:lnTo>
                  <a:lnTo>
                    <a:pt x="1865796" y="1466454"/>
                  </a:lnTo>
                  <a:lnTo>
                    <a:pt x="1841425" y="1502542"/>
                  </a:lnTo>
                  <a:lnTo>
                    <a:pt x="1812748" y="1535136"/>
                  </a:lnTo>
                  <a:lnTo>
                    <a:pt x="1780170" y="1563829"/>
                  </a:lnTo>
                  <a:lnTo>
                    <a:pt x="1744096" y="1588215"/>
                  </a:lnTo>
                  <a:lnTo>
                    <a:pt x="1704930" y="1607888"/>
                  </a:lnTo>
                  <a:lnTo>
                    <a:pt x="1663079" y="1622443"/>
                  </a:lnTo>
                  <a:lnTo>
                    <a:pt x="1618946" y="1631474"/>
                  </a:lnTo>
                  <a:lnTo>
                    <a:pt x="1572937" y="1634574"/>
                  </a:lnTo>
                  <a:lnTo>
                    <a:pt x="1522870" y="1630901"/>
                  </a:lnTo>
                  <a:lnTo>
                    <a:pt x="1475069" y="1620232"/>
                  </a:lnTo>
                  <a:lnTo>
                    <a:pt x="1430064" y="1603094"/>
                  </a:lnTo>
                  <a:lnTo>
                    <a:pt x="1388381" y="1580010"/>
                  </a:lnTo>
                  <a:lnTo>
                    <a:pt x="1350549" y="1551507"/>
                  </a:lnTo>
                  <a:lnTo>
                    <a:pt x="1317095" y="1518109"/>
                  </a:lnTo>
                  <a:lnTo>
                    <a:pt x="1288548" y="1480343"/>
                  </a:lnTo>
                </a:path>
              </a:pathLst>
            </a:custGeom>
            <a:ln w="108233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77176" y="5176753"/>
              <a:ext cx="987611" cy="987576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3660484" y="4019076"/>
              <a:ext cx="678815" cy="678815"/>
            </a:xfrm>
            <a:custGeom>
              <a:avLst/>
              <a:gdLst/>
              <a:ahLst/>
              <a:cxnLst/>
              <a:rect l="l" t="t" r="r" b="b"/>
              <a:pathLst>
                <a:path w="678814" h="678814">
                  <a:moveTo>
                    <a:pt x="678503" y="339172"/>
                  </a:moveTo>
                  <a:lnTo>
                    <a:pt x="675408" y="293136"/>
                  </a:lnTo>
                  <a:lnTo>
                    <a:pt x="666391" y="248986"/>
                  </a:lnTo>
                  <a:lnTo>
                    <a:pt x="651856" y="207126"/>
                  </a:lnTo>
                  <a:lnTo>
                    <a:pt x="632207" y="167960"/>
                  </a:lnTo>
                  <a:lnTo>
                    <a:pt x="607847" y="131889"/>
                  </a:lnTo>
                  <a:lnTo>
                    <a:pt x="579180" y="99319"/>
                  </a:lnTo>
                  <a:lnTo>
                    <a:pt x="546609" y="70653"/>
                  </a:lnTo>
                  <a:lnTo>
                    <a:pt x="510537" y="46294"/>
                  </a:lnTo>
                  <a:lnTo>
                    <a:pt x="471369" y="26645"/>
                  </a:lnTo>
                  <a:lnTo>
                    <a:pt x="429507" y="12111"/>
                  </a:lnTo>
                  <a:lnTo>
                    <a:pt x="385356" y="3095"/>
                  </a:lnTo>
                  <a:lnTo>
                    <a:pt x="339319" y="0"/>
                  </a:lnTo>
                  <a:lnTo>
                    <a:pt x="293279" y="3095"/>
                  </a:lnTo>
                  <a:lnTo>
                    <a:pt x="249121" y="12111"/>
                  </a:lnTo>
                  <a:lnTo>
                    <a:pt x="207248" y="26645"/>
                  </a:lnTo>
                  <a:lnTo>
                    <a:pt x="168066" y="46294"/>
                  </a:lnTo>
                  <a:lnTo>
                    <a:pt x="131978" y="70653"/>
                  </a:lnTo>
                  <a:lnTo>
                    <a:pt x="99390" y="99319"/>
                  </a:lnTo>
                  <a:lnTo>
                    <a:pt x="70706" y="131889"/>
                  </a:lnTo>
                  <a:lnTo>
                    <a:pt x="46330" y="167960"/>
                  </a:lnTo>
                  <a:lnTo>
                    <a:pt x="26667" y="207126"/>
                  </a:lnTo>
                  <a:lnTo>
                    <a:pt x="12122" y="248986"/>
                  </a:lnTo>
                  <a:lnTo>
                    <a:pt x="3097" y="293136"/>
                  </a:lnTo>
                  <a:lnTo>
                    <a:pt x="0" y="339172"/>
                  </a:lnTo>
                  <a:lnTo>
                    <a:pt x="3097" y="385210"/>
                  </a:lnTo>
                  <a:lnTo>
                    <a:pt x="12122" y="429367"/>
                  </a:lnTo>
                  <a:lnTo>
                    <a:pt x="26667" y="471238"/>
                  </a:lnTo>
                  <a:lnTo>
                    <a:pt x="46330" y="510419"/>
                  </a:lnTo>
                  <a:lnTo>
                    <a:pt x="70706" y="546505"/>
                  </a:lnTo>
                  <a:lnTo>
                    <a:pt x="99390" y="579092"/>
                  </a:lnTo>
                  <a:lnTo>
                    <a:pt x="131978" y="607775"/>
                  </a:lnTo>
                  <a:lnTo>
                    <a:pt x="168066" y="632150"/>
                  </a:lnTo>
                  <a:lnTo>
                    <a:pt x="207248" y="651812"/>
                  </a:lnTo>
                  <a:lnTo>
                    <a:pt x="249121" y="666358"/>
                  </a:lnTo>
                  <a:lnTo>
                    <a:pt x="293279" y="675381"/>
                  </a:lnTo>
                  <a:lnTo>
                    <a:pt x="339319" y="678479"/>
                  </a:lnTo>
                  <a:lnTo>
                    <a:pt x="385356" y="675381"/>
                  </a:lnTo>
                  <a:lnTo>
                    <a:pt x="429507" y="666358"/>
                  </a:lnTo>
                  <a:lnTo>
                    <a:pt x="471369" y="651812"/>
                  </a:lnTo>
                  <a:lnTo>
                    <a:pt x="510537" y="632150"/>
                  </a:lnTo>
                  <a:lnTo>
                    <a:pt x="546609" y="607775"/>
                  </a:lnTo>
                  <a:lnTo>
                    <a:pt x="579180" y="579092"/>
                  </a:lnTo>
                  <a:lnTo>
                    <a:pt x="607847" y="546505"/>
                  </a:lnTo>
                  <a:lnTo>
                    <a:pt x="632207" y="510419"/>
                  </a:lnTo>
                  <a:lnTo>
                    <a:pt x="651856" y="471238"/>
                  </a:lnTo>
                  <a:lnTo>
                    <a:pt x="666391" y="429367"/>
                  </a:lnTo>
                  <a:lnTo>
                    <a:pt x="675408" y="385210"/>
                  </a:lnTo>
                  <a:lnTo>
                    <a:pt x="678503" y="339172"/>
                  </a:lnTo>
                  <a:close/>
                </a:path>
              </a:pathLst>
            </a:custGeom>
            <a:ln w="108233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004467" y="3872422"/>
              <a:ext cx="154305" cy="108585"/>
            </a:xfrm>
            <a:custGeom>
              <a:avLst/>
              <a:gdLst/>
              <a:ahLst/>
              <a:cxnLst/>
              <a:rect l="l" t="t" r="r" b="b"/>
              <a:pathLst>
                <a:path w="154304" h="108585">
                  <a:moveTo>
                    <a:pt x="0" y="108232"/>
                  </a:moveTo>
                  <a:lnTo>
                    <a:pt x="154100" y="108232"/>
                  </a:lnTo>
                  <a:lnTo>
                    <a:pt x="154100" y="0"/>
                  </a:lnTo>
                  <a:lnTo>
                    <a:pt x="0" y="0"/>
                  </a:lnTo>
                  <a:lnTo>
                    <a:pt x="0" y="108232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259605" y="3062981"/>
              <a:ext cx="2961005" cy="1295400"/>
            </a:xfrm>
            <a:custGeom>
              <a:avLst/>
              <a:gdLst/>
              <a:ahLst/>
              <a:cxnLst/>
              <a:rect l="l" t="t" r="r" b="b"/>
              <a:pathLst>
                <a:path w="2961004" h="1295400">
                  <a:moveTo>
                    <a:pt x="2313000" y="493402"/>
                  </a:moveTo>
                  <a:lnTo>
                    <a:pt x="1819580" y="493402"/>
                  </a:lnTo>
                </a:path>
                <a:path w="2961004" h="1295400">
                  <a:moveTo>
                    <a:pt x="400878" y="1295266"/>
                  </a:moveTo>
                  <a:lnTo>
                    <a:pt x="198206" y="1295266"/>
                  </a:lnTo>
                  <a:lnTo>
                    <a:pt x="152764" y="1290038"/>
                  </a:lnTo>
                  <a:lnTo>
                    <a:pt x="111046" y="1275143"/>
                  </a:lnTo>
                  <a:lnTo>
                    <a:pt x="74244" y="1251763"/>
                  </a:lnTo>
                  <a:lnTo>
                    <a:pt x="43547" y="1221082"/>
                  </a:lnTo>
                  <a:lnTo>
                    <a:pt x="20148" y="1184283"/>
                  </a:lnTo>
                  <a:lnTo>
                    <a:pt x="5235" y="1142550"/>
                  </a:lnTo>
                  <a:lnTo>
                    <a:pt x="0" y="1097067"/>
                  </a:lnTo>
                  <a:lnTo>
                    <a:pt x="0" y="1001011"/>
                  </a:lnTo>
                  <a:lnTo>
                    <a:pt x="7009" y="957519"/>
                  </a:lnTo>
                  <a:lnTo>
                    <a:pt x="26526" y="919780"/>
                  </a:lnTo>
                  <a:lnTo>
                    <a:pt x="56284" y="890042"/>
                  </a:lnTo>
                  <a:lnTo>
                    <a:pt x="94018" y="870552"/>
                  </a:lnTo>
                  <a:lnTo>
                    <a:pt x="137459" y="863556"/>
                  </a:lnTo>
                  <a:lnTo>
                    <a:pt x="137594" y="863556"/>
                  </a:lnTo>
                  <a:lnTo>
                    <a:pt x="157774" y="860216"/>
                  </a:lnTo>
                  <a:lnTo>
                    <a:pt x="175443" y="850839"/>
                  </a:lnTo>
                  <a:lnTo>
                    <a:pt x="189307" y="836388"/>
                  </a:lnTo>
                  <a:lnTo>
                    <a:pt x="198071" y="817828"/>
                  </a:lnTo>
                  <a:lnTo>
                    <a:pt x="206801" y="787259"/>
                  </a:lnTo>
                  <a:lnTo>
                    <a:pt x="217322" y="750433"/>
                  </a:lnTo>
                  <a:lnTo>
                    <a:pt x="229387" y="708210"/>
                  </a:lnTo>
                  <a:lnTo>
                    <a:pt x="242749" y="661452"/>
                  </a:lnTo>
                  <a:lnTo>
                    <a:pt x="257161" y="611020"/>
                  </a:lnTo>
                  <a:lnTo>
                    <a:pt x="272377" y="557776"/>
                  </a:lnTo>
                  <a:lnTo>
                    <a:pt x="288150" y="502579"/>
                  </a:lnTo>
                  <a:lnTo>
                    <a:pt x="304233" y="446293"/>
                  </a:lnTo>
                  <a:lnTo>
                    <a:pt x="320380" y="389778"/>
                  </a:lnTo>
                  <a:lnTo>
                    <a:pt x="336342" y="333895"/>
                  </a:lnTo>
                  <a:lnTo>
                    <a:pt x="351550" y="289406"/>
                  </a:lnTo>
                  <a:lnTo>
                    <a:pt x="370892" y="247302"/>
                  </a:lnTo>
                  <a:lnTo>
                    <a:pt x="394097" y="207787"/>
                  </a:lnTo>
                  <a:lnTo>
                    <a:pt x="420894" y="171066"/>
                  </a:lnTo>
                  <a:lnTo>
                    <a:pt x="451012" y="137342"/>
                  </a:lnTo>
                  <a:lnTo>
                    <a:pt x="484181" y="106821"/>
                  </a:lnTo>
                  <a:lnTo>
                    <a:pt x="520130" y="79707"/>
                  </a:lnTo>
                  <a:lnTo>
                    <a:pt x="558587" y="56203"/>
                  </a:lnTo>
                  <a:lnTo>
                    <a:pt x="599283" y="36515"/>
                  </a:lnTo>
                  <a:lnTo>
                    <a:pt x="641945" y="20846"/>
                  </a:lnTo>
                  <a:lnTo>
                    <a:pt x="686304" y="9401"/>
                  </a:lnTo>
                  <a:lnTo>
                    <a:pt x="732088" y="2384"/>
                  </a:lnTo>
                  <a:lnTo>
                    <a:pt x="779027" y="0"/>
                  </a:lnTo>
                  <a:lnTo>
                    <a:pt x="1839333" y="0"/>
                  </a:lnTo>
                  <a:lnTo>
                    <a:pt x="1888579" y="4475"/>
                  </a:lnTo>
                  <a:lnTo>
                    <a:pt x="1935264" y="17449"/>
                  </a:lnTo>
                  <a:lnTo>
                    <a:pt x="1978451" y="38242"/>
                  </a:lnTo>
                  <a:lnTo>
                    <a:pt x="2017203" y="66176"/>
                  </a:lnTo>
                  <a:lnTo>
                    <a:pt x="2050582" y="100570"/>
                  </a:lnTo>
                  <a:lnTo>
                    <a:pt x="2077652" y="140745"/>
                  </a:lnTo>
                  <a:lnTo>
                    <a:pt x="2097476" y="186023"/>
                  </a:lnTo>
                  <a:lnTo>
                    <a:pt x="2110014" y="223541"/>
                  </a:lnTo>
                  <a:lnTo>
                    <a:pt x="2114252" y="236351"/>
                  </a:lnTo>
                  <a:lnTo>
                    <a:pt x="2132452" y="282610"/>
                  </a:lnTo>
                  <a:lnTo>
                    <a:pt x="2155113" y="326057"/>
                  </a:lnTo>
                  <a:lnTo>
                    <a:pt x="2181914" y="366460"/>
                  </a:lnTo>
                  <a:lnTo>
                    <a:pt x="2212536" y="403590"/>
                  </a:lnTo>
                  <a:lnTo>
                    <a:pt x="2246659" y="437215"/>
                  </a:lnTo>
                  <a:lnTo>
                    <a:pt x="2283963" y="467105"/>
                  </a:lnTo>
                  <a:lnTo>
                    <a:pt x="2324127" y="493030"/>
                  </a:lnTo>
                  <a:lnTo>
                    <a:pt x="2366833" y="514758"/>
                  </a:lnTo>
                  <a:lnTo>
                    <a:pt x="2411759" y="532059"/>
                  </a:lnTo>
                  <a:lnTo>
                    <a:pt x="2458587" y="544703"/>
                  </a:lnTo>
                  <a:lnTo>
                    <a:pt x="2506996" y="552458"/>
                  </a:lnTo>
                  <a:lnTo>
                    <a:pt x="2556666" y="555095"/>
                  </a:lnTo>
                  <a:lnTo>
                    <a:pt x="2597120" y="555095"/>
                  </a:lnTo>
                  <a:lnTo>
                    <a:pt x="2644650" y="558868"/>
                  </a:lnTo>
                  <a:lnTo>
                    <a:pt x="2690583" y="569953"/>
                  </a:lnTo>
                  <a:lnTo>
                    <a:pt x="2734101" y="587999"/>
                  </a:lnTo>
                  <a:lnTo>
                    <a:pt x="2774384" y="612657"/>
                  </a:lnTo>
                  <a:lnTo>
                    <a:pt x="2810615" y="643574"/>
                  </a:lnTo>
                  <a:lnTo>
                    <a:pt x="2841519" y="679803"/>
                  </a:lnTo>
                  <a:lnTo>
                    <a:pt x="2866144" y="720077"/>
                  </a:lnTo>
                  <a:lnTo>
                    <a:pt x="2884151" y="763572"/>
                  </a:lnTo>
                  <a:lnTo>
                    <a:pt x="2895203" y="809464"/>
                  </a:lnTo>
                  <a:lnTo>
                    <a:pt x="2898962" y="856927"/>
                  </a:lnTo>
                  <a:lnTo>
                    <a:pt x="2898962" y="863556"/>
                  </a:lnTo>
                  <a:lnTo>
                    <a:pt x="2922986" y="868401"/>
                  </a:lnTo>
                  <a:lnTo>
                    <a:pt x="2942595" y="881617"/>
                  </a:lnTo>
                  <a:lnTo>
                    <a:pt x="2955812" y="901226"/>
                  </a:lnTo>
                  <a:lnTo>
                    <a:pt x="2960657" y="925248"/>
                  </a:lnTo>
                  <a:lnTo>
                    <a:pt x="2960657" y="1097067"/>
                  </a:lnTo>
                  <a:lnTo>
                    <a:pt x="2955429" y="1142550"/>
                  </a:lnTo>
                  <a:lnTo>
                    <a:pt x="2940535" y="1184283"/>
                  </a:lnTo>
                  <a:lnTo>
                    <a:pt x="2917162" y="1221082"/>
                  </a:lnTo>
                  <a:lnTo>
                    <a:pt x="2886495" y="1251763"/>
                  </a:lnTo>
                  <a:lnTo>
                    <a:pt x="2849719" y="1275143"/>
                  </a:lnTo>
                  <a:lnTo>
                    <a:pt x="2808021" y="1290038"/>
                  </a:lnTo>
                  <a:lnTo>
                    <a:pt x="2762585" y="1295266"/>
                  </a:lnTo>
                  <a:lnTo>
                    <a:pt x="2559778" y="1295266"/>
                  </a:lnTo>
                </a:path>
                <a:path w="2961004" h="1295400">
                  <a:moveTo>
                    <a:pt x="1881274" y="1295266"/>
                  </a:moveTo>
                  <a:lnTo>
                    <a:pt x="1295312" y="1295266"/>
                  </a:lnTo>
                </a:path>
              </a:pathLst>
            </a:custGeom>
            <a:ln w="108233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363205" y="3743220"/>
              <a:ext cx="313690" cy="362585"/>
            </a:xfrm>
            <a:custGeom>
              <a:avLst/>
              <a:gdLst/>
              <a:ahLst/>
              <a:cxnLst/>
              <a:rect l="l" t="t" r="r" b="b"/>
              <a:pathLst>
                <a:path w="313689" h="362585">
                  <a:moveTo>
                    <a:pt x="244342" y="0"/>
                  </a:moveTo>
                  <a:lnTo>
                    <a:pt x="30847" y="0"/>
                  </a:lnTo>
                  <a:lnTo>
                    <a:pt x="18835" y="2422"/>
                  </a:lnTo>
                  <a:lnTo>
                    <a:pt x="9030" y="9030"/>
                  </a:lnTo>
                  <a:lnTo>
                    <a:pt x="2422" y="18834"/>
                  </a:lnTo>
                  <a:lnTo>
                    <a:pt x="0" y="30846"/>
                  </a:lnTo>
                  <a:lnTo>
                    <a:pt x="0" y="331595"/>
                  </a:lnTo>
                  <a:lnTo>
                    <a:pt x="2422" y="343607"/>
                  </a:lnTo>
                  <a:lnTo>
                    <a:pt x="9030" y="353411"/>
                  </a:lnTo>
                  <a:lnTo>
                    <a:pt x="18835" y="360019"/>
                  </a:lnTo>
                  <a:lnTo>
                    <a:pt x="30847" y="362442"/>
                  </a:lnTo>
                  <a:lnTo>
                    <a:pt x="274513" y="362442"/>
                  </a:lnTo>
                  <a:lnTo>
                    <a:pt x="311313" y="234998"/>
                  </a:lnTo>
                  <a:lnTo>
                    <a:pt x="313342" y="228099"/>
                  </a:lnTo>
                  <a:lnTo>
                    <a:pt x="308201" y="221199"/>
                  </a:lnTo>
                  <a:lnTo>
                    <a:pt x="186842" y="221199"/>
                  </a:lnTo>
                  <a:lnTo>
                    <a:pt x="181700" y="214164"/>
                  </a:lnTo>
                  <a:lnTo>
                    <a:pt x="244342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571415" y="3743223"/>
              <a:ext cx="80010" cy="362585"/>
            </a:xfrm>
            <a:custGeom>
              <a:avLst/>
              <a:gdLst/>
              <a:ahLst/>
              <a:cxnLst/>
              <a:rect l="l" t="t" r="r" b="b"/>
              <a:pathLst>
                <a:path w="80010" h="362585">
                  <a:moveTo>
                    <a:pt x="36131" y="0"/>
                  </a:moveTo>
                  <a:lnTo>
                    <a:pt x="13525" y="0"/>
                  </a:lnTo>
                  <a:lnTo>
                    <a:pt x="0" y="46405"/>
                  </a:lnTo>
                  <a:lnTo>
                    <a:pt x="22593" y="46405"/>
                  </a:lnTo>
                  <a:lnTo>
                    <a:pt x="36131" y="0"/>
                  </a:lnTo>
                  <a:close/>
                </a:path>
                <a:path w="80010" h="362585">
                  <a:moveTo>
                    <a:pt x="79692" y="316179"/>
                  </a:moveTo>
                  <a:lnTo>
                    <a:pt x="57226" y="316179"/>
                  </a:lnTo>
                  <a:lnTo>
                    <a:pt x="43700" y="362445"/>
                  </a:lnTo>
                  <a:lnTo>
                    <a:pt x="66294" y="362445"/>
                  </a:lnTo>
                  <a:lnTo>
                    <a:pt x="79692" y="316179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706583" y="3743220"/>
              <a:ext cx="334645" cy="362585"/>
            </a:xfrm>
            <a:custGeom>
              <a:avLst/>
              <a:gdLst/>
              <a:ahLst/>
              <a:cxnLst/>
              <a:rect l="l" t="t" r="r" b="b"/>
              <a:pathLst>
                <a:path w="334645" h="362585">
                  <a:moveTo>
                    <a:pt x="303601" y="0"/>
                  </a:moveTo>
                  <a:lnTo>
                    <a:pt x="51276" y="0"/>
                  </a:lnTo>
                  <a:lnTo>
                    <a:pt x="17047" y="118919"/>
                  </a:lnTo>
                  <a:lnTo>
                    <a:pt x="22188" y="125819"/>
                  </a:lnTo>
                  <a:lnTo>
                    <a:pt x="148959" y="125819"/>
                  </a:lnTo>
                  <a:lnTo>
                    <a:pt x="154100" y="135560"/>
                  </a:lnTo>
                  <a:lnTo>
                    <a:pt x="0" y="362442"/>
                  </a:lnTo>
                  <a:lnTo>
                    <a:pt x="303601" y="362442"/>
                  </a:lnTo>
                  <a:lnTo>
                    <a:pt x="315613" y="360019"/>
                  </a:lnTo>
                  <a:lnTo>
                    <a:pt x="325417" y="353411"/>
                  </a:lnTo>
                  <a:lnTo>
                    <a:pt x="332026" y="343607"/>
                  </a:lnTo>
                  <a:lnTo>
                    <a:pt x="334448" y="331595"/>
                  </a:lnTo>
                  <a:lnTo>
                    <a:pt x="334448" y="30846"/>
                  </a:lnTo>
                  <a:lnTo>
                    <a:pt x="332026" y="18834"/>
                  </a:lnTo>
                  <a:lnTo>
                    <a:pt x="325417" y="9030"/>
                  </a:lnTo>
                  <a:lnTo>
                    <a:pt x="315613" y="2422"/>
                  </a:lnTo>
                  <a:lnTo>
                    <a:pt x="303601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706582" y="3743223"/>
              <a:ext cx="74295" cy="362585"/>
            </a:xfrm>
            <a:custGeom>
              <a:avLst/>
              <a:gdLst/>
              <a:ahLst/>
              <a:cxnLst/>
              <a:rect l="l" t="t" r="r" b="b"/>
              <a:pathLst>
                <a:path w="74295" h="362585">
                  <a:moveTo>
                    <a:pt x="57632" y="316179"/>
                  </a:moveTo>
                  <a:lnTo>
                    <a:pt x="31381" y="316179"/>
                  </a:lnTo>
                  <a:lnTo>
                    <a:pt x="0" y="362445"/>
                  </a:lnTo>
                  <a:lnTo>
                    <a:pt x="26111" y="362445"/>
                  </a:lnTo>
                  <a:lnTo>
                    <a:pt x="57632" y="316179"/>
                  </a:lnTo>
                  <a:close/>
                </a:path>
                <a:path w="74295" h="362585">
                  <a:moveTo>
                    <a:pt x="73736" y="0"/>
                  </a:moveTo>
                  <a:lnTo>
                    <a:pt x="51269" y="0"/>
                  </a:lnTo>
                  <a:lnTo>
                    <a:pt x="38011" y="46405"/>
                  </a:lnTo>
                  <a:lnTo>
                    <a:pt x="60477" y="46405"/>
                  </a:lnTo>
                  <a:lnTo>
                    <a:pt x="73736" y="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409465" y="3789628"/>
              <a:ext cx="585470" cy="269875"/>
            </a:xfrm>
            <a:custGeom>
              <a:avLst/>
              <a:gdLst/>
              <a:ahLst/>
              <a:cxnLst/>
              <a:rect l="l" t="t" r="r" b="b"/>
              <a:pathLst>
                <a:path w="585470" h="269875">
                  <a:moveTo>
                    <a:pt x="267081" y="181698"/>
                  </a:moveTo>
                  <a:lnTo>
                    <a:pt x="261937" y="174802"/>
                  </a:lnTo>
                  <a:lnTo>
                    <a:pt x="140576" y="174802"/>
                  </a:lnTo>
                  <a:lnTo>
                    <a:pt x="135432" y="167767"/>
                  </a:lnTo>
                  <a:lnTo>
                    <a:pt x="184543" y="0"/>
                  </a:lnTo>
                  <a:lnTo>
                    <a:pt x="0" y="0"/>
                  </a:lnTo>
                  <a:lnTo>
                    <a:pt x="0" y="269773"/>
                  </a:lnTo>
                  <a:lnTo>
                    <a:pt x="241642" y="269773"/>
                  </a:lnTo>
                  <a:lnTo>
                    <a:pt x="265049" y="188595"/>
                  </a:lnTo>
                  <a:lnTo>
                    <a:pt x="267081" y="181698"/>
                  </a:lnTo>
                  <a:close/>
                </a:path>
                <a:path w="585470" h="269875">
                  <a:moveTo>
                    <a:pt x="585152" y="0"/>
                  </a:moveTo>
                  <a:lnTo>
                    <a:pt x="335127" y="0"/>
                  </a:lnTo>
                  <a:lnTo>
                    <a:pt x="314159" y="72517"/>
                  </a:lnTo>
                  <a:lnTo>
                    <a:pt x="319303" y="79413"/>
                  </a:lnTo>
                  <a:lnTo>
                    <a:pt x="446074" y="79413"/>
                  </a:lnTo>
                  <a:lnTo>
                    <a:pt x="451218" y="89154"/>
                  </a:lnTo>
                  <a:lnTo>
                    <a:pt x="328498" y="269773"/>
                  </a:lnTo>
                  <a:lnTo>
                    <a:pt x="585152" y="269773"/>
                  </a:lnTo>
                  <a:lnTo>
                    <a:pt x="585152" y="0"/>
                  </a:lnTo>
                  <a:close/>
                </a:path>
              </a:pathLst>
            </a:custGeom>
            <a:solidFill>
              <a:srgbClr val="0ABD6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5041032" y="3843470"/>
              <a:ext cx="76200" cy="162560"/>
            </a:xfrm>
            <a:custGeom>
              <a:avLst/>
              <a:gdLst/>
              <a:ahLst/>
              <a:cxnLst/>
              <a:rect l="l" t="t" r="r" b="b"/>
              <a:pathLst>
                <a:path w="76200" h="162560">
                  <a:moveTo>
                    <a:pt x="53035" y="0"/>
                  </a:moveTo>
                  <a:lnTo>
                    <a:pt x="0" y="0"/>
                  </a:lnTo>
                  <a:lnTo>
                    <a:pt x="0" y="161942"/>
                  </a:lnTo>
                  <a:lnTo>
                    <a:pt x="53035" y="161942"/>
                  </a:lnTo>
                  <a:lnTo>
                    <a:pt x="61895" y="160162"/>
                  </a:lnTo>
                  <a:lnTo>
                    <a:pt x="69118" y="155312"/>
                  </a:lnTo>
                  <a:lnTo>
                    <a:pt x="73983" y="148129"/>
                  </a:lnTo>
                  <a:lnTo>
                    <a:pt x="75765" y="139348"/>
                  </a:lnTo>
                  <a:lnTo>
                    <a:pt x="75765" y="22728"/>
                  </a:lnTo>
                  <a:lnTo>
                    <a:pt x="73983" y="13869"/>
                  </a:lnTo>
                  <a:lnTo>
                    <a:pt x="69118" y="6646"/>
                  </a:lnTo>
                  <a:lnTo>
                    <a:pt x="61895" y="1782"/>
                  </a:lnTo>
                  <a:lnTo>
                    <a:pt x="53035" y="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041032" y="3843497"/>
              <a:ext cx="31750" cy="161925"/>
            </a:xfrm>
            <a:custGeom>
              <a:avLst/>
              <a:gdLst/>
              <a:ahLst/>
              <a:cxnLst/>
              <a:rect l="l" t="t" r="r" b="b"/>
              <a:pathLst>
                <a:path w="31750" h="161925">
                  <a:moveTo>
                    <a:pt x="31649" y="0"/>
                  </a:moveTo>
                  <a:lnTo>
                    <a:pt x="0" y="0"/>
                  </a:lnTo>
                  <a:lnTo>
                    <a:pt x="0" y="161915"/>
                  </a:lnTo>
                  <a:lnTo>
                    <a:pt x="31649" y="161915"/>
                  </a:lnTo>
                  <a:lnTo>
                    <a:pt x="31649" y="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525479" y="3789628"/>
              <a:ext cx="354330" cy="269875"/>
            </a:xfrm>
            <a:custGeom>
              <a:avLst/>
              <a:gdLst/>
              <a:ahLst/>
              <a:cxnLst/>
              <a:rect l="l" t="t" r="r" b="b"/>
              <a:pathLst>
                <a:path w="354329" h="269875">
                  <a:moveTo>
                    <a:pt x="151066" y="181698"/>
                  </a:moveTo>
                  <a:lnTo>
                    <a:pt x="145923" y="174802"/>
                  </a:lnTo>
                  <a:lnTo>
                    <a:pt x="24561" y="174802"/>
                  </a:lnTo>
                  <a:lnTo>
                    <a:pt x="19418" y="167767"/>
                  </a:lnTo>
                  <a:lnTo>
                    <a:pt x="68529" y="0"/>
                  </a:lnTo>
                  <a:lnTo>
                    <a:pt x="45935" y="0"/>
                  </a:lnTo>
                  <a:lnTo>
                    <a:pt x="749" y="154914"/>
                  </a:lnTo>
                  <a:lnTo>
                    <a:pt x="0" y="170129"/>
                  </a:lnTo>
                  <a:lnTo>
                    <a:pt x="5905" y="183438"/>
                  </a:lnTo>
                  <a:lnTo>
                    <a:pt x="17018" y="192862"/>
                  </a:lnTo>
                  <a:lnTo>
                    <a:pt x="31864" y="196443"/>
                  </a:lnTo>
                  <a:lnTo>
                    <a:pt x="124269" y="196443"/>
                  </a:lnTo>
                  <a:lnTo>
                    <a:pt x="103162" y="269773"/>
                  </a:lnTo>
                  <a:lnTo>
                    <a:pt x="125628" y="269773"/>
                  </a:lnTo>
                  <a:lnTo>
                    <a:pt x="149034" y="188595"/>
                  </a:lnTo>
                  <a:lnTo>
                    <a:pt x="151066" y="181698"/>
                  </a:lnTo>
                  <a:close/>
                </a:path>
                <a:path w="354329" h="269875">
                  <a:moveTo>
                    <a:pt x="353822" y="91528"/>
                  </a:moveTo>
                  <a:lnTo>
                    <a:pt x="350012" y="75133"/>
                  </a:lnTo>
                  <a:lnTo>
                    <a:pt x="338594" y="62788"/>
                  </a:lnTo>
                  <a:lnTo>
                    <a:pt x="321398" y="57912"/>
                  </a:lnTo>
                  <a:lnTo>
                    <a:pt x="224929" y="57912"/>
                  </a:lnTo>
                  <a:lnTo>
                    <a:pt x="241579" y="0"/>
                  </a:lnTo>
                  <a:lnTo>
                    <a:pt x="219113" y="0"/>
                  </a:lnTo>
                  <a:lnTo>
                    <a:pt x="198145" y="72517"/>
                  </a:lnTo>
                  <a:lnTo>
                    <a:pt x="203288" y="79413"/>
                  </a:lnTo>
                  <a:lnTo>
                    <a:pt x="330060" y="79413"/>
                  </a:lnTo>
                  <a:lnTo>
                    <a:pt x="335203" y="89154"/>
                  </a:lnTo>
                  <a:lnTo>
                    <a:pt x="212483" y="269773"/>
                  </a:lnTo>
                  <a:lnTo>
                    <a:pt x="238734" y="269773"/>
                  </a:lnTo>
                  <a:lnTo>
                    <a:pt x="348183" y="108508"/>
                  </a:lnTo>
                  <a:lnTo>
                    <a:pt x="353822" y="91528"/>
                  </a:lnTo>
                  <a:close/>
                </a:path>
              </a:pathLst>
            </a:custGeom>
            <a:solidFill>
              <a:srgbClr val="0D9B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544906" y="3669757"/>
              <a:ext cx="316230" cy="509270"/>
            </a:xfrm>
            <a:custGeom>
              <a:avLst/>
              <a:gdLst/>
              <a:ahLst/>
              <a:cxnLst/>
              <a:rect l="l" t="t" r="r" b="b"/>
              <a:pathLst>
                <a:path w="316229" h="509270">
                  <a:moveTo>
                    <a:pt x="226889" y="0"/>
                  </a:moveTo>
                  <a:lnTo>
                    <a:pt x="87400" y="0"/>
                  </a:lnTo>
                  <a:lnTo>
                    <a:pt x="83071" y="3246"/>
                  </a:lnTo>
                  <a:lnTo>
                    <a:pt x="0" y="287626"/>
                  </a:lnTo>
                  <a:lnTo>
                    <a:pt x="5141" y="294661"/>
                  </a:lnTo>
                  <a:lnTo>
                    <a:pt x="126500" y="294661"/>
                  </a:lnTo>
                  <a:lnTo>
                    <a:pt x="131641" y="301561"/>
                  </a:lnTo>
                  <a:lnTo>
                    <a:pt x="79553" y="481632"/>
                  </a:lnTo>
                  <a:lnTo>
                    <a:pt x="80804" y="497326"/>
                  </a:lnTo>
                  <a:lnTo>
                    <a:pt x="91188" y="507236"/>
                  </a:lnTo>
                  <a:lnTo>
                    <a:pt x="105428" y="508876"/>
                  </a:lnTo>
                  <a:lnTo>
                    <a:pt x="118247" y="499761"/>
                  </a:lnTo>
                  <a:lnTo>
                    <a:pt x="310907" y="216193"/>
                  </a:lnTo>
                  <a:lnTo>
                    <a:pt x="315778" y="209023"/>
                  </a:lnTo>
                  <a:lnTo>
                    <a:pt x="310636" y="199282"/>
                  </a:lnTo>
                  <a:lnTo>
                    <a:pt x="183865" y="199282"/>
                  </a:lnTo>
                  <a:lnTo>
                    <a:pt x="178724" y="192382"/>
                  </a:lnTo>
                  <a:lnTo>
                    <a:pt x="232165" y="6899"/>
                  </a:lnTo>
                  <a:lnTo>
                    <a:pt x="226889" y="0"/>
                  </a:lnTo>
                  <a:close/>
                </a:path>
              </a:pathLst>
            </a:custGeom>
            <a:solidFill>
              <a:srgbClr val="EFC01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04266" y="3812759"/>
              <a:ext cx="167224" cy="223499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4661530" y="3692080"/>
              <a:ext cx="157480" cy="421005"/>
            </a:xfrm>
            <a:custGeom>
              <a:avLst/>
              <a:gdLst/>
              <a:ahLst/>
              <a:cxnLst/>
              <a:rect l="l" t="t" r="r" b="b"/>
              <a:pathLst>
                <a:path w="157479" h="421004">
                  <a:moveTo>
                    <a:pt x="14747" y="395723"/>
                  </a:moveTo>
                  <a:lnTo>
                    <a:pt x="10011" y="396535"/>
                  </a:lnTo>
                  <a:lnTo>
                    <a:pt x="7576" y="400187"/>
                  </a:lnTo>
                  <a:lnTo>
                    <a:pt x="2300" y="407764"/>
                  </a:lnTo>
                  <a:lnTo>
                    <a:pt x="0" y="411281"/>
                  </a:lnTo>
                  <a:lnTo>
                    <a:pt x="947" y="416152"/>
                  </a:lnTo>
                  <a:lnTo>
                    <a:pt x="4464" y="418452"/>
                  </a:lnTo>
                  <a:lnTo>
                    <a:pt x="7982" y="420887"/>
                  </a:lnTo>
                  <a:lnTo>
                    <a:pt x="12717" y="419940"/>
                  </a:lnTo>
                  <a:lnTo>
                    <a:pt x="15153" y="416422"/>
                  </a:lnTo>
                  <a:lnTo>
                    <a:pt x="20294" y="408846"/>
                  </a:lnTo>
                  <a:lnTo>
                    <a:pt x="22729" y="405329"/>
                  </a:lnTo>
                  <a:lnTo>
                    <a:pt x="21782" y="400458"/>
                  </a:lnTo>
                  <a:lnTo>
                    <a:pt x="18264" y="398023"/>
                  </a:lnTo>
                  <a:lnTo>
                    <a:pt x="14747" y="395723"/>
                  </a:lnTo>
                  <a:close/>
                </a:path>
                <a:path w="157479" h="421004">
                  <a:moveTo>
                    <a:pt x="74547" y="0"/>
                  </a:moveTo>
                  <a:lnTo>
                    <a:pt x="70218" y="2299"/>
                  </a:lnTo>
                  <a:lnTo>
                    <a:pt x="69096" y="6629"/>
                  </a:lnTo>
                  <a:lnTo>
                    <a:pt x="27058" y="152471"/>
                  </a:lnTo>
                  <a:lnTo>
                    <a:pt x="26012" y="175813"/>
                  </a:lnTo>
                  <a:lnTo>
                    <a:pt x="35125" y="196035"/>
                  </a:lnTo>
                  <a:lnTo>
                    <a:pt x="52077" y="210270"/>
                  </a:lnTo>
                  <a:lnTo>
                    <a:pt x="74547" y="215652"/>
                  </a:lnTo>
                  <a:lnTo>
                    <a:pt x="132859" y="215652"/>
                  </a:lnTo>
                  <a:lnTo>
                    <a:pt x="24894" y="374618"/>
                  </a:lnTo>
                  <a:lnTo>
                    <a:pt x="22458" y="378135"/>
                  </a:lnTo>
                  <a:lnTo>
                    <a:pt x="23406" y="383006"/>
                  </a:lnTo>
                  <a:lnTo>
                    <a:pt x="26923" y="385441"/>
                  </a:lnTo>
                  <a:lnTo>
                    <a:pt x="30441" y="387741"/>
                  </a:lnTo>
                  <a:lnTo>
                    <a:pt x="35176" y="386929"/>
                  </a:lnTo>
                  <a:lnTo>
                    <a:pt x="37611" y="383276"/>
                  </a:lnTo>
                  <a:lnTo>
                    <a:pt x="157347" y="207129"/>
                  </a:lnTo>
                  <a:lnTo>
                    <a:pt x="153694" y="200229"/>
                  </a:lnTo>
                  <a:lnTo>
                    <a:pt x="74547" y="200229"/>
                  </a:lnTo>
                  <a:lnTo>
                    <a:pt x="59081" y="196525"/>
                  </a:lnTo>
                  <a:lnTo>
                    <a:pt x="47420" y="186734"/>
                  </a:lnTo>
                  <a:lnTo>
                    <a:pt x="41138" y="172833"/>
                  </a:lnTo>
                  <a:lnTo>
                    <a:pt x="41806" y="156801"/>
                  </a:lnTo>
                  <a:lnTo>
                    <a:pt x="83882" y="10687"/>
                  </a:lnTo>
                  <a:lnTo>
                    <a:pt x="85100" y="6629"/>
                  </a:lnTo>
                  <a:lnTo>
                    <a:pt x="82665" y="2299"/>
                  </a:lnTo>
                  <a:lnTo>
                    <a:pt x="78606" y="1217"/>
                  </a:lnTo>
                  <a:lnTo>
                    <a:pt x="74547" y="0"/>
                  </a:lnTo>
                  <a:close/>
                </a:path>
              </a:pathLst>
            </a:custGeom>
            <a:solidFill>
              <a:srgbClr val="F7E3A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434776" y="4020700"/>
              <a:ext cx="188595" cy="15875"/>
            </a:xfrm>
            <a:custGeom>
              <a:avLst/>
              <a:gdLst/>
              <a:ahLst/>
              <a:cxnLst/>
              <a:rect l="l" t="t" r="r" b="b"/>
              <a:pathLst>
                <a:path w="188595" h="15875">
                  <a:moveTo>
                    <a:pt x="184677" y="0"/>
                  </a:moveTo>
                  <a:lnTo>
                    <a:pt x="166818" y="0"/>
                  </a:lnTo>
                  <a:lnTo>
                    <a:pt x="163436" y="3517"/>
                  </a:lnTo>
                  <a:lnTo>
                    <a:pt x="163436" y="12040"/>
                  </a:lnTo>
                  <a:lnTo>
                    <a:pt x="166818" y="15558"/>
                  </a:lnTo>
                  <a:lnTo>
                    <a:pt x="184677" y="15558"/>
                  </a:lnTo>
                  <a:lnTo>
                    <a:pt x="188195" y="12040"/>
                  </a:lnTo>
                  <a:lnTo>
                    <a:pt x="188195" y="3517"/>
                  </a:lnTo>
                  <a:lnTo>
                    <a:pt x="184677" y="0"/>
                  </a:lnTo>
                  <a:close/>
                </a:path>
                <a:path w="188595" h="15875">
                  <a:moveTo>
                    <a:pt x="144494" y="0"/>
                  </a:moveTo>
                  <a:lnTo>
                    <a:pt x="3382" y="0"/>
                  </a:lnTo>
                  <a:lnTo>
                    <a:pt x="0" y="3517"/>
                  </a:lnTo>
                  <a:lnTo>
                    <a:pt x="0" y="12040"/>
                  </a:lnTo>
                  <a:lnTo>
                    <a:pt x="3382" y="15558"/>
                  </a:lnTo>
                  <a:lnTo>
                    <a:pt x="144494" y="15558"/>
                  </a:lnTo>
                  <a:lnTo>
                    <a:pt x="148012" y="12040"/>
                  </a:lnTo>
                  <a:lnTo>
                    <a:pt x="148012" y="3517"/>
                  </a:lnTo>
                  <a:lnTo>
                    <a:pt x="144494" y="0"/>
                  </a:lnTo>
                  <a:close/>
                </a:path>
              </a:pathLst>
            </a:custGeom>
            <a:solidFill>
              <a:srgbClr val="73FD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355490" y="3662057"/>
              <a:ext cx="769620" cy="524510"/>
            </a:xfrm>
            <a:custGeom>
              <a:avLst/>
              <a:gdLst/>
              <a:ahLst/>
              <a:cxnLst/>
              <a:rect l="l" t="t" r="r" b="b"/>
              <a:pathLst>
                <a:path w="769620" h="524510">
                  <a:moveTo>
                    <a:pt x="194284" y="393014"/>
                  </a:moveTo>
                  <a:lnTo>
                    <a:pt x="190766" y="389636"/>
                  </a:lnTo>
                  <a:lnTo>
                    <a:pt x="182245" y="389636"/>
                  </a:lnTo>
                  <a:lnTo>
                    <a:pt x="178854" y="393014"/>
                  </a:lnTo>
                  <a:lnTo>
                    <a:pt x="178854" y="401535"/>
                  </a:lnTo>
                  <a:lnTo>
                    <a:pt x="182245" y="405053"/>
                  </a:lnTo>
                  <a:lnTo>
                    <a:pt x="190766" y="405053"/>
                  </a:lnTo>
                  <a:lnTo>
                    <a:pt x="194284" y="401535"/>
                  </a:lnTo>
                  <a:lnTo>
                    <a:pt x="194284" y="397344"/>
                  </a:lnTo>
                  <a:lnTo>
                    <a:pt x="194284" y="393014"/>
                  </a:lnTo>
                  <a:close/>
                </a:path>
                <a:path w="769620" h="524510">
                  <a:moveTo>
                    <a:pt x="439572" y="327126"/>
                  </a:moveTo>
                  <a:lnTo>
                    <a:pt x="438899" y="322249"/>
                  </a:lnTo>
                  <a:lnTo>
                    <a:pt x="435241" y="319824"/>
                  </a:lnTo>
                  <a:lnTo>
                    <a:pt x="431863" y="317385"/>
                  </a:lnTo>
                  <a:lnTo>
                    <a:pt x="426847" y="318465"/>
                  </a:lnTo>
                  <a:lnTo>
                    <a:pt x="422122" y="325361"/>
                  </a:lnTo>
                  <a:lnTo>
                    <a:pt x="423062" y="330098"/>
                  </a:lnTo>
                  <a:lnTo>
                    <a:pt x="426580" y="332536"/>
                  </a:lnTo>
                  <a:lnTo>
                    <a:pt x="430237" y="334975"/>
                  </a:lnTo>
                  <a:lnTo>
                    <a:pt x="434975" y="333895"/>
                  </a:lnTo>
                  <a:lnTo>
                    <a:pt x="439572" y="327126"/>
                  </a:lnTo>
                  <a:close/>
                </a:path>
                <a:path w="769620" h="524510">
                  <a:moveTo>
                    <a:pt x="622350" y="76974"/>
                  </a:moveTo>
                  <a:lnTo>
                    <a:pt x="618972" y="73456"/>
                  </a:lnTo>
                  <a:lnTo>
                    <a:pt x="610450" y="73456"/>
                  </a:lnTo>
                  <a:lnTo>
                    <a:pt x="606933" y="76974"/>
                  </a:lnTo>
                  <a:lnTo>
                    <a:pt x="606933" y="85496"/>
                  </a:lnTo>
                  <a:lnTo>
                    <a:pt x="610450" y="88874"/>
                  </a:lnTo>
                  <a:lnTo>
                    <a:pt x="618972" y="88874"/>
                  </a:lnTo>
                  <a:lnTo>
                    <a:pt x="622350" y="85496"/>
                  </a:lnTo>
                  <a:lnTo>
                    <a:pt x="622350" y="81165"/>
                  </a:lnTo>
                  <a:lnTo>
                    <a:pt x="622350" y="76974"/>
                  </a:lnTo>
                  <a:close/>
                </a:path>
                <a:path w="769620" h="524510">
                  <a:moveTo>
                    <a:pt x="769010" y="204012"/>
                  </a:moveTo>
                  <a:lnTo>
                    <a:pt x="766610" y="192252"/>
                  </a:lnTo>
                  <a:lnTo>
                    <a:pt x="764501" y="189128"/>
                  </a:lnTo>
                  <a:lnTo>
                    <a:pt x="760082" y="182613"/>
                  </a:lnTo>
                  <a:lnTo>
                    <a:pt x="753452" y="178155"/>
                  </a:lnTo>
                  <a:lnTo>
                    <a:pt x="753452" y="195897"/>
                  </a:lnTo>
                  <a:lnTo>
                    <a:pt x="753452" y="329018"/>
                  </a:lnTo>
                  <a:lnTo>
                    <a:pt x="746823" y="335648"/>
                  </a:lnTo>
                  <a:lnTo>
                    <a:pt x="693242" y="335648"/>
                  </a:lnTo>
                  <a:lnTo>
                    <a:pt x="693242" y="189128"/>
                  </a:lnTo>
                  <a:lnTo>
                    <a:pt x="738568" y="189128"/>
                  </a:lnTo>
                  <a:lnTo>
                    <a:pt x="746823" y="189268"/>
                  </a:lnTo>
                  <a:lnTo>
                    <a:pt x="753452" y="195897"/>
                  </a:lnTo>
                  <a:lnTo>
                    <a:pt x="753452" y="178155"/>
                  </a:lnTo>
                  <a:lnTo>
                    <a:pt x="750404" y="176098"/>
                  </a:lnTo>
                  <a:lnTo>
                    <a:pt x="738568" y="173710"/>
                  </a:lnTo>
                  <a:lnTo>
                    <a:pt x="693242" y="173710"/>
                  </a:lnTo>
                  <a:lnTo>
                    <a:pt x="693242" y="112014"/>
                  </a:lnTo>
                  <a:lnTo>
                    <a:pt x="690206" y="97028"/>
                  </a:lnTo>
                  <a:lnTo>
                    <a:pt x="681939" y="84772"/>
                  </a:lnTo>
                  <a:lnTo>
                    <a:pt x="669671" y="76492"/>
                  </a:lnTo>
                  <a:lnTo>
                    <a:pt x="654685" y="73456"/>
                  </a:lnTo>
                  <a:lnTo>
                    <a:pt x="641299" y="73456"/>
                  </a:lnTo>
                  <a:lnTo>
                    <a:pt x="637908" y="76974"/>
                  </a:lnTo>
                  <a:lnTo>
                    <a:pt x="637908" y="85496"/>
                  </a:lnTo>
                  <a:lnTo>
                    <a:pt x="641299" y="88874"/>
                  </a:lnTo>
                  <a:lnTo>
                    <a:pt x="654685" y="88874"/>
                  </a:lnTo>
                  <a:lnTo>
                    <a:pt x="663663" y="90703"/>
                  </a:lnTo>
                  <a:lnTo>
                    <a:pt x="671029" y="95681"/>
                  </a:lnTo>
                  <a:lnTo>
                    <a:pt x="675995" y="103035"/>
                  </a:lnTo>
                  <a:lnTo>
                    <a:pt x="677824" y="112014"/>
                  </a:lnTo>
                  <a:lnTo>
                    <a:pt x="677824" y="412762"/>
                  </a:lnTo>
                  <a:lnTo>
                    <a:pt x="675995" y="421741"/>
                  </a:lnTo>
                  <a:lnTo>
                    <a:pt x="671029" y="429094"/>
                  </a:lnTo>
                  <a:lnTo>
                    <a:pt x="663663" y="434073"/>
                  </a:lnTo>
                  <a:lnTo>
                    <a:pt x="654685" y="435902"/>
                  </a:lnTo>
                  <a:lnTo>
                    <a:pt x="365696" y="435902"/>
                  </a:lnTo>
                  <a:lnTo>
                    <a:pt x="386664" y="405053"/>
                  </a:lnTo>
                  <a:lnTo>
                    <a:pt x="643597" y="405053"/>
                  </a:lnTo>
                  <a:lnTo>
                    <a:pt x="646836" y="401535"/>
                  </a:lnTo>
                  <a:lnTo>
                    <a:pt x="646836" y="389636"/>
                  </a:lnTo>
                  <a:lnTo>
                    <a:pt x="646836" y="135280"/>
                  </a:lnTo>
                  <a:lnTo>
                    <a:pt x="646836" y="123240"/>
                  </a:lnTo>
                  <a:lnTo>
                    <a:pt x="643458" y="119862"/>
                  </a:lnTo>
                  <a:lnTo>
                    <a:pt x="631418" y="119862"/>
                  </a:lnTo>
                  <a:lnTo>
                    <a:pt x="631418" y="135280"/>
                  </a:lnTo>
                  <a:lnTo>
                    <a:pt x="631418" y="389636"/>
                  </a:lnTo>
                  <a:lnTo>
                    <a:pt x="397090" y="389636"/>
                  </a:lnTo>
                  <a:lnTo>
                    <a:pt x="419950" y="356082"/>
                  </a:lnTo>
                  <a:lnTo>
                    <a:pt x="422249" y="352564"/>
                  </a:lnTo>
                  <a:lnTo>
                    <a:pt x="421436" y="347827"/>
                  </a:lnTo>
                  <a:lnTo>
                    <a:pt x="417918" y="345249"/>
                  </a:lnTo>
                  <a:lnTo>
                    <a:pt x="414401" y="342950"/>
                  </a:lnTo>
                  <a:lnTo>
                    <a:pt x="409536" y="344043"/>
                  </a:lnTo>
                  <a:lnTo>
                    <a:pt x="407098" y="347281"/>
                  </a:lnTo>
                  <a:lnTo>
                    <a:pt x="301294" y="503135"/>
                  </a:lnTo>
                  <a:lnTo>
                    <a:pt x="292836" y="509066"/>
                  </a:lnTo>
                  <a:lnTo>
                    <a:pt x="283679" y="507923"/>
                  </a:lnTo>
                  <a:lnTo>
                    <a:pt x="277101" y="501484"/>
                  </a:lnTo>
                  <a:lnTo>
                    <a:pt x="276402" y="491502"/>
                  </a:lnTo>
                  <a:lnTo>
                    <a:pt x="292481" y="435902"/>
                  </a:lnTo>
                  <a:lnTo>
                    <a:pt x="326466" y="318338"/>
                  </a:lnTo>
                  <a:lnTo>
                    <a:pt x="326910" y="309727"/>
                  </a:lnTo>
                  <a:lnTo>
                    <a:pt x="323519" y="302133"/>
                  </a:lnTo>
                  <a:lnTo>
                    <a:pt x="317144" y="296722"/>
                  </a:lnTo>
                  <a:lnTo>
                    <a:pt x="312254" y="295541"/>
                  </a:lnTo>
                  <a:lnTo>
                    <a:pt x="312254" y="312115"/>
                  </a:lnTo>
                  <a:lnTo>
                    <a:pt x="289801" y="389636"/>
                  </a:lnTo>
                  <a:lnTo>
                    <a:pt x="213080" y="389636"/>
                  </a:lnTo>
                  <a:lnTo>
                    <a:pt x="209702" y="393014"/>
                  </a:lnTo>
                  <a:lnTo>
                    <a:pt x="209702" y="401535"/>
                  </a:lnTo>
                  <a:lnTo>
                    <a:pt x="213080" y="405053"/>
                  </a:lnTo>
                  <a:lnTo>
                    <a:pt x="285330" y="405053"/>
                  </a:lnTo>
                  <a:lnTo>
                    <a:pt x="276402" y="435902"/>
                  </a:lnTo>
                  <a:lnTo>
                    <a:pt x="38557" y="435902"/>
                  </a:lnTo>
                  <a:lnTo>
                    <a:pt x="29578" y="434073"/>
                  </a:lnTo>
                  <a:lnTo>
                    <a:pt x="22225" y="429094"/>
                  </a:lnTo>
                  <a:lnTo>
                    <a:pt x="17246" y="421741"/>
                  </a:lnTo>
                  <a:lnTo>
                    <a:pt x="15417" y="412762"/>
                  </a:lnTo>
                  <a:lnTo>
                    <a:pt x="15417" y="112014"/>
                  </a:lnTo>
                  <a:lnTo>
                    <a:pt x="17246" y="103035"/>
                  </a:lnTo>
                  <a:lnTo>
                    <a:pt x="22225" y="95681"/>
                  </a:lnTo>
                  <a:lnTo>
                    <a:pt x="29578" y="90703"/>
                  </a:lnTo>
                  <a:lnTo>
                    <a:pt x="38557" y="88874"/>
                  </a:lnTo>
                  <a:lnTo>
                    <a:pt x="241769" y="88874"/>
                  </a:lnTo>
                  <a:lnTo>
                    <a:pt x="232702" y="119862"/>
                  </a:lnTo>
                  <a:lnTo>
                    <a:pt x="49784" y="119862"/>
                  </a:lnTo>
                  <a:lnTo>
                    <a:pt x="46266" y="123240"/>
                  </a:lnTo>
                  <a:lnTo>
                    <a:pt x="46266" y="401535"/>
                  </a:lnTo>
                  <a:lnTo>
                    <a:pt x="49644" y="405053"/>
                  </a:lnTo>
                  <a:lnTo>
                    <a:pt x="159918" y="405053"/>
                  </a:lnTo>
                  <a:lnTo>
                    <a:pt x="163296" y="401535"/>
                  </a:lnTo>
                  <a:lnTo>
                    <a:pt x="163296" y="393014"/>
                  </a:lnTo>
                  <a:lnTo>
                    <a:pt x="159918" y="389636"/>
                  </a:lnTo>
                  <a:lnTo>
                    <a:pt x="61696" y="389636"/>
                  </a:lnTo>
                  <a:lnTo>
                    <a:pt x="61696" y="135280"/>
                  </a:lnTo>
                  <a:lnTo>
                    <a:pt x="228244" y="135280"/>
                  </a:lnTo>
                  <a:lnTo>
                    <a:pt x="183997" y="286270"/>
                  </a:lnTo>
                  <a:lnTo>
                    <a:pt x="183553" y="294957"/>
                  </a:lnTo>
                  <a:lnTo>
                    <a:pt x="186944" y="302590"/>
                  </a:lnTo>
                  <a:lnTo>
                    <a:pt x="193319" y="308013"/>
                  </a:lnTo>
                  <a:lnTo>
                    <a:pt x="201853" y="310083"/>
                  </a:lnTo>
                  <a:lnTo>
                    <a:pt x="310629" y="310083"/>
                  </a:lnTo>
                  <a:lnTo>
                    <a:pt x="312254" y="312115"/>
                  </a:lnTo>
                  <a:lnTo>
                    <a:pt x="312254" y="295541"/>
                  </a:lnTo>
                  <a:lnTo>
                    <a:pt x="308610" y="294652"/>
                  </a:lnTo>
                  <a:lnTo>
                    <a:pt x="199694" y="294652"/>
                  </a:lnTo>
                  <a:lnTo>
                    <a:pt x="198208" y="292493"/>
                  </a:lnTo>
                  <a:lnTo>
                    <a:pt x="198882" y="290728"/>
                  </a:lnTo>
                  <a:lnTo>
                    <a:pt x="244259" y="135280"/>
                  </a:lnTo>
                  <a:lnTo>
                    <a:pt x="257810" y="88874"/>
                  </a:lnTo>
                  <a:lnTo>
                    <a:pt x="278980" y="16370"/>
                  </a:lnTo>
                  <a:lnTo>
                    <a:pt x="280187" y="15417"/>
                  </a:lnTo>
                  <a:lnTo>
                    <a:pt x="411022" y="15417"/>
                  </a:lnTo>
                  <a:lnTo>
                    <a:pt x="412775" y="17170"/>
                  </a:lnTo>
                  <a:lnTo>
                    <a:pt x="412102" y="19481"/>
                  </a:lnTo>
                  <a:lnTo>
                    <a:pt x="362724" y="191160"/>
                  </a:lnTo>
                  <a:lnTo>
                    <a:pt x="362280" y="199745"/>
                  </a:lnTo>
                  <a:lnTo>
                    <a:pt x="365671" y="207289"/>
                  </a:lnTo>
                  <a:lnTo>
                    <a:pt x="372046" y="212661"/>
                  </a:lnTo>
                  <a:lnTo>
                    <a:pt x="380580" y="214706"/>
                  </a:lnTo>
                  <a:lnTo>
                    <a:pt x="493826" y="214706"/>
                  </a:lnTo>
                  <a:lnTo>
                    <a:pt x="495312" y="217411"/>
                  </a:lnTo>
                  <a:lnTo>
                    <a:pt x="493953" y="219710"/>
                  </a:lnTo>
                  <a:lnTo>
                    <a:pt x="441871" y="296278"/>
                  </a:lnTo>
                  <a:lnTo>
                    <a:pt x="439432" y="299796"/>
                  </a:lnTo>
                  <a:lnTo>
                    <a:pt x="440385" y="304673"/>
                  </a:lnTo>
                  <a:lnTo>
                    <a:pt x="443903" y="306971"/>
                  </a:lnTo>
                  <a:lnTo>
                    <a:pt x="447281" y="309270"/>
                  </a:lnTo>
                  <a:lnTo>
                    <a:pt x="452285" y="308317"/>
                  </a:lnTo>
                  <a:lnTo>
                    <a:pt x="506679" y="228231"/>
                  </a:lnTo>
                  <a:lnTo>
                    <a:pt x="509905" y="218528"/>
                  </a:lnTo>
                  <a:lnTo>
                    <a:pt x="507707" y="209181"/>
                  </a:lnTo>
                  <a:lnTo>
                    <a:pt x="501180" y="202120"/>
                  </a:lnTo>
                  <a:lnTo>
                    <a:pt x="491388" y="199275"/>
                  </a:lnTo>
                  <a:lnTo>
                    <a:pt x="378688" y="199275"/>
                  </a:lnTo>
                  <a:lnTo>
                    <a:pt x="377063" y="197789"/>
                  </a:lnTo>
                  <a:lnTo>
                    <a:pt x="377609" y="195351"/>
                  </a:lnTo>
                  <a:lnTo>
                    <a:pt x="394919" y="135280"/>
                  </a:lnTo>
                  <a:lnTo>
                    <a:pt x="631418" y="135280"/>
                  </a:lnTo>
                  <a:lnTo>
                    <a:pt x="631418" y="119862"/>
                  </a:lnTo>
                  <a:lnTo>
                    <a:pt x="399249" y="119862"/>
                  </a:lnTo>
                  <a:lnTo>
                    <a:pt x="408178" y="88874"/>
                  </a:lnTo>
                  <a:lnTo>
                    <a:pt x="588124" y="88874"/>
                  </a:lnTo>
                  <a:lnTo>
                    <a:pt x="591502" y="85496"/>
                  </a:lnTo>
                  <a:lnTo>
                    <a:pt x="591502" y="76974"/>
                  </a:lnTo>
                  <a:lnTo>
                    <a:pt x="588124" y="73456"/>
                  </a:lnTo>
                  <a:lnTo>
                    <a:pt x="412648" y="73456"/>
                  </a:lnTo>
                  <a:lnTo>
                    <a:pt x="426986" y="23672"/>
                  </a:lnTo>
                  <a:lnTo>
                    <a:pt x="427355" y="15417"/>
                  </a:lnTo>
                  <a:lnTo>
                    <a:pt x="427380" y="14833"/>
                  </a:lnTo>
                  <a:lnTo>
                    <a:pt x="423887" y="7264"/>
                  </a:lnTo>
                  <a:lnTo>
                    <a:pt x="417499" y="1981"/>
                  </a:lnTo>
                  <a:lnTo>
                    <a:pt x="409130" y="0"/>
                  </a:lnTo>
                  <a:lnTo>
                    <a:pt x="273291" y="0"/>
                  </a:lnTo>
                  <a:lnTo>
                    <a:pt x="266115" y="5410"/>
                  </a:lnTo>
                  <a:lnTo>
                    <a:pt x="263817" y="13385"/>
                  </a:lnTo>
                  <a:lnTo>
                    <a:pt x="246227" y="73456"/>
                  </a:lnTo>
                  <a:lnTo>
                    <a:pt x="38557" y="73456"/>
                  </a:lnTo>
                  <a:lnTo>
                    <a:pt x="23571" y="76492"/>
                  </a:lnTo>
                  <a:lnTo>
                    <a:pt x="11315" y="84772"/>
                  </a:lnTo>
                  <a:lnTo>
                    <a:pt x="3035" y="97028"/>
                  </a:lnTo>
                  <a:lnTo>
                    <a:pt x="0" y="112014"/>
                  </a:lnTo>
                  <a:lnTo>
                    <a:pt x="0" y="412762"/>
                  </a:lnTo>
                  <a:lnTo>
                    <a:pt x="3035" y="427748"/>
                  </a:lnTo>
                  <a:lnTo>
                    <a:pt x="11315" y="440004"/>
                  </a:lnTo>
                  <a:lnTo>
                    <a:pt x="23571" y="448284"/>
                  </a:lnTo>
                  <a:lnTo>
                    <a:pt x="38557" y="451319"/>
                  </a:lnTo>
                  <a:lnTo>
                    <a:pt x="271945" y="451319"/>
                  </a:lnTo>
                  <a:lnTo>
                    <a:pt x="261518" y="487172"/>
                  </a:lnTo>
                  <a:lnTo>
                    <a:pt x="263194" y="508444"/>
                  </a:lnTo>
                  <a:lnTo>
                    <a:pt x="277380" y="521906"/>
                  </a:lnTo>
                  <a:lnTo>
                    <a:pt x="296799" y="524154"/>
                  </a:lnTo>
                  <a:lnTo>
                    <a:pt x="314147" y="511797"/>
                  </a:lnTo>
                  <a:lnTo>
                    <a:pt x="316001" y="509066"/>
                  </a:lnTo>
                  <a:lnTo>
                    <a:pt x="355142" y="451319"/>
                  </a:lnTo>
                  <a:lnTo>
                    <a:pt x="654685" y="451319"/>
                  </a:lnTo>
                  <a:lnTo>
                    <a:pt x="690206" y="427748"/>
                  </a:lnTo>
                  <a:lnTo>
                    <a:pt x="693242" y="412762"/>
                  </a:lnTo>
                  <a:lnTo>
                    <a:pt x="693242" y="351078"/>
                  </a:lnTo>
                  <a:lnTo>
                    <a:pt x="738568" y="351078"/>
                  </a:lnTo>
                  <a:lnTo>
                    <a:pt x="769010" y="320763"/>
                  </a:lnTo>
                  <a:lnTo>
                    <a:pt x="769010" y="2040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2424565" y="1169326"/>
              <a:ext cx="1341755" cy="1438275"/>
            </a:xfrm>
            <a:custGeom>
              <a:avLst/>
              <a:gdLst/>
              <a:ahLst/>
              <a:cxnLst/>
              <a:rect l="l" t="t" r="r" b="b"/>
              <a:pathLst>
                <a:path w="1341754" h="1438275">
                  <a:moveTo>
                    <a:pt x="1302889" y="0"/>
                  </a:moveTo>
                  <a:lnTo>
                    <a:pt x="38423" y="0"/>
                  </a:lnTo>
                  <a:lnTo>
                    <a:pt x="23458" y="3014"/>
                  </a:lnTo>
                  <a:lnTo>
                    <a:pt x="11246" y="11229"/>
                  </a:lnTo>
                  <a:lnTo>
                    <a:pt x="3016" y="23400"/>
                  </a:lnTo>
                  <a:lnTo>
                    <a:pt x="0" y="38287"/>
                  </a:lnTo>
                  <a:lnTo>
                    <a:pt x="0" y="1399710"/>
                  </a:lnTo>
                  <a:lnTo>
                    <a:pt x="3016" y="1414675"/>
                  </a:lnTo>
                  <a:lnTo>
                    <a:pt x="11246" y="1426887"/>
                  </a:lnTo>
                  <a:lnTo>
                    <a:pt x="23458" y="1435116"/>
                  </a:lnTo>
                  <a:lnTo>
                    <a:pt x="38423" y="1438133"/>
                  </a:lnTo>
                  <a:lnTo>
                    <a:pt x="1302889" y="1438133"/>
                  </a:lnTo>
                  <a:lnTo>
                    <a:pt x="1317854" y="1435116"/>
                  </a:lnTo>
                  <a:lnTo>
                    <a:pt x="1330066" y="1426887"/>
                  </a:lnTo>
                  <a:lnTo>
                    <a:pt x="1338296" y="1414675"/>
                  </a:lnTo>
                  <a:lnTo>
                    <a:pt x="1341313" y="1399710"/>
                  </a:lnTo>
                  <a:lnTo>
                    <a:pt x="1341313" y="38287"/>
                  </a:lnTo>
                  <a:lnTo>
                    <a:pt x="1338296" y="23400"/>
                  </a:lnTo>
                  <a:lnTo>
                    <a:pt x="1330066" y="11229"/>
                  </a:lnTo>
                  <a:lnTo>
                    <a:pt x="1317854" y="3014"/>
                  </a:lnTo>
                  <a:lnTo>
                    <a:pt x="1302889" y="0"/>
                  </a:lnTo>
                  <a:close/>
                </a:path>
              </a:pathLst>
            </a:custGeom>
            <a:solidFill>
              <a:srgbClr val="DBED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2424565" y="1169326"/>
              <a:ext cx="1341755" cy="1438275"/>
            </a:xfrm>
            <a:custGeom>
              <a:avLst/>
              <a:gdLst/>
              <a:ahLst/>
              <a:cxnLst/>
              <a:rect l="l" t="t" r="r" b="b"/>
              <a:pathLst>
                <a:path w="1341754" h="1438275">
                  <a:moveTo>
                    <a:pt x="38423" y="1438133"/>
                  </a:moveTo>
                  <a:lnTo>
                    <a:pt x="1302889" y="1438133"/>
                  </a:lnTo>
                  <a:lnTo>
                    <a:pt x="1317854" y="1435116"/>
                  </a:lnTo>
                  <a:lnTo>
                    <a:pt x="1330066" y="1426887"/>
                  </a:lnTo>
                  <a:lnTo>
                    <a:pt x="1338296" y="1414675"/>
                  </a:lnTo>
                  <a:lnTo>
                    <a:pt x="1341313" y="1399710"/>
                  </a:lnTo>
                  <a:lnTo>
                    <a:pt x="1341313" y="38287"/>
                  </a:lnTo>
                  <a:lnTo>
                    <a:pt x="1338296" y="23400"/>
                  </a:lnTo>
                  <a:lnTo>
                    <a:pt x="1330066" y="11229"/>
                  </a:lnTo>
                  <a:lnTo>
                    <a:pt x="1317854" y="3014"/>
                  </a:lnTo>
                  <a:lnTo>
                    <a:pt x="1302889" y="0"/>
                  </a:lnTo>
                  <a:lnTo>
                    <a:pt x="38423" y="0"/>
                  </a:lnTo>
                  <a:lnTo>
                    <a:pt x="23458" y="3014"/>
                  </a:lnTo>
                  <a:lnTo>
                    <a:pt x="11246" y="11229"/>
                  </a:lnTo>
                  <a:lnTo>
                    <a:pt x="3016" y="23400"/>
                  </a:lnTo>
                  <a:lnTo>
                    <a:pt x="0" y="38287"/>
                  </a:lnTo>
                  <a:lnTo>
                    <a:pt x="0" y="1399710"/>
                  </a:lnTo>
                  <a:lnTo>
                    <a:pt x="3016" y="1414675"/>
                  </a:lnTo>
                  <a:lnTo>
                    <a:pt x="11246" y="1426887"/>
                  </a:lnTo>
                  <a:lnTo>
                    <a:pt x="23458" y="1435116"/>
                  </a:lnTo>
                  <a:lnTo>
                    <a:pt x="38423" y="1438133"/>
                  </a:lnTo>
                  <a:close/>
                </a:path>
              </a:pathLst>
            </a:custGeom>
            <a:ln w="6764">
              <a:solidFill>
                <a:srgbClr val="DBEDF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/>
          <p:cNvSpPr txBox="1"/>
          <p:nvPr/>
        </p:nvSpPr>
        <p:spPr>
          <a:xfrm>
            <a:off x="2716684" y="2225689"/>
            <a:ext cx="753745" cy="3505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-15">
                <a:latin typeface="Arial"/>
                <a:cs typeface="Arial"/>
              </a:rPr>
              <a:t>H</a:t>
            </a:r>
            <a:r>
              <a:rPr dirty="0" sz="1050" spc="5">
                <a:latin typeface="Arial"/>
                <a:cs typeface="Arial"/>
              </a:rPr>
              <a:t>y</a:t>
            </a:r>
            <a:r>
              <a:rPr dirty="0" sz="1050" spc="50">
                <a:latin typeface="Arial"/>
                <a:cs typeface="Arial"/>
              </a:rPr>
              <a:t>d</a:t>
            </a:r>
            <a:r>
              <a:rPr dirty="0" sz="1050" spc="-35">
                <a:latin typeface="Arial"/>
                <a:cs typeface="Arial"/>
              </a:rPr>
              <a:t>r</a:t>
            </a:r>
            <a:r>
              <a:rPr dirty="0" sz="1050" spc="-5">
                <a:latin typeface="Arial"/>
                <a:cs typeface="Arial"/>
              </a:rPr>
              <a:t>op</a:t>
            </a:r>
            <a:r>
              <a:rPr dirty="0" sz="1050" spc="50">
                <a:latin typeface="Arial"/>
                <a:cs typeface="Arial"/>
              </a:rPr>
              <a:t>o</a:t>
            </a:r>
            <a:r>
              <a:rPr dirty="0" sz="1050" spc="-15">
                <a:latin typeface="Arial"/>
                <a:cs typeface="Arial"/>
              </a:rPr>
              <a:t>w</a:t>
            </a:r>
            <a:r>
              <a:rPr dirty="0" sz="1050" spc="-5">
                <a:latin typeface="Arial"/>
                <a:cs typeface="Arial"/>
              </a:rPr>
              <a:t>e</a:t>
            </a:r>
            <a:r>
              <a:rPr dirty="0" sz="1050" spc="5">
                <a:latin typeface="Arial"/>
                <a:cs typeface="Arial"/>
              </a:rPr>
              <a:t>r</a:t>
            </a:r>
            <a:endParaRPr sz="1050">
              <a:latin typeface="Arial"/>
              <a:cs typeface="Arial"/>
            </a:endParaRPr>
          </a:p>
          <a:p>
            <a:pPr marL="5715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Arial"/>
                <a:cs typeface="Arial"/>
              </a:rPr>
              <a:t>generation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2504660" y="1165834"/>
            <a:ext cx="2762885" cy="1445260"/>
            <a:chOff x="2504660" y="1165834"/>
            <a:chExt cx="2762885" cy="1445260"/>
          </a:xfrm>
        </p:grpSpPr>
        <p:sp>
          <p:nvSpPr>
            <p:cNvPr id="57" name="object 57"/>
            <p:cNvSpPr/>
            <p:nvPr/>
          </p:nvSpPr>
          <p:spPr>
            <a:xfrm>
              <a:off x="2567025" y="1277162"/>
              <a:ext cx="1056640" cy="741680"/>
            </a:xfrm>
            <a:custGeom>
              <a:avLst/>
              <a:gdLst/>
              <a:ahLst/>
              <a:cxnLst/>
              <a:rect l="l" t="t" r="r" b="b"/>
              <a:pathLst>
                <a:path w="1056639" h="741680">
                  <a:moveTo>
                    <a:pt x="218363" y="0"/>
                  </a:moveTo>
                  <a:lnTo>
                    <a:pt x="78473" y="0"/>
                  </a:lnTo>
                  <a:lnTo>
                    <a:pt x="0" y="731913"/>
                  </a:lnTo>
                  <a:lnTo>
                    <a:pt x="12484" y="736117"/>
                  </a:lnTo>
                  <a:lnTo>
                    <a:pt x="25311" y="739165"/>
                  </a:lnTo>
                  <a:lnTo>
                    <a:pt x="38379" y="741032"/>
                  </a:lnTo>
                  <a:lnTo>
                    <a:pt x="51549" y="741654"/>
                  </a:lnTo>
                  <a:lnTo>
                    <a:pt x="85826" y="737171"/>
                  </a:lnTo>
                  <a:lnTo>
                    <a:pt x="117894" y="725119"/>
                  </a:lnTo>
                  <a:lnTo>
                    <a:pt x="146583" y="706120"/>
                  </a:lnTo>
                  <a:lnTo>
                    <a:pt x="170738" y="680770"/>
                  </a:lnTo>
                  <a:lnTo>
                    <a:pt x="181127" y="692835"/>
                  </a:lnTo>
                  <a:lnTo>
                    <a:pt x="192570" y="703808"/>
                  </a:lnTo>
                  <a:lnTo>
                    <a:pt x="205003" y="713613"/>
                  </a:lnTo>
                  <a:lnTo>
                    <a:pt x="218363" y="722172"/>
                  </a:lnTo>
                  <a:lnTo>
                    <a:pt x="218363" y="0"/>
                  </a:lnTo>
                  <a:close/>
                </a:path>
                <a:path w="1056639" h="741680">
                  <a:moveTo>
                    <a:pt x="1056386" y="731913"/>
                  </a:moveTo>
                  <a:lnTo>
                    <a:pt x="977912" y="0"/>
                  </a:lnTo>
                  <a:lnTo>
                    <a:pt x="838009" y="0"/>
                  </a:lnTo>
                  <a:lnTo>
                    <a:pt x="838009" y="722172"/>
                  </a:lnTo>
                  <a:lnTo>
                    <a:pt x="851369" y="713613"/>
                  </a:lnTo>
                  <a:lnTo>
                    <a:pt x="863803" y="703808"/>
                  </a:lnTo>
                  <a:lnTo>
                    <a:pt x="875245" y="692835"/>
                  </a:lnTo>
                  <a:lnTo>
                    <a:pt x="885634" y="680770"/>
                  </a:lnTo>
                  <a:lnTo>
                    <a:pt x="909739" y="706120"/>
                  </a:lnTo>
                  <a:lnTo>
                    <a:pt x="938441" y="725119"/>
                  </a:lnTo>
                  <a:lnTo>
                    <a:pt x="970534" y="737171"/>
                  </a:lnTo>
                  <a:lnTo>
                    <a:pt x="1004836" y="741654"/>
                  </a:lnTo>
                  <a:lnTo>
                    <a:pt x="1017981" y="741032"/>
                  </a:lnTo>
                  <a:lnTo>
                    <a:pt x="1031011" y="739165"/>
                  </a:lnTo>
                  <a:lnTo>
                    <a:pt x="1043838" y="736117"/>
                  </a:lnTo>
                  <a:lnTo>
                    <a:pt x="1056386" y="731913"/>
                  </a:lnTo>
                  <a:close/>
                </a:path>
              </a:pathLst>
            </a:custGeom>
            <a:solidFill>
              <a:srgbClr val="C7CE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2785396" y="1370367"/>
              <a:ext cx="619760" cy="648970"/>
            </a:xfrm>
            <a:custGeom>
              <a:avLst/>
              <a:gdLst/>
              <a:ahLst/>
              <a:cxnLst/>
              <a:rect l="l" t="t" r="r" b="b"/>
              <a:pathLst>
                <a:path w="619760" h="648969">
                  <a:moveTo>
                    <a:pt x="619650" y="0"/>
                  </a:moveTo>
                  <a:lnTo>
                    <a:pt x="0" y="0"/>
                  </a:lnTo>
                  <a:lnTo>
                    <a:pt x="0" y="628963"/>
                  </a:lnTo>
                  <a:lnTo>
                    <a:pt x="16831" y="637372"/>
                  </a:lnTo>
                  <a:lnTo>
                    <a:pt x="34500" y="643473"/>
                  </a:lnTo>
                  <a:lnTo>
                    <a:pt x="52777" y="647189"/>
                  </a:lnTo>
                  <a:lnTo>
                    <a:pt x="71435" y="648445"/>
                  </a:lnTo>
                  <a:lnTo>
                    <a:pt x="105796" y="643955"/>
                  </a:lnTo>
                  <a:lnTo>
                    <a:pt x="137899" y="631906"/>
                  </a:lnTo>
                  <a:lnTo>
                    <a:pt x="166602" y="612906"/>
                  </a:lnTo>
                  <a:lnTo>
                    <a:pt x="190765" y="587564"/>
                  </a:lnTo>
                  <a:lnTo>
                    <a:pt x="197355" y="595933"/>
                  </a:lnTo>
                  <a:lnTo>
                    <a:pt x="262586" y="640602"/>
                  </a:lnTo>
                  <a:lnTo>
                    <a:pt x="307966" y="648425"/>
                  </a:lnTo>
                  <a:lnTo>
                    <a:pt x="353100" y="641851"/>
                  </a:lnTo>
                  <a:lnTo>
                    <a:pt x="394551" y="621393"/>
                  </a:lnTo>
                  <a:lnTo>
                    <a:pt x="428884" y="587564"/>
                  </a:lnTo>
                  <a:lnTo>
                    <a:pt x="453047" y="612906"/>
                  </a:lnTo>
                  <a:lnTo>
                    <a:pt x="481751" y="631906"/>
                  </a:lnTo>
                  <a:lnTo>
                    <a:pt x="513854" y="643955"/>
                  </a:lnTo>
                  <a:lnTo>
                    <a:pt x="548214" y="648445"/>
                  </a:lnTo>
                  <a:lnTo>
                    <a:pt x="566872" y="647189"/>
                  </a:lnTo>
                  <a:lnTo>
                    <a:pt x="585150" y="643473"/>
                  </a:lnTo>
                  <a:lnTo>
                    <a:pt x="602818" y="637372"/>
                  </a:lnTo>
                  <a:lnTo>
                    <a:pt x="619650" y="628963"/>
                  </a:lnTo>
                  <a:lnTo>
                    <a:pt x="619650" y="0"/>
                  </a:lnTo>
                  <a:close/>
                </a:path>
              </a:pathLst>
            </a:custGeom>
            <a:solidFill>
              <a:srgbClr val="A8B8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2934221" y="1489828"/>
              <a:ext cx="321945" cy="134620"/>
            </a:xfrm>
            <a:custGeom>
              <a:avLst/>
              <a:gdLst/>
              <a:ahLst/>
              <a:cxnLst/>
              <a:rect l="l" t="t" r="r" b="b"/>
              <a:pathLst>
                <a:path w="321945" h="134619">
                  <a:moveTo>
                    <a:pt x="321866" y="0"/>
                  </a:moveTo>
                  <a:lnTo>
                    <a:pt x="0" y="0"/>
                  </a:lnTo>
                  <a:lnTo>
                    <a:pt x="0" y="134343"/>
                  </a:lnTo>
                  <a:lnTo>
                    <a:pt x="41806" y="134343"/>
                  </a:lnTo>
                  <a:lnTo>
                    <a:pt x="41806" y="100385"/>
                  </a:lnTo>
                  <a:lnTo>
                    <a:pt x="44448" y="87424"/>
                  </a:lnTo>
                  <a:lnTo>
                    <a:pt x="51479" y="76861"/>
                  </a:lnTo>
                  <a:lnTo>
                    <a:pt x="61859" y="69773"/>
                  </a:lnTo>
                  <a:lnTo>
                    <a:pt x="74547" y="67239"/>
                  </a:lnTo>
                  <a:lnTo>
                    <a:pt x="321866" y="67239"/>
                  </a:lnTo>
                  <a:lnTo>
                    <a:pt x="321866" y="0"/>
                  </a:lnTo>
                  <a:close/>
                </a:path>
                <a:path w="321945" h="134619">
                  <a:moveTo>
                    <a:pt x="321866" y="67239"/>
                  </a:moveTo>
                  <a:lnTo>
                    <a:pt x="247454" y="67239"/>
                  </a:lnTo>
                  <a:lnTo>
                    <a:pt x="260140" y="69851"/>
                  </a:lnTo>
                  <a:lnTo>
                    <a:pt x="270505" y="76980"/>
                  </a:lnTo>
                  <a:lnTo>
                    <a:pt x="277496" y="87558"/>
                  </a:lnTo>
                  <a:lnTo>
                    <a:pt x="280033" y="100385"/>
                  </a:lnTo>
                  <a:lnTo>
                    <a:pt x="280060" y="134343"/>
                  </a:lnTo>
                  <a:lnTo>
                    <a:pt x="321866" y="134343"/>
                  </a:lnTo>
                  <a:lnTo>
                    <a:pt x="321866" y="672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2976027" y="1557068"/>
              <a:ext cx="238760" cy="462280"/>
            </a:xfrm>
            <a:custGeom>
              <a:avLst/>
              <a:gdLst/>
              <a:ahLst/>
              <a:cxnLst/>
              <a:rect l="l" t="t" r="r" b="b"/>
              <a:pathLst>
                <a:path w="238760" h="462280">
                  <a:moveTo>
                    <a:pt x="205512" y="0"/>
                  </a:moveTo>
                  <a:lnTo>
                    <a:pt x="32741" y="0"/>
                  </a:lnTo>
                  <a:lnTo>
                    <a:pt x="19977" y="2612"/>
                  </a:lnTo>
                  <a:lnTo>
                    <a:pt x="9572" y="9740"/>
                  </a:lnTo>
                  <a:lnTo>
                    <a:pt x="2566" y="20318"/>
                  </a:lnTo>
                  <a:lnTo>
                    <a:pt x="26" y="33146"/>
                  </a:lnTo>
                  <a:lnTo>
                    <a:pt x="0" y="400864"/>
                  </a:lnTo>
                  <a:lnTo>
                    <a:pt x="6667" y="409233"/>
                  </a:lnTo>
                  <a:lnTo>
                    <a:pt x="71956" y="453902"/>
                  </a:lnTo>
                  <a:lnTo>
                    <a:pt x="117336" y="461725"/>
                  </a:lnTo>
                  <a:lnTo>
                    <a:pt x="162469" y="455151"/>
                  </a:lnTo>
                  <a:lnTo>
                    <a:pt x="203920" y="434693"/>
                  </a:lnTo>
                  <a:lnTo>
                    <a:pt x="238254" y="400864"/>
                  </a:lnTo>
                  <a:lnTo>
                    <a:pt x="238254" y="33146"/>
                  </a:lnTo>
                  <a:lnTo>
                    <a:pt x="235668" y="20185"/>
                  </a:lnTo>
                  <a:lnTo>
                    <a:pt x="228631" y="9622"/>
                  </a:lnTo>
                  <a:lnTo>
                    <a:pt x="218220" y="2534"/>
                  </a:lnTo>
                  <a:lnTo>
                    <a:pt x="205512" y="0"/>
                  </a:lnTo>
                  <a:close/>
                </a:path>
              </a:pathLst>
            </a:custGeom>
            <a:solidFill>
              <a:srgbClr val="6BC1A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2504656" y="1557070"/>
              <a:ext cx="1181735" cy="602615"/>
            </a:xfrm>
            <a:custGeom>
              <a:avLst/>
              <a:gdLst/>
              <a:ahLst/>
              <a:cxnLst/>
              <a:rect l="l" t="t" r="r" b="b"/>
              <a:pathLst>
                <a:path w="1181735" h="602614">
                  <a:moveTo>
                    <a:pt x="560247" y="230136"/>
                  </a:moveTo>
                  <a:lnTo>
                    <a:pt x="558711" y="222300"/>
                  </a:lnTo>
                  <a:lnTo>
                    <a:pt x="554482" y="215887"/>
                  </a:lnTo>
                  <a:lnTo>
                    <a:pt x="548208" y="211569"/>
                  </a:lnTo>
                  <a:lnTo>
                    <a:pt x="540499" y="209969"/>
                  </a:lnTo>
                  <a:lnTo>
                    <a:pt x="532866" y="211569"/>
                  </a:lnTo>
                  <a:lnTo>
                    <a:pt x="526630" y="215887"/>
                  </a:lnTo>
                  <a:lnTo>
                    <a:pt x="522427" y="222300"/>
                  </a:lnTo>
                  <a:lnTo>
                    <a:pt x="520877" y="230136"/>
                  </a:lnTo>
                  <a:lnTo>
                    <a:pt x="520877" y="315366"/>
                  </a:lnTo>
                  <a:lnTo>
                    <a:pt x="522427" y="323189"/>
                  </a:lnTo>
                  <a:lnTo>
                    <a:pt x="526630" y="329603"/>
                  </a:lnTo>
                  <a:lnTo>
                    <a:pt x="532866" y="333933"/>
                  </a:lnTo>
                  <a:lnTo>
                    <a:pt x="540499" y="335521"/>
                  </a:lnTo>
                  <a:lnTo>
                    <a:pt x="548208" y="333933"/>
                  </a:lnTo>
                  <a:lnTo>
                    <a:pt x="554482" y="329603"/>
                  </a:lnTo>
                  <a:lnTo>
                    <a:pt x="558711" y="323189"/>
                  </a:lnTo>
                  <a:lnTo>
                    <a:pt x="560247" y="315366"/>
                  </a:lnTo>
                  <a:lnTo>
                    <a:pt x="560247" y="230136"/>
                  </a:lnTo>
                  <a:close/>
                </a:path>
                <a:path w="1181735" h="602614">
                  <a:moveTo>
                    <a:pt x="570674" y="0"/>
                  </a:moveTo>
                  <a:lnTo>
                    <a:pt x="531304" y="0"/>
                  </a:lnTo>
                  <a:lnTo>
                    <a:pt x="531304" y="106476"/>
                  </a:lnTo>
                  <a:lnTo>
                    <a:pt x="532841" y="114363"/>
                  </a:lnTo>
                  <a:lnTo>
                    <a:pt x="537044" y="120764"/>
                  </a:lnTo>
                  <a:lnTo>
                    <a:pt x="543293" y="125069"/>
                  </a:lnTo>
                  <a:lnTo>
                    <a:pt x="550913" y="126631"/>
                  </a:lnTo>
                  <a:lnTo>
                    <a:pt x="558622" y="125069"/>
                  </a:lnTo>
                  <a:lnTo>
                    <a:pt x="564908" y="120764"/>
                  </a:lnTo>
                  <a:lnTo>
                    <a:pt x="569125" y="114363"/>
                  </a:lnTo>
                  <a:lnTo>
                    <a:pt x="570674" y="106476"/>
                  </a:lnTo>
                  <a:lnTo>
                    <a:pt x="570674" y="0"/>
                  </a:lnTo>
                  <a:close/>
                </a:path>
                <a:path w="1181735" h="602614">
                  <a:moveTo>
                    <a:pt x="658202" y="90919"/>
                  </a:moveTo>
                  <a:lnTo>
                    <a:pt x="656640" y="83083"/>
                  </a:lnTo>
                  <a:lnTo>
                    <a:pt x="652386" y="76682"/>
                  </a:lnTo>
                  <a:lnTo>
                    <a:pt x="646112" y="72351"/>
                  </a:lnTo>
                  <a:lnTo>
                    <a:pt x="638454" y="70764"/>
                  </a:lnTo>
                  <a:lnTo>
                    <a:pt x="630821" y="72351"/>
                  </a:lnTo>
                  <a:lnTo>
                    <a:pt x="624586" y="76682"/>
                  </a:lnTo>
                  <a:lnTo>
                    <a:pt x="620382" y="83083"/>
                  </a:lnTo>
                  <a:lnTo>
                    <a:pt x="618832" y="90919"/>
                  </a:lnTo>
                  <a:lnTo>
                    <a:pt x="618832" y="137464"/>
                  </a:lnTo>
                  <a:lnTo>
                    <a:pt x="620382" y="145288"/>
                  </a:lnTo>
                  <a:lnTo>
                    <a:pt x="624586" y="151701"/>
                  </a:lnTo>
                  <a:lnTo>
                    <a:pt x="630821" y="156032"/>
                  </a:lnTo>
                  <a:lnTo>
                    <a:pt x="638454" y="157619"/>
                  </a:lnTo>
                  <a:lnTo>
                    <a:pt x="646112" y="156032"/>
                  </a:lnTo>
                  <a:lnTo>
                    <a:pt x="652386" y="151701"/>
                  </a:lnTo>
                  <a:lnTo>
                    <a:pt x="656640" y="145288"/>
                  </a:lnTo>
                  <a:lnTo>
                    <a:pt x="658202" y="137464"/>
                  </a:lnTo>
                  <a:lnTo>
                    <a:pt x="658202" y="90919"/>
                  </a:lnTo>
                  <a:close/>
                </a:path>
                <a:path w="1181735" h="602614">
                  <a:moveTo>
                    <a:pt x="1181125" y="407365"/>
                  </a:moveTo>
                  <a:lnTo>
                    <a:pt x="1152575" y="433539"/>
                  </a:lnTo>
                  <a:lnTo>
                    <a:pt x="1118755" y="452005"/>
                  </a:lnTo>
                  <a:lnTo>
                    <a:pt x="1080300" y="461124"/>
                  </a:lnTo>
                  <a:lnTo>
                    <a:pt x="1067066" y="461746"/>
                  </a:lnTo>
                  <a:lnTo>
                    <a:pt x="1032789" y="457263"/>
                  </a:lnTo>
                  <a:lnTo>
                    <a:pt x="1000734" y="445211"/>
                  </a:lnTo>
                  <a:lnTo>
                    <a:pt x="972096" y="426212"/>
                  </a:lnTo>
                  <a:lnTo>
                    <a:pt x="948004" y="400862"/>
                  </a:lnTo>
                  <a:lnTo>
                    <a:pt x="937602" y="412927"/>
                  </a:lnTo>
                  <a:lnTo>
                    <a:pt x="900379" y="442264"/>
                  </a:lnTo>
                  <a:lnTo>
                    <a:pt x="847547" y="460489"/>
                  </a:lnTo>
                  <a:lnTo>
                    <a:pt x="828814" y="461746"/>
                  </a:lnTo>
                  <a:lnTo>
                    <a:pt x="794512" y="457263"/>
                  </a:lnTo>
                  <a:lnTo>
                    <a:pt x="762419" y="445211"/>
                  </a:lnTo>
                  <a:lnTo>
                    <a:pt x="733717" y="426212"/>
                  </a:lnTo>
                  <a:lnTo>
                    <a:pt x="709625" y="400862"/>
                  </a:lnTo>
                  <a:lnTo>
                    <a:pt x="703033" y="409232"/>
                  </a:lnTo>
                  <a:lnTo>
                    <a:pt x="695871" y="417080"/>
                  </a:lnTo>
                  <a:lnTo>
                    <a:pt x="688174" y="424408"/>
                  </a:lnTo>
                  <a:lnTo>
                    <a:pt x="679996" y="431177"/>
                  </a:lnTo>
                  <a:lnTo>
                    <a:pt x="658202" y="442925"/>
                  </a:lnTo>
                  <a:lnTo>
                    <a:pt x="658202" y="307251"/>
                  </a:lnTo>
                  <a:lnTo>
                    <a:pt x="656640" y="299415"/>
                  </a:lnTo>
                  <a:lnTo>
                    <a:pt x="652386" y="293014"/>
                  </a:lnTo>
                  <a:lnTo>
                    <a:pt x="646112" y="288683"/>
                  </a:lnTo>
                  <a:lnTo>
                    <a:pt x="638454" y="287083"/>
                  </a:lnTo>
                  <a:lnTo>
                    <a:pt x="630821" y="288683"/>
                  </a:lnTo>
                  <a:lnTo>
                    <a:pt x="624586" y="293014"/>
                  </a:lnTo>
                  <a:lnTo>
                    <a:pt x="620382" y="299415"/>
                  </a:lnTo>
                  <a:lnTo>
                    <a:pt x="618832" y="307251"/>
                  </a:lnTo>
                  <a:lnTo>
                    <a:pt x="618832" y="449033"/>
                  </a:lnTo>
                  <a:lnTo>
                    <a:pt x="620382" y="456844"/>
                  </a:lnTo>
                  <a:lnTo>
                    <a:pt x="592366" y="461733"/>
                  </a:lnTo>
                  <a:lnTo>
                    <a:pt x="547192" y="455155"/>
                  </a:lnTo>
                  <a:lnTo>
                    <a:pt x="505714" y="434695"/>
                  </a:lnTo>
                  <a:lnTo>
                    <a:pt x="471360" y="400862"/>
                  </a:lnTo>
                  <a:lnTo>
                    <a:pt x="447255" y="426212"/>
                  </a:lnTo>
                  <a:lnTo>
                    <a:pt x="418566" y="445211"/>
                  </a:lnTo>
                  <a:lnTo>
                    <a:pt x="386473" y="457263"/>
                  </a:lnTo>
                  <a:lnTo>
                    <a:pt x="352171" y="461746"/>
                  </a:lnTo>
                  <a:lnTo>
                    <a:pt x="333438" y="460489"/>
                  </a:lnTo>
                  <a:lnTo>
                    <a:pt x="280733" y="442264"/>
                  </a:lnTo>
                  <a:lnTo>
                    <a:pt x="243497" y="412927"/>
                  </a:lnTo>
                  <a:lnTo>
                    <a:pt x="233108" y="400862"/>
                  </a:lnTo>
                  <a:lnTo>
                    <a:pt x="208953" y="426212"/>
                  </a:lnTo>
                  <a:lnTo>
                    <a:pt x="180263" y="445211"/>
                  </a:lnTo>
                  <a:lnTo>
                    <a:pt x="148196" y="457263"/>
                  </a:lnTo>
                  <a:lnTo>
                    <a:pt x="113919" y="461746"/>
                  </a:lnTo>
                  <a:lnTo>
                    <a:pt x="100749" y="461124"/>
                  </a:lnTo>
                  <a:lnTo>
                    <a:pt x="62369" y="452005"/>
                  </a:lnTo>
                  <a:lnTo>
                    <a:pt x="28498" y="433489"/>
                  </a:lnTo>
                  <a:lnTo>
                    <a:pt x="0" y="407365"/>
                  </a:lnTo>
                  <a:lnTo>
                    <a:pt x="0" y="602043"/>
                  </a:lnTo>
                  <a:lnTo>
                    <a:pt x="1181125" y="602043"/>
                  </a:lnTo>
                  <a:lnTo>
                    <a:pt x="1181125" y="407365"/>
                  </a:lnTo>
                  <a:close/>
                </a:path>
              </a:pathLst>
            </a:custGeom>
            <a:solidFill>
              <a:srgbClr val="38A4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3922414" y="1169326"/>
              <a:ext cx="1341755" cy="1438275"/>
            </a:xfrm>
            <a:custGeom>
              <a:avLst/>
              <a:gdLst/>
              <a:ahLst/>
              <a:cxnLst/>
              <a:rect l="l" t="t" r="r" b="b"/>
              <a:pathLst>
                <a:path w="1341754" h="1438275">
                  <a:moveTo>
                    <a:pt x="1302889" y="0"/>
                  </a:moveTo>
                  <a:lnTo>
                    <a:pt x="38288" y="0"/>
                  </a:lnTo>
                  <a:lnTo>
                    <a:pt x="23401" y="3014"/>
                  </a:lnTo>
                  <a:lnTo>
                    <a:pt x="11229" y="11229"/>
                  </a:lnTo>
                  <a:lnTo>
                    <a:pt x="3014" y="23400"/>
                  </a:lnTo>
                  <a:lnTo>
                    <a:pt x="0" y="38287"/>
                  </a:lnTo>
                  <a:lnTo>
                    <a:pt x="0" y="1399710"/>
                  </a:lnTo>
                  <a:lnTo>
                    <a:pt x="3014" y="1414675"/>
                  </a:lnTo>
                  <a:lnTo>
                    <a:pt x="11229" y="1426887"/>
                  </a:lnTo>
                  <a:lnTo>
                    <a:pt x="23401" y="1435116"/>
                  </a:lnTo>
                  <a:lnTo>
                    <a:pt x="38288" y="1438133"/>
                  </a:lnTo>
                  <a:lnTo>
                    <a:pt x="1302889" y="1438133"/>
                  </a:lnTo>
                  <a:lnTo>
                    <a:pt x="1317776" y="1435116"/>
                  </a:lnTo>
                  <a:lnTo>
                    <a:pt x="1329948" y="1426887"/>
                  </a:lnTo>
                  <a:lnTo>
                    <a:pt x="1338163" y="1414675"/>
                  </a:lnTo>
                  <a:lnTo>
                    <a:pt x="1341177" y="1399710"/>
                  </a:lnTo>
                  <a:lnTo>
                    <a:pt x="1341177" y="38287"/>
                  </a:lnTo>
                  <a:lnTo>
                    <a:pt x="1338163" y="23400"/>
                  </a:lnTo>
                  <a:lnTo>
                    <a:pt x="1329948" y="11229"/>
                  </a:lnTo>
                  <a:lnTo>
                    <a:pt x="1317776" y="3014"/>
                  </a:lnTo>
                  <a:lnTo>
                    <a:pt x="1302889" y="0"/>
                  </a:lnTo>
                  <a:close/>
                </a:path>
              </a:pathLst>
            </a:custGeom>
            <a:solidFill>
              <a:srgbClr val="DBED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3922414" y="1169326"/>
              <a:ext cx="1341755" cy="1438275"/>
            </a:xfrm>
            <a:custGeom>
              <a:avLst/>
              <a:gdLst/>
              <a:ahLst/>
              <a:cxnLst/>
              <a:rect l="l" t="t" r="r" b="b"/>
              <a:pathLst>
                <a:path w="1341754" h="1438275">
                  <a:moveTo>
                    <a:pt x="38288" y="1438133"/>
                  </a:moveTo>
                  <a:lnTo>
                    <a:pt x="1302889" y="1438133"/>
                  </a:lnTo>
                  <a:lnTo>
                    <a:pt x="1317776" y="1435116"/>
                  </a:lnTo>
                  <a:lnTo>
                    <a:pt x="1329948" y="1426887"/>
                  </a:lnTo>
                  <a:lnTo>
                    <a:pt x="1338163" y="1414675"/>
                  </a:lnTo>
                  <a:lnTo>
                    <a:pt x="1341177" y="1399710"/>
                  </a:lnTo>
                  <a:lnTo>
                    <a:pt x="1341177" y="38287"/>
                  </a:lnTo>
                  <a:lnTo>
                    <a:pt x="1338163" y="23400"/>
                  </a:lnTo>
                  <a:lnTo>
                    <a:pt x="1329948" y="11229"/>
                  </a:lnTo>
                  <a:lnTo>
                    <a:pt x="1317776" y="3014"/>
                  </a:lnTo>
                  <a:lnTo>
                    <a:pt x="1302889" y="0"/>
                  </a:lnTo>
                  <a:lnTo>
                    <a:pt x="38288" y="0"/>
                  </a:lnTo>
                  <a:lnTo>
                    <a:pt x="23401" y="3014"/>
                  </a:lnTo>
                  <a:lnTo>
                    <a:pt x="11229" y="11229"/>
                  </a:lnTo>
                  <a:lnTo>
                    <a:pt x="3014" y="23400"/>
                  </a:lnTo>
                  <a:lnTo>
                    <a:pt x="0" y="38287"/>
                  </a:lnTo>
                  <a:lnTo>
                    <a:pt x="0" y="1399710"/>
                  </a:lnTo>
                  <a:lnTo>
                    <a:pt x="3014" y="1414675"/>
                  </a:lnTo>
                  <a:lnTo>
                    <a:pt x="11229" y="1426887"/>
                  </a:lnTo>
                  <a:lnTo>
                    <a:pt x="23401" y="1435116"/>
                  </a:lnTo>
                  <a:lnTo>
                    <a:pt x="38288" y="1438133"/>
                  </a:lnTo>
                  <a:close/>
                </a:path>
              </a:pathLst>
            </a:custGeom>
            <a:ln w="6764">
              <a:solidFill>
                <a:srgbClr val="DBEDF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/>
          <p:cNvSpPr txBox="1"/>
          <p:nvPr/>
        </p:nvSpPr>
        <p:spPr>
          <a:xfrm>
            <a:off x="4095339" y="2225689"/>
            <a:ext cx="997585" cy="3505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dirty="0" sz="1050" spc="5">
                <a:latin typeface="Arial"/>
                <a:cs typeface="Arial"/>
              </a:rPr>
              <a:t>Chemical</a:t>
            </a:r>
            <a:r>
              <a:rPr dirty="0" sz="1050" spc="-40">
                <a:latin typeface="Arial"/>
                <a:cs typeface="Arial"/>
              </a:rPr>
              <a:t> </a:t>
            </a:r>
            <a:r>
              <a:rPr dirty="0" sz="1050" spc="5">
                <a:latin typeface="Arial"/>
                <a:cs typeface="Arial"/>
              </a:rPr>
              <a:t>power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Arial"/>
                <a:cs typeface="Arial"/>
              </a:rPr>
              <a:t>generation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4274181" y="1165834"/>
            <a:ext cx="2486660" cy="1445260"/>
            <a:chOff x="4274181" y="1165834"/>
            <a:chExt cx="2486660" cy="1445260"/>
          </a:xfrm>
        </p:grpSpPr>
        <p:sp>
          <p:nvSpPr>
            <p:cNvPr id="66" name="object 66"/>
            <p:cNvSpPr/>
            <p:nvPr/>
          </p:nvSpPr>
          <p:spPr>
            <a:xfrm>
              <a:off x="4303293" y="1313140"/>
              <a:ext cx="588645" cy="882015"/>
            </a:xfrm>
            <a:custGeom>
              <a:avLst/>
              <a:gdLst/>
              <a:ahLst/>
              <a:cxnLst/>
              <a:rect l="l" t="t" r="r" b="b"/>
              <a:pathLst>
                <a:path w="588645" h="882014">
                  <a:moveTo>
                    <a:pt x="294107" y="0"/>
                  </a:moveTo>
                  <a:lnTo>
                    <a:pt x="202783" y="47757"/>
                  </a:lnTo>
                  <a:lnTo>
                    <a:pt x="202783" y="373535"/>
                  </a:lnTo>
                  <a:lnTo>
                    <a:pt x="180739" y="411006"/>
                  </a:lnTo>
                  <a:lnTo>
                    <a:pt x="127593" y="505173"/>
                  </a:lnTo>
                  <a:lnTo>
                    <a:pt x="62829" y="628663"/>
                  </a:lnTo>
                  <a:lnTo>
                    <a:pt x="5929" y="754106"/>
                  </a:lnTo>
                  <a:lnTo>
                    <a:pt x="0" y="799917"/>
                  </a:lnTo>
                  <a:lnTo>
                    <a:pt x="15518" y="840946"/>
                  </a:lnTo>
                  <a:lnTo>
                    <a:pt x="47957" y="870483"/>
                  </a:lnTo>
                  <a:lnTo>
                    <a:pt x="92789" y="881820"/>
                  </a:lnTo>
                  <a:lnTo>
                    <a:pt x="495561" y="881820"/>
                  </a:lnTo>
                  <a:lnTo>
                    <a:pt x="540390" y="870483"/>
                  </a:lnTo>
                  <a:lnTo>
                    <a:pt x="572815" y="840946"/>
                  </a:lnTo>
                  <a:lnTo>
                    <a:pt x="588293" y="799917"/>
                  </a:lnTo>
                  <a:lnTo>
                    <a:pt x="582285" y="754106"/>
                  </a:lnTo>
                  <a:lnTo>
                    <a:pt x="525464" y="628663"/>
                  </a:lnTo>
                  <a:lnTo>
                    <a:pt x="460740" y="505173"/>
                  </a:lnTo>
                  <a:lnTo>
                    <a:pt x="407609" y="411006"/>
                  </a:lnTo>
                  <a:lnTo>
                    <a:pt x="385567" y="373535"/>
                  </a:lnTo>
                  <a:lnTo>
                    <a:pt x="385567" y="47757"/>
                  </a:lnTo>
                  <a:lnTo>
                    <a:pt x="294107" y="0"/>
                  </a:lnTo>
                  <a:close/>
                </a:path>
              </a:pathLst>
            </a:custGeom>
            <a:solidFill>
              <a:srgbClr val="C7E6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4303293" y="1313140"/>
              <a:ext cx="332105" cy="882015"/>
            </a:xfrm>
            <a:custGeom>
              <a:avLst/>
              <a:gdLst/>
              <a:ahLst/>
              <a:cxnLst/>
              <a:rect l="l" t="t" r="r" b="b"/>
              <a:pathLst>
                <a:path w="332104" h="882014">
                  <a:moveTo>
                    <a:pt x="294107" y="0"/>
                  </a:moveTo>
                  <a:lnTo>
                    <a:pt x="202783" y="47757"/>
                  </a:lnTo>
                  <a:lnTo>
                    <a:pt x="202783" y="373535"/>
                  </a:lnTo>
                  <a:lnTo>
                    <a:pt x="180739" y="411006"/>
                  </a:lnTo>
                  <a:lnTo>
                    <a:pt x="127593" y="505173"/>
                  </a:lnTo>
                  <a:lnTo>
                    <a:pt x="62829" y="628663"/>
                  </a:lnTo>
                  <a:lnTo>
                    <a:pt x="5929" y="754106"/>
                  </a:lnTo>
                  <a:lnTo>
                    <a:pt x="0" y="799917"/>
                  </a:lnTo>
                  <a:lnTo>
                    <a:pt x="15518" y="840946"/>
                  </a:lnTo>
                  <a:lnTo>
                    <a:pt x="47957" y="870483"/>
                  </a:lnTo>
                  <a:lnTo>
                    <a:pt x="92789" y="881820"/>
                  </a:lnTo>
                  <a:lnTo>
                    <a:pt x="167742" y="881820"/>
                  </a:lnTo>
                  <a:lnTo>
                    <a:pt x="122989" y="870483"/>
                  </a:lnTo>
                  <a:lnTo>
                    <a:pt x="90590" y="840946"/>
                  </a:lnTo>
                  <a:lnTo>
                    <a:pt x="75086" y="799917"/>
                  </a:lnTo>
                  <a:lnTo>
                    <a:pt x="81018" y="754106"/>
                  </a:lnTo>
                  <a:lnTo>
                    <a:pt x="137897" y="628663"/>
                  </a:lnTo>
                  <a:lnTo>
                    <a:pt x="202614" y="505173"/>
                  </a:lnTo>
                  <a:lnTo>
                    <a:pt x="255713" y="411006"/>
                  </a:lnTo>
                  <a:lnTo>
                    <a:pt x="277737" y="373535"/>
                  </a:lnTo>
                  <a:lnTo>
                    <a:pt x="277737" y="47757"/>
                  </a:lnTo>
                  <a:lnTo>
                    <a:pt x="331719" y="19617"/>
                  </a:lnTo>
                  <a:lnTo>
                    <a:pt x="294107" y="0"/>
                  </a:lnTo>
                  <a:close/>
                </a:path>
              </a:pathLst>
            </a:custGeom>
            <a:solidFill>
              <a:srgbClr val="000000">
                <a:alpha val="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4367653" y="1895969"/>
              <a:ext cx="459740" cy="234315"/>
            </a:xfrm>
            <a:custGeom>
              <a:avLst/>
              <a:gdLst/>
              <a:ahLst/>
              <a:cxnLst/>
              <a:rect l="l" t="t" r="r" b="b"/>
              <a:pathLst>
                <a:path w="459739" h="234314">
                  <a:moveTo>
                    <a:pt x="364365" y="0"/>
                  </a:moveTo>
                  <a:lnTo>
                    <a:pt x="95129" y="0"/>
                  </a:lnTo>
                  <a:lnTo>
                    <a:pt x="69664" y="48994"/>
                  </a:lnTo>
                  <a:lnTo>
                    <a:pt x="44833" y="99015"/>
                  </a:lnTo>
                  <a:lnTo>
                    <a:pt x="21879" y="148301"/>
                  </a:lnTo>
                  <a:lnTo>
                    <a:pt x="2046" y="195088"/>
                  </a:lnTo>
                  <a:lnTo>
                    <a:pt x="0" y="203778"/>
                  </a:lnTo>
                  <a:lnTo>
                    <a:pt x="490" y="211238"/>
                  </a:lnTo>
                  <a:lnTo>
                    <a:pt x="28428" y="234051"/>
                  </a:lnTo>
                  <a:lnTo>
                    <a:pt x="431201" y="234051"/>
                  </a:lnTo>
                  <a:lnTo>
                    <a:pt x="459497" y="203778"/>
                  </a:lnTo>
                  <a:lnTo>
                    <a:pt x="457448" y="195088"/>
                  </a:lnTo>
                  <a:lnTo>
                    <a:pt x="437691" y="148301"/>
                  </a:lnTo>
                  <a:lnTo>
                    <a:pt x="414763" y="99015"/>
                  </a:lnTo>
                  <a:lnTo>
                    <a:pt x="389907" y="48994"/>
                  </a:lnTo>
                  <a:lnTo>
                    <a:pt x="364365" y="0"/>
                  </a:lnTo>
                  <a:close/>
                </a:path>
              </a:pathLst>
            </a:custGeom>
            <a:solidFill>
              <a:srgbClr val="80C6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4456017" y="1265382"/>
              <a:ext cx="283210" cy="95885"/>
            </a:xfrm>
            <a:custGeom>
              <a:avLst/>
              <a:gdLst/>
              <a:ahLst/>
              <a:cxnLst/>
              <a:rect l="l" t="t" r="r" b="b"/>
              <a:pathLst>
                <a:path w="283210" h="95884">
                  <a:moveTo>
                    <a:pt x="241501" y="0"/>
                  </a:moveTo>
                  <a:lnTo>
                    <a:pt x="41400" y="0"/>
                  </a:lnTo>
                  <a:lnTo>
                    <a:pt x="25285" y="3253"/>
                  </a:lnTo>
                  <a:lnTo>
                    <a:pt x="12125" y="12125"/>
                  </a:lnTo>
                  <a:lnTo>
                    <a:pt x="3253" y="25284"/>
                  </a:lnTo>
                  <a:lnTo>
                    <a:pt x="0" y="41398"/>
                  </a:lnTo>
                  <a:lnTo>
                    <a:pt x="0" y="54251"/>
                  </a:lnTo>
                  <a:lnTo>
                    <a:pt x="3253" y="70344"/>
                  </a:lnTo>
                  <a:lnTo>
                    <a:pt x="12125" y="83457"/>
                  </a:lnTo>
                  <a:lnTo>
                    <a:pt x="25285" y="92282"/>
                  </a:lnTo>
                  <a:lnTo>
                    <a:pt x="41400" y="95514"/>
                  </a:lnTo>
                  <a:lnTo>
                    <a:pt x="241501" y="95514"/>
                  </a:lnTo>
                  <a:lnTo>
                    <a:pt x="257616" y="92282"/>
                  </a:lnTo>
                  <a:lnTo>
                    <a:pt x="270775" y="83457"/>
                  </a:lnTo>
                  <a:lnTo>
                    <a:pt x="279648" y="70344"/>
                  </a:lnTo>
                  <a:lnTo>
                    <a:pt x="282901" y="54251"/>
                  </a:lnTo>
                  <a:lnTo>
                    <a:pt x="282901" y="41398"/>
                  </a:lnTo>
                  <a:lnTo>
                    <a:pt x="279648" y="25284"/>
                  </a:lnTo>
                  <a:lnTo>
                    <a:pt x="270775" y="12125"/>
                  </a:lnTo>
                  <a:lnTo>
                    <a:pt x="257616" y="3253"/>
                  </a:lnTo>
                  <a:lnTo>
                    <a:pt x="241501" y="0"/>
                  </a:lnTo>
                  <a:close/>
                </a:path>
              </a:pathLst>
            </a:custGeom>
            <a:solidFill>
              <a:srgbClr val="B0CCB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0" name="object 7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56017" y="1265382"/>
              <a:ext cx="116353" cy="95514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75854" y="1474000"/>
              <a:ext cx="107424" cy="107420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02593" y="1636077"/>
              <a:ext cx="107424" cy="107420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88252" y="1274312"/>
              <a:ext cx="86588" cy="86585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4289298" y="1251318"/>
              <a:ext cx="616585" cy="958215"/>
            </a:xfrm>
            <a:custGeom>
              <a:avLst/>
              <a:gdLst/>
              <a:ahLst/>
              <a:cxnLst/>
              <a:rect l="l" t="t" r="r" b="b"/>
              <a:pathLst>
                <a:path w="616585" h="958214">
                  <a:moveTo>
                    <a:pt x="463689" y="55473"/>
                  </a:moveTo>
                  <a:lnTo>
                    <a:pt x="459320" y="33909"/>
                  </a:lnTo>
                  <a:lnTo>
                    <a:pt x="447421" y="16268"/>
                  </a:lnTo>
                  <a:lnTo>
                    <a:pt x="429780" y="4368"/>
                  </a:lnTo>
                  <a:lnTo>
                    <a:pt x="408216" y="0"/>
                  </a:lnTo>
                  <a:lnTo>
                    <a:pt x="297548" y="0"/>
                  </a:lnTo>
                  <a:lnTo>
                    <a:pt x="291325" y="6362"/>
                  </a:lnTo>
                  <a:lnTo>
                    <a:pt x="291325" y="21780"/>
                  </a:lnTo>
                  <a:lnTo>
                    <a:pt x="297548" y="28143"/>
                  </a:lnTo>
                  <a:lnTo>
                    <a:pt x="408216" y="28143"/>
                  </a:lnTo>
                  <a:lnTo>
                    <a:pt x="418820" y="30302"/>
                  </a:lnTo>
                  <a:lnTo>
                    <a:pt x="427507" y="36169"/>
                  </a:lnTo>
                  <a:lnTo>
                    <a:pt x="433387" y="44869"/>
                  </a:lnTo>
                  <a:lnTo>
                    <a:pt x="435546" y="55473"/>
                  </a:lnTo>
                  <a:lnTo>
                    <a:pt x="435546" y="68326"/>
                  </a:lnTo>
                  <a:lnTo>
                    <a:pt x="433387" y="78905"/>
                  </a:lnTo>
                  <a:lnTo>
                    <a:pt x="427507" y="87553"/>
                  </a:lnTo>
                  <a:lnTo>
                    <a:pt x="418820" y="93383"/>
                  </a:lnTo>
                  <a:lnTo>
                    <a:pt x="408216" y="95516"/>
                  </a:lnTo>
                  <a:lnTo>
                    <a:pt x="208114" y="95516"/>
                  </a:lnTo>
                  <a:lnTo>
                    <a:pt x="197510" y="93383"/>
                  </a:lnTo>
                  <a:lnTo>
                    <a:pt x="188823" y="87553"/>
                  </a:lnTo>
                  <a:lnTo>
                    <a:pt x="182943" y="78905"/>
                  </a:lnTo>
                  <a:lnTo>
                    <a:pt x="180784" y="68326"/>
                  </a:lnTo>
                  <a:lnTo>
                    <a:pt x="180784" y="55473"/>
                  </a:lnTo>
                  <a:lnTo>
                    <a:pt x="182943" y="44869"/>
                  </a:lnTo>
                  <a:lnTo>
                    <a:pt x="188823" y="36169"/>
                  </a:lnTo>
                  <a:lnTo>
                    <a:pt x="197510" y="30302"/>
                  </a:lnTo>
                  <a:lnTo>
                    <a:pt x="208114" y="28143"/>
                  </a:lnTo>
                  <a:lnTo>
                    <a:pt x="256819" y="28143"/>
                  </a:lnTo>
                  <a:lnTo>
                    <a:pt x="263182" y="21780"/>
                  </a:lnTo>
                  <a:lnTo>
                    <a:pt x="263182" y="6362"/>
                  </a:lnTo>
                  <a:lnTo>
                    <a:pt x="256819" y="0"/>
                  </a:lnTo>
                  <a:lnTo>
                    <a:pt x="208114" y="0"/>
                  </a:lnTo>
                  <a:lnTo>
                    <a:pt x="186550" y="4368"/>
                  </a:lnTo>
                  <a:lnTo>
                    <a:pt x="168910" y="16268"/>
                  </a:lnTo>
                  <a:lnTo>
                    <a:pt x="157010" y="33909"/>
                  </a:lnTo>
                  <a:lnTo>
                    <a:pt x="152641" y="55473"/>
                  </a:lnTo>
                  <a:lnTo>
                    <a:pt x="152641" y="68326"/>
                  </a:lnTo>
                  <a:lnTo>
                    <a:pt x="156527" y="88646"/>
                  </a:lnTo>
                  <a:lnTo>
                    <a:pt x="167170" y="105600"/>
                  </a:lnTo>
                  <a:lnTo>
                    <a:pt x="183070" y="117678"/>
                  </a:lnTo>
                  <a:lnTo>
                    <a:pt x="202704" y="123380"/>
                  </a:lnTo>
                  <a:lnTo>
                    <a:pt x="202704" y="431444"/>
                  </a:lnTo>
                  <a:lnTo>
                    <a:pt x="184797" y="461899"/>
                  </a:lnTo>
                  <a:lnTo>
                    <a:pt x="153187" y="517220"/>
                  </a:lnTo>
                  <a:lnTo>
                    <a:pt x="149263" y="523976"/>
                  </a:lnTo>
                  <a:lnTo>
                    <a:pt x="151701" y="532638"/>
                  </a:lnTo>
                  <a:lnTo>
                    <a:pt x="165087" y="540080"/>
                  </a:lnTo>
                  <a:lnTo>
                    <a:pt x="173888" y="537781"/>
                  </a:lnTo>
                  <a:lnTo>
                    <a:pt x="198005" y="495274"/>
                  </a:lnTo>
                  <a:lnTo>
                    <a:pt x="230162" y="440372"/>
                  </a:lnTo>
                  <a:lnTo>
                    <a:pt x="230847" y="437934"/>
                  </a:lnTo>
                  <a:lnTo>
                    <a:pt x="230847" y="123659"/>
                  </a:lnTo>
                  <a:lnTo>
                    <a:pt x="385483" y="123659"/>
                  </a:lnTo>
                  <a:lnTo>
                    <a:pt x="385483" y="180886"/>
                  </a:lnTo>
                  <a:lnTo>
                    <a:pt x="391845" y="187236"/>
                  </a:lnTo>
                  <a:lnTo>
                    <a:pt x="407403" y="187236"/>
                  </a:lnTo>
                  <a:lnTo>
                    <a:pt x="413626" y="180886"/>
                  </a:lnTo>
                  <a:lnTo>
                    <a:pt x="413626" y="123380"/>
                  </a:lnTo>
                  <a:lnTo>
                    <a:pt x="433324" y="117678"/>
                  </a:lnTo>
                  <a:lnTo>
                    <a:pt x="449211" y="105600"/>
                  </a:lnTo>
                  <a:lnTo>
                    <a:pt x="459816" y="88646"/>
                  </a:lnTo>
                  <a:lnTo>
                    <a:pt x="463689" y="68326"/>
                  </a:lnTo>
                  <a:lnTo>
                    <a:pt x="463689" y="55473"/>
                  </a:lnTo>
                  <a:close/>
                </a:path>
                <a:path w="616585" h="958214">
                  <a:moveTo>
                    <a:pt x="551776" y="854989"/>
                  </a:moveTo>
                  <a:lnTo>
                    <a:pt x="531431" y="792861"/>
                  </a:lnTo>
                  <a:lnTo>
                    <a:pt x="509905" y="746061"/>
                  </a:lnTo>
                  <a:lnTo>
                    <a:pt x="484441" y="694385"/>
                  </a:lnTo>
                  <a:lnTo>
                    <a:pt x="452729" y="633425"/>
                  </a:lnTo>
                  <a:lnTo>
                    <a:pt x="447992" y="630593"/>
                  </a:lnTo>
                  <a:lnTo>
                    <a:pt x="373176" y="630593"/>
                  </a:lnTo>
                  <a:lnTo>
                    <a:pt x="366953" y="636816"/>
                  </a:lnTo>
                  <a:lnTo>
                    <a:pt x="366953" y="652373"/>
                  </a:lnTo>
                  <a:lnTo>
                    <a:pt x="373176" y="658723"/>
                  </a:lnTo>
                  <a:lnTo>
                    <a:pt x="434327" y="658723"/>
                  </a:lnTo>
                  <a:lnTo>
                    <a:pt x="461886" y="712076"/>
                  </a:lnTo>
                  <a:lnTo>
                    <a:pt x="485876" y="761009"/>
                  </a:lnTo>
                  <a:lnTo>
                    <a:pt x="506209" y="805370"/>
                  </a:lnTo>
                  <a:lnTo>
                    <a:pt x="524700" y="849757"/>
                  </a:lnTo>
                  <a:lnTo>
                    <a:pt x="524167" y="854227"/>
                  </a:lnTo>
                  <a:lnTo>
                    <a:pt x="518617" y="862469"/>
                  </a:lnTo>
                  <a:lnTo>
                    <a:pt x="514553" y="864641"/>
                  </a:lnTo>
                  <a:lnTo>
                    <a:pt x="101777" y="864641"/>
                  </a:lnTo>
                  <a:lnTo>
                    <a:pt x="97853" y="862469"/>
                  </a:lnTo>
                  <a:lnTo>
                    <a:pt x="92163" y="854227"/>
                  </a:lnTo>
                  <a:lnTo>
                    <a:pt x="91630" y="849757"/>
                  </a:lnTo>
                  <a:lnTo>
                    <a:pt x="110185" y="805370"/>
                  </a:lnTo>
                  <a:lnTo>
                    <a:pt x="130505" y="761009"/>
                  </a:lnTo>
                  <a:lnTo>
                    <a:pt x="154457" y="712076"/>
                  </a:lnTo>
                  <a:lnTo>
                    <a:pt x="182003" y="658723"/>
                  </a:lnTo>
                  <a:lnTo>
                    <a:pt x="332447" y="658723"/>
                  </a:lnTo>
                  <a:lnTo>
                    <a:pt x="338810" y="652373"/>
                  </a:lnTo>
                  <a:lnTo>
                    <a:pt x="338810" y="636816"/>
                  </a:lnTo>
                  <a:lnTo>
                    <a:pt x="332447" y="630593"/>
                  </a:lnTo>
                  <a:lnTo>
                    <a:pt x="168338" y="630593"/>
                  </a:lnTo>
                  <a:lnTo>
                    <a:pt x="131902" y="694385"/>
                  </a:lnTo>
                  <a:lnTo>
                    <a:pt x="106476" y="746061"/>
                  </a:lnTo>
                  <a:lnTo>
                    <a:pt x="84950" y="792861"/>
                  </a:lnTo>
                  <a:lnTo>
                    <a:pt x="67411" y="834605"/>
                  </a:lnTo>
                  <a:lnTo>
                    <a:pt x="64604" y="854989"/>
                  </a:lnTo>
                  <a:lnTo>
                    <a:pt x="66954" y="864908"/>
                  </a:lnTo>
                  <a:lnTo>
                    <a:pt x="96431" y="891540"/>
                  </a:lnTo>
                  <a:lnTo>
                    <a:pt x="106781" y="892784"/>
                  </a:lnTo>
                  <a:lnTo>
                    <a:pt x="509549" y="892784"/>
                  </a:lnTo>
                  <a:lnTo>
                    <a:pt x="544588" y="874242"/>
                  </a:lnTo>
                  <a:lnTo>
                    <a:pt x="549440" y="864908"/>
                  </a:lnTo>
                  <a:lnTo>
                    <a:pt x="551776" y="854989"/>
                  </a:lnTo>
                  <a:close/>
                </a:path>
                <a:path w="616585" h="958214">
                  <a:moveTo>
                    <a:pt x="616343" y="862088"/>
                  </a:moveTo>
                  <a:lnTo>
                    <a:pt x="609396" y="810653"/>
                  </a:lnTo>
                  <a:lnTo>
                    <a:pt x="585177" y="753872"/>
                  </a:lnTo>
                  <a:lnTo>
                    <a:pt x="556971" y="694220"/>
                  </a:lnTo>
                  <a:lnTo>
                    <a:pt x="526719" y="634479"/>
                  </a:lnTo>
                  <a:lnTo>
                    <a:pt x="496392" y="577418"/>
                  </a:lnTo>
                  <a:lnTo>
                    <a:pt x="467956" y="525818"/>
                  </a:lnTo>
                  <a:lnTo>
                    <a:pt x="443382" y="482434"/>
                  </a:lnTo>
                  <a:lnTo>
                    <a:pt x="413626" y="431444"/>
                  </a:lnTo>
                  <a:lnTo>
                    <a:pt x="413626" y="221742"/>
                  </a:lnTo>
                  <a:lnTo>
                    <a:pt x="407403" y="215379"/>
                  </a:lnTo>
                  <a:lnTo>
                    <a:pt x="391845" y="215379"/>
                  </a:lnTo>
                  <a:lnTo>
                    <a:pt x="385483" y="221742"/>
                  </a:lnTo>
                  <a:lnTo>
                    <a:pt x="385483" y="437934"/>
                  </a:lnTo>
                  <a:lnTo>
                    <a:pt x="386295" y="440372"/>
                  </a:lnTo>
                  <a:lnTo>
                    <a:pt x="410133" y="481114"/>
                  </a:lnTo>
                  <a:lnTo>
                    <a:pt x="434035" y="522859"/>
                  </a:lnTo>
                  <a:lnTo>
                    <a:pt x="463130" y="575106"/>
                  </a:lnTo>
                  <a:lnTo>
                    <a:pt x="495007" y="634441"/>
                  </a:lnTo>
                  <a:lnTo>
                    <a:pt x="527253" y="697471"/>
                  </a:lnTo>
                  <a:lnTo>
                    <a:pt x="557491" y="760818"/>
                  </a:lnTo>
                  <a:lnTo>
                    <a:pt x="583285" y="821080"/>
                  </a:lnTo>
                  <a:lnTo>
                    <a:pt x="588568" y="859078"/>
                  </a:lnTo>
                  <a:lnTo>
                    <a:pt x="584161" y="877595"/>
                  </a:lnTo>
                  <a:lnTo>
                    <a:pt x="562330" y="909662"/>
                  </a:lnTo>
                  <a:lnTo>
                    <a:pt x="509549" y="929576"/>
                  </a:lnTo>
                  <a:lnTo>
                    <a:pt x="106781" y="929576"/>
                  </a:lnTo>
                  <a:lnTo>
                    <a:pt x="69621" y="920534"/>
                  </a:lnTo>
                  <a:lnTo>
                    <a:pt x="41300" y="894943"/>
                  </a:lnTo>
                  <a:lnTo>
                    <a:pt x="27889" y="859078"/>
                  </a:lnTo>
                  <a:lnTo>
                    <a:pt x="28105" y="840016"/>
                  </a:lnTo>
                  <a:lnTo>
                    <a:pt x="49314" y="782129"/>
                  </a:lnTo>
                  <a:lnTo>
                    <a:pt x="68897" y="739089"/>
                  </a:lnTo>
                  <a:lnTo>
                    <a:pt x="91719" y="692048"/>
                  </a:lnTo>
                  <a:lnTo>
                    <a:pt x="117754" y="641146"/>
                  </a:lnTo>
                  <a:lnTo>
                    <a:pt x="150749" y="579577"/>
                  </a:lnTo>
                  <a:lnTo>
                    <a:pt x="148183" y="571055"/>
                  </a:lnTo>
                  <a:lnTo>
                    <a:pt x="134518" y="563613"/>
                  </a:lnTo>
                  <a:lnTo>
                    <a:pt x="125984" y="566191"/>
                  </a:lnTo>
                  <a:lnTo>
                    <a:pt x="122339" y="572960"/>
                  </a:lnTo>
                  <a:lnTo>
                    <a:pt x="92811" y="628256"/>
                  </a:lnTo>
                  <a:lnTo>
                    <a:pt x="66459" y="679805"/>
                  </a:lnTo>
                  <a:lnTo>
                    <a:pt x="43319" y="727468"/>
                  </a:lnTo>
                  <a:lnTo>
                    <a:pt x="23469" y="771131"/>
                  </a:lnTo>
                  <a:lnTo>
                    <a:pt x="6934" y="810653"/>
                  </a:lnTo>
                  <a:lnTo>
                    <a:pt x="0" y="862088"/>
                  </a:lnTo>
                  <a:lnTo>
                    <a:pt x="5943" y="887349"/>
                  </a:lnTo>
                  <a:lnTo>
                    <a:pt x="35331" y="930554"/>
                  </a:lnTo>
                  <a:lnTo>
                    <a:pt x="80708" y="954532"/>
                  </a:lnTo>
                  <a:lnTo>
                    <a:pt x="106781" y="957719"/>
                  </a:lnTo>
                  <a:lnTo>
                    <a:pt x="509549" y="957719"/>
                  </a:lnTo>
                  <a:lnTo>
                    <a:pt x="559828" y="945311"/>
                  </a:lnTo>
                  <a:lnTo>
                    <a:pt x="598436" y="910767"/>
                  </a:lnTo>
                  <a:lnTo>
                    <a:pt x="610450" y="887349"/>
                  </a:lnTo>
                  <a:lnTo>
                    <a:pt x="616343" y="8620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5" name="object 7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88657" y="1622007"/>
              <a:ext cx="135430" cy="135560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761784" y="1459929"/>
              <a:ext cx="135565" cy="135560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274181" y="1260241"/>
              <a:ext cx="114865" cy="114725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5415934" y="1169326"/>
              <a:ext cx="1341755" cy="1438275"/>
            </a:xfrm>
            <a:custGeom>
              <a:avLst/>
              <a:gdLst/>
              <a:ahLst/>
              <a:cxnLst/>
              <a:rect l="l" t="t" r="r" b="b"/>
              <a:pathLst>
                <a:path w="1341754" h="1438275">
                  <a:moveTo>
                    <a:pt x="1302889" y="0"/>
                  </a:moveTo>
                  <a:lnTo>
                    <a:pt x="38423" y="0"/>
                  </a:lnTo>
                  <a:lnTo>
                    <a:pt x="23458" y="3014"/>
                  </a:lnTo>
                  <a:lnTo>
                    <a:pt x="11246" y="11229"/>
                  </a:lnTo>
                  <a:lnTo>
                    <a:pt x="3016" y="23400"/>
                  </a:lnTo>
                  <a:lnTo>
                    <a:pt x="0" y="38287"/>
                  </a:lnTo>
                  <a:lnTo>
                    <a:pt x="0" y="1399710"/>
                  </a:lnTo>
                  <a:lnTo>
                    <a:pt x="3016" y="1414675"/>
                  </a:lnTo>
                  <a:lnTo>
                    <a:pt x="11246" y="1426887"/>
                  </a:lnTo>
                  <a:lnTo>
                    <a:pt x="23458" y="1435116"/>
                  </a:lnTo>
                  <a:lnTo>
                    <a:pt x="38423" y="1438133"/>
                  </a:lnTo>
                  <a:lnTo>
                    <a:pt x="1302889" y="1438133"/>
                  </a:lnTo>
                  <a:lnTo>
                    <a:pt x="1317854" y="1435116"/>
                  </a:lnTo>
                  <a:lnTo>
                    <a:pt x="1330066" y="1426887"/>
                  </a:lnTo>
                  <a:lnTo>
                    <a:pt x="1338296" y="1414675"/>
                  </a:lnTo>
                  <a:lnTo>
                    <a:pt x="1341313" y="1399710"/>
                  </a:lnTo>
                  <a:lnTo>
                    <a:pt x="1341313" y="38287"/>
                  </a:lnTo>
                  <a:lnTo>
                    <a:pt x="1338296" y="23400"/>
                  </a:lnTo>
                  <a:lnTo>
                    <a:pt x="1330066" y="11229"/>
                  </a:lnTo>
                  <a:lnTo>
                    <a:pt x="1317854" y="3014"/>
                  </a:lnTo>
                  <a:lnTo>
                    <a:pt x="1302889" y="0"/>
                  </a:lnTo>
                  <a:close/>
                </a:path>
              </a:pathLst>
            </a:custGeom>
            <a:solidFill>
              <a:srgbClr val="DBED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5415934" y="1169326"/>
              <a:ext cx="1341755" cy="1438275"/>
            </a:xfrm>
            <a:custGeom>
              <a:avLst/>
              <a:gdLst/>
              <a:ahLst/>
              <a:cxnLst/>
              <a:rect l="l" t="t" r="r" b="b"/>
              <a:pathLst>
                <a:path w="1341754" h="1438275">
                  <a:moveTo>
                    <a:pt x="38423" y="1438133"/>
                  </a:moveTo>
                  <a:lnTo>
                    <a:pt x="1302889" y="1438133"/>
                  </a:lnTo>
                  <a:lnTo>
                    <a:pt x="1317854" y="1435116"/>
                  </a:lnTo>
                  <a:lnTo>
                    <a:pt x="1330066" y="1426887"/>
                  </a:lnTo>
                  <a:lnTo>
                    <a:pt x="1338296" y="1414675"/>
                  </a:lnTo>
                  <a:lnTo>
                    <a:pt x="1341313" y="1399710"/>
                  </a:lnTo>
                  <a:lnTo>
                    <a:pt x="1341313" y="38287"/>
                  </a:lnTo>
                  <a:lnTo>
                    <a:pt x="1338296" y="23400"/>
                  </a:lnTo>
                  <a:lnTo>
                    <a:pt x="1330066" y="11229"/>
                  </a:lnTo>
                  <a:lnTo>
                    <a:pt x="1317854" y="3014"/>
                  </a:lnTo>
                  <a:lnTo>
                    <a:pt x="1302889" y="0"/>
                  </a:lnTo>
                  <a:lnTo>
                    <a:pt x="38423" y="0"/>
                  </a:lnTo>
                  <a:lnTo>
                    <a:pt x="23458" y="3014"/>
                  </a:lnTo>
                  <a:lnTo>
                    <a:pt x="11246" y="11229"/>
                  </a:lnTo>
                  <a:lnTo>
                    <a:pt x="3016" y="23400"/>
                  </a:lnTo>
                  <a:lnTo>
                    <a:pt x="0" y="38287"/>
                  </a:lnTo>
                  <a:lnTo>
                    <a:pt x="0" y="1399710"/>
                  </a:lnTo>
                  <a:lnTo>
                    <a:pt x="3016" y="1414675"/>
                  </a:lnTo>
                  <a:lnTo>
                    <a:pt x="11246" y="1426887"/>
                  </a:lnTo>
                  <a:lnTo>
                    <a:pt x="23458" y="1435116"/>
                  </a:lnTo>
                  <a:lnTo>
                    <a:pt x="38423" y="1438133"/>
                  </a:lnTo>
                  <a:close/>
                </a:path>
              </a:pathLst>
            </a:custGeom>
            <a:ln w="6764">
              <a:solidFill>
                <a:srgbClr val="DBEDF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0" name="object 80"/>
          <p:cNvSpPr txBox="1"/>
          <p:nvPr/>
        </p:nvSpPr>
        <p:spPr>
          <a:xfrm>
            <a:off x="5519047" y="2225689"/>
            <a:ext cx="1139190" cy="3505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dirty="0" sz="1050" spc="5">
                <a:latin typeface="Arial"/>
                <a:cs typeface="Arial"/>
              </a:rPr>
              <a:t>Geothermal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5">
                <a:latin typeface="Arial"/>
                <a:cs typeface="Arial"/>
              </a:rPr>
              <a:t>power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Arial"/>
                <a:cs typeface="Arial"/>
              </a:rPr>
              <a:t>generation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5619553" y="1239948"/>
            <a:ext cx="2674620" cy="2646680"/>
            <a:chOff x="5619553" y="1239948"/>
            <a:chExt cx="2674620" cy="2646680"/>
          </a:xfrm>
        </p:grpSpPr>
        <p:sp>
          <p:nvSpPr>
            <p:cNvPr id="82" name="object 82"/>
            <p:cNvSpPr/>
            <p:nvPr/>
          </p:nvSpPr>
          <p:spPr>
            <a:xfrm>
              <a:off x="5933031" y="1650959"/>
              <a:ext cx="463550" cy="322580"/>
            </a:xfrm>
            <a:custGeom>
              <a:avLst/>
              <a:gdLst/>
              <a:ahLst/>
              <a:cxnLst/>
              <a:rect l="l" t="t" r="r" b="b"/>
              <a:pathLst>
                <a:path w="463550" h="322580">
                  <a:moveTo>
                    <a:pt x="463290" y="0"/>
                  </a:moveTo>
                  <a:lnTo>
                    <a:pt x="0" y="0"/>
                  </a:lnTo>
                  <a:lnTo>
                    <a:pt x="0" y="322125"/>
                  </a:lnTo>
                  <a:lnTo>
                    <a:pt x="463290" y="322125"/>
                  </a:lnTo>
                  <a:lnTo>
                    <a:pt x="463290" y="0"/>
                  </a:lnTo>
                  <a:close/>
                </a:path>
              </a:pathLst>
            </a:custGeom>
            <a:solidFill>
              <a:srgbClr val="A8B8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5681916" y="1511756"/>
              <a:ext cx="714375" cy="461645"/>
            </a:xfrm>
            <a:custGeom>
              <a:avLst/>
              <a:gdLst/>
              <a:ahLst/>
              <a:cxnLst/>
              <a:rect l="l" t="t" r="r" b="b"/>
              <a:pathLst>
                <a:path w="714375" h="461644">
                  <a:moveTo>
                    <a:pt x="220802" y="461340"/>
                  </a:moveTo>
                  <a:lnTo>
                    <a:pt x="211607" y="360540"/>
                  </a:lnTo>
                  <a:lnTo>
                    <a:pt x="179400" y="0"/>
                  </a:lnTo>
                  <a:lnTo>
                    <a:pt x="41262" y="0"/>
                  </a:lnTo>
                  <a:lnTo>
                    <a:pt x="0" y="461340"/>
                  </a:lnTo>
                  <a:lnTo>
                    <a:pt x="220802" y="461340"/>
                  </a:lnTo>
                  <a:close/>
                </a:path>
                <a:path w="714375" h="461644">
                  <a:moveTo>
                    <a:pt x="714362" y="139204"/>
                  </a:moveTo>
                  <a:lnTo>
                    <a:pt x="691083" y="56540"/>
                  </a:lnTo>
                  <a:lnTo>
                    <a:pt x="274383" y="56540"/>
                  </a:lnTo>
                  <a:lnTo>
                    <a:pt x="251104" y="139204"/>
                  </a:lnTo>
                  <a:lnTo>
                    <a:pt x="714362" y="139204"/>
                  </a:lnTo>
                  <a:close/>
                </a:path>
              </a:pathLst>
            </a:custGeom>
            <a:solidFill>
              <a:srgbClr val="C7CE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5690984" y="1612683"/>
              <a:ext cx="202565" cy="259715"/>
            </a:xfrm>
            <a:custGeom>
              <a:avLst/>
              <a:gdLst/>
              <a:ahLst/>
              <a:cxnLst/>
              <a:rect l="l" t="t" r="r" b="b"/>
              <a:pathLst>
                <a:path w="202564" h="259714">
                  <a:moveTo>
                    <a:pt x="185762" y="71297"/>
                  </a:moveTo>
                  <a:lnTo>
                    <a:pt x="179400" y="0"/>
                  </a:lnTo>
                  <a:lnTo>
                    <a:pt x="23139" y="0"/>
                  </a:lnTo>
                  <a:lnTo>
                    <a:pt x="16776" y="71297"/>
                  </a:lnTo>
                  <a:lnTo>
                    <a:pt x="185762" y="71297"/>
                  </a:lnTo>
                  <a:close/>
                </a:path>
                <a:path w="202564" h="259714">
                  <a:moveTo>
                    <a:pt x="202539" y="259613"/>
                  </a:moveTo>
                  <a:lnTo>
                    <a:pt x="196176" y="188188"/>
                  </a:lnTo>
                  <a:lnTo>
                    <a:pt x="6362" y="188188"/>
                  </a:lnTo>
                  <a:lnTo>
                    <a:pt x="0" y="259613"/>
                  </a:lnTo>
                  <a:lnTo>
                    <a:pt x="202539" y="259613"/>
                  </a:lnTo>
                  <a:close/>
                </a:path>
              </a:pathLst>
            </a:custGeom>
            <a:solidFill>
              <a:srgbClr val="A8B8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6042203" y="1716722"/>
              <a:ext cx="238760" cy="191135"/>
            </a:xfrm>
            <a:custGeom>
              <a:avLst/>
              <a:gdLst/>
              <a:ahLst/>
              <a:cxnLst/>
              <a:rect l="l" t="t" r="r" b="b"/>
              <a:pathLst>
                <a:path w="238760" h="191135">
                  <a:moveTo>
                    <a:pt x="32473" y="7162"/>
                  </a:moveTo>
                  <a:lnTo>
                    <a:pt x="25171" y="0"/>
                  </a:lnTo>
                  <a:lnTo>
                    <a:pt x="7315" y="0"/>
                  </a:lnTo>
                  <a:lnTo>
                    <a:pt x="0" y="7162"/>
                  </a:lnTo>
                  <a:lnTo>
                    <a:pt x="0" y="183451"/>
                  </a:lnTo>
                  <a:lnTo>
                    <a:pt x="7315" y="190754"/>
                  </a:lnTo>
                  <a:lnTo>
                    <a:pt x="16243" y="190754"/>
                  </a:lnTo>
                  <a:lnTo>
                    <a:pt x="25171" y="190754"/>
                  </a:lnTo>
                  <a:lnTo>
                    <a:pt x="32473" y="183451"/>
                  </a:lnTo>
                  <a:lnTo>
                    <a:pt x="32473" y="7162"/>
                  </a:lnTo>
                  <a:close/>
                </a:path>
                <a:path w="238760" h="191135">
                  <a:moveTo>
                    <a:pt x="138684" y="7162"/>
                  </a:moveTo>
                  <a:lnTo>
                    <a:pt x="131381" y="0"/>
                  </a:lnTo>
                  <a:lnTo>
                    <a:pt x="113512" y="0"/>
                  </a:lnTo>
                  <a:lnTo>
                    <a:pt x="106210" y="7162"/>
                  </a:lnTo>
                  <a:lnTo>
                    <a:pt x="106210" y="183451"/>
                  </a:lnTo>
                  <a:lnTo>
                    <a:pt x="113512" y="190754"/>
                  </a:lnTo>
                  <a:lnTo>
                    <a:pt x="122453" y="190754"/>
                  </a:lnTo>
                  <a:lnTo>
                    <a:pt x="131381" y="190754"/>
                  </a:lnTo>
                  <a:lnTo>
                    <a:pt x="138544" y="183451"/>
                  </a:lnTo>
                  <a:lnTo>
                    <a:pt x="138684" y="7162"/>
                  </a:lnTo>
                  <a:close/>
                </a:path>
                <a:path w="238760" h="191135">
                  <a:moveTo>
                    <a:pt x="238391" y="7162"/>
                  </a:moveTo>
                  <a:lnTo>
                    <a:pt x="231228" y="0"/>
                  </a:lnTo>
                  <a:lnTo>
                    <a:pt x="213233" y="0"/>
                  </a:lnTo>
                  <a:lnTo>
                    <a:pt x="206057" y="7162"/>
                  </a:lnTo>
                  <a:lnTo>
                    <a:pt x="206057" y="183451"/>
                  </a:lnTo>
                  <a:lnTo>
                    <a:pt x="213233" y="190754"/>
                  </a:lnTo>
                  <a:lnTo>
                    <a:pt x="222300" y="190754"/>
                  </a:lnTo>
                  <a:lnTo>
                    <a:pt x="231228" y="190754"/>
                  </a:lnTo>
                  <a:lnTo>
                    <a:pt x="238391" y="183451"/>
                  </a:lnTo>
                  <a:lnTo>
                    <a:pt x="238391" y="71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6" name="object 8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82042" y="1239948"/>
              <a:ext cx="361507" cy="223228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6184138" y="1239948"/>
              <a:ext cx="71755" cy="32384"/>
            </a:xfrm>
            <a:custGeom>
              <a:avLst/>
              <a:gdLst/>
              <a:ahLst/>
              <a:cxnLst/>
              <a:rect l="l" t="t" r="r" b="b"/>
              <a:pathLst>
                <a:path w="71754" h="32384">
                  <a:moveTo>
                    <a:pt x="64129" y="0"/>
                  </a:moveTo>
                  <a:lnTo>
                    <a:pt x="7170" y="0"/>
                  </a:lnTo>
                  <a:lnTo>
                    <a:pt x="0" y="7305"/>
                  </a:lnTo>
                  <a:lnTo>
                    <a:pt x="0" y="25163"/>
                  </a:lnTo>
                  <a:lnTo>
                    <a:pt x="7170" y="32334"/>
                  </a:lnTo>
                  <a:lnTo>
                    <a:pt x="55065" y="32334"/>
                  </a:lnTo>
                  <a:lnTo>
                    <a:pt x="64129" y="32334"/>
                  </a:lnTo>
                  <a:lnTo>
                    <a:pt x="71300" y="25163"/>
                  </a:lnTo>
                  <a:lnTo>
                    <a:pt x="71300" y="7305"/>
                  </a:lnTo>
                  <a:lnTo>
                    <a:pt x="64129" y="0"/>
                  </a:lnTo>
                  <a:close/>
                </a:path>
              </a:pathLst>
            </a:custGeom>
            <a:solidFill>
              <a:srgbClr val="C4E49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8" name="object 8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782042" y="1956985"/>
              <a:ext cx="199154" cy="155042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6348116" y="1775426"/>
              <a:ext cx="132080" cy="337185"/>
            </a:xfrm>
            <a:custGeom>
              <a:avLst/>
              <a:gdLst/>
              <a:ahLst/>
              <a:cxnLst/>
              <a:rect l="l" t="t" r="r" b="b"/>
              <a:pathLst>
                <a:path w="132079" h="337185">
                  <a:moveTo>
                    <a:pt x="63317" y="0"/>
                  </a:moveTo>
                  <a:lnTo>
                    <a:pt x="31929" y="0"/>
                  </a:lnTo>
                  <a:lnTo>
                    <a:pt x="31929" y="32334"/>
                  </a:lnTo>
                  <a:lnTo>
                    <a:pt x="63317" y="32334"/>
                  </a:lnTo>
                  <a:lnTo>
                    <a:pt x="77452" y="35262"/>
                  </a:lnTo>
                  <a:lnTo>
                    <a:pt x="89024" y="43072"/>
                  </a:lnTo>
                  <a:lnTo>
                    <a:pt x="96841" y="54612"/>
                  </a:lnTo>
                  <a:lnTo>
                    <a:pt x="99712" y="68727"/>
                  </a:lnTo>
                  <a:lnTo>
                    <a:pt x="99712" y="267739"/>
                  </a:lnTo>
                  <a:lnTo>
                    <a:pt x="96841" y="281931"/>
                  </a:lnTo>
                  <a:lnTo>
                    <a:pt x="89024" y="293511"/>
                  </a:lnTo>
                  <a:lnTo>
                    <a:pt x="77452" y="301337"/>
                  </a:lnTo>
                  <a:lnTo>
                    <a:pt x="63317" y="304267"/>
                  </a:lnTo>
                  <a:lnTo>
                    <a:pt x="0" y="304267"/>
                  </a:lnTo>
                  <a:lnTo>
                    <a:pt x="0" y="336601"/>
                  </a:lnTo>
                  <a:lnTo>
                    <a:pt x="63317" y="336601"/>
                  </a:lnTo>
                  <a:lnTo>
                    <a:pt x="90095" y="331130"/>
                  </a:lnTo>
                  <a:lnTo>
                    <a:pt x="111939" y="316375"/>
                  </a:lnTo>
                  <a:lnTo>
                    <a:pt x="126655" y="294517"/>
                  </a:lnTo>
                  <a:lnTo>
                    <a:pt x="132047" y="267739"/>
                  </a:lnTo>
                  <a:lnTo>
                    <a:pt x="132047" y="68727"/>
                  </a:lnTo>
                  <a:lnTo>
                    <a:pt x="126655" y="42007"/>
                  </a:lnTo>
                  <a:lnTo>
                    <a:pt x="111939" y="20158"/>
                  </a:lnTo>
                  <a:lnTo>
                    <a:pt x="90095" y="5411"/>
                  </a:lnTo>
                  <a:lnTo>
                    <a:pt x="63317" y="0"/>
                  </a:lnTo>
                  <a:close/>
                </a:path>
              </a:pathLst>
            </a:custGeom>
            <a:solidFill>
              <a:srgbClr val="3055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5619553" y="1956985"/>
              <a:ext cx="934085" cy="32384"/>
            </a:xfrm>
            <a:custGeom>
              <a:avLst/>
              <a:gdLst/>
              <a:ahLst/>
              <a:cxnLst/>
              <a:rect l="l" t="t" r="r" b="b"/>
              <a:pathLst>
                <a:path w="934084" h="32385">
                  <a:moveTo>
                    <a:pt x="926905" y="0"/>
                  </a:moveTo>
                  <a:lnTo>
                    <a:pt x="7305" y="0"/>
                  </a:lnTo>
                  <a:lnTo>
                    <a:pt x="0" y="7170"/>
                  </a:lnTo>
                  <a:lnTo>
                    <a:pt x="0" y="25028"/>
                  </a:lnTo>
                  <a:lnTo>
                    <a:pt x="7305" y="32334"/>
                  </a:lnTo>
                  <a:lnTo>
                    <a:pt x="917975" y="32334"/>
                  </a:lnTo>
                  <a:lnTo>
                    <a:pt x="926905" y="32334"/>
                  </a:lnTo>
                  <a:lnTo>
                    <a:pt x="934075" y="25028"/>
                  </a:lnTo>
                  <a:lnTo>
                    <a:pt x="934075" y="7170"/>
                  </a:lnTo>
                  <a:lnTo>
                    <a:pt x="926905" y="0"/>
                  </a:lnTo>
                  <a:close/>
                </a:path>
              </a:pathLst>
            </a:custGeom>
            <a:solidFill>
              <a:srgbClr val="99CC7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5964961" y="2027606"/>
              <a:ext cx="399415" cy="136525"/>
            </a:xfrm>
            <a:custGeom>
              <a:avLst/>
              <a:gdLst/>
              <a:ahLst/>
              <a:cxnLst/>
              <a:rect l="l" t="t" r="r" b="b"/>
              <a:pathLst>
                <a:path w="399414" h="136525">
                  <a:moveTo>
                    <a:pt x="331066" y="0"/>
                  </a:moveTo>
                  <a:lnTo>
                    <a:pt x="68323" y="0"/>
                  </a:lnTo>
                  <a:lnTo>
                    <a:pt x="41818" y="5346"/>
                  </a:lnTo>
                  <a:lnTo>
                    <a:pt x="20158" y="19938"/>
                  </a:lnTo>
                  <a:lnTo>
                    <a:pt x="5500" y="41608"/>
                  </a:lnTo>
                  <a:lnTo>
                    <a:pt x="0" y="68186"/>
                  </a:lnTo>
                  <a:lnTo>
                    <a:pt x="5500" y="94688"/>
                  </a:lnTo>
                  <a:lnTo>
                    <a:pt x="20158" y="116332"/>
                  </a:lnTo>
                  <a:lnTo>
                    <a:pt x="41818" y="130950"/>
                  </a:lnTo>
                  <a:lnTo>
                    <a:pt x="68323" y="136372"/>
                  </a:lnTo>
                  <a:lnTo>
                    <a:pt x="331066" y="136372"/>
                  </a:lnTo>
                  <a:lnTo>
                    <a:pt x="357569" y="130950"/>
                  </a:lnTo>
                  <a:lnTo>
                    <a:pt x="379214" y="116332"/>
                  </a:lnTo>
                  <a:lnTo>
                    <a:pt x="393832" y="94688"/>
                  </a:lnTo>
                  <a:lnTo>
                    <a:pt x="399255" y="68186"/>
                  </a:lnTo>
                  <a:lnTo>
                    <a:pt x="393832" y="41608"/>
                  </a:lnTo>
                  <a:lnTo>
                    <a:pt x="379214" y="19938"/>
                  </a:lnTo>
                  <a:lnTo>
                    <a:pt x="357569" y="5346"/>
                  </a:lnTo>
                  <a:lnTo>
                    <a:pt x="331066" y="0"/>
                  </a:lnTo>
                  <a:close/>
                </a:path>
              </a:pathLst>
            </a:custGeom>
            <a:solidFill>
              <a:srgbClr val="FF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6948960" y="2444435"/>
              <a:ext cx="1341755" cy="1438275"/>
            </a:xfrm>
            <a:custGeom>
              <a:avLst/>
              <a:gdLst/>
              <a:ahLst/>
              <a:cxnLst/>
              <a:rect l="l" t="t" r="r" b="b"/>
              <a:pathLst>
                <a:path w="1341754" h="1438275">
                  <a:moveTo>
                    <a:pt x="1302889" y="0"/>
                  </a:moveTo>
                  <a:lnTo>
                    <a:pt x="38423" y="0"/>
                  </a:lnTo>
                  <a:lnTo>
                    <a:pt x="23458" y="3016"/>
                  </a:lnTo>
                  <a:lnTo>
                    <a:pt x="11246" y="11245"/>
                  </a:lnTo>
                  <a:lnTo>
                    <a:pt x="3016" y="23458"/>
                  </a:lnTo>
                  <a:lnTo>
                    <a:pt x="0" y="38422"/>
                  </a:lnTo>
                  <a:lnTo>
                    <a:pt x="0" y="1399846"/>
                  </a:lnTo>
                  <a:lnTo>
                    <a:pt x="3016" y="1414732"/>
                  </a:lnTo>
                  <a:lnTo>
                    <a:pt x="11246" y="1426904"/>
                  </a:lnTo>
                  <a:lnTo>
                    <a:pt x="23458" y="1435118"/>
                  </a:lnTo>
                  <a:lnTo>
                    <a:pt x="38423" y="1438133"/>
                  </a:lnTo>
                  <a:lnTo>
                    <a:pt x="1302889" y="1438133"/>
                  </a:lnTo>
                  <a:lnTo>
                    <a:pt x="1317854" y="1435118"/>
                  </a:lnTo>
                  <a:lnTo>
                    <a:pt x="1330066" y="1426904"/>
                  </a:lnTo>
                  <a:lnTo>
                    <a:pt x="1338296" y="1414732"/>
                  </a:lnTo>
                  <a:lnTo>
                    <a:pt x="1341313" y="1399846"/>
                  </a:lnTo>
                  <a:lnTo>
                    <a:pt x="1341313" y="38422"/>
                  </a:lnTo>
                  <a:lnTo>
                    <a:pt x="1338296" y="23458"/>
                  </a:lnTo>
                  <a:lnTo>
                    <a:pt x="1330066" y="11245"/>
                  </a:lnTo>
                  <a:lnTo>
                    <a:pt x="1317854" y="3016"/>
                  </a:lnTo>
                  <a:lnTo>
                    <a:pt x="1302889" y="0"/>
                  </a:lnTo>
                  <a:close/>
                </a:path>
              </a:pathLst>
            </a:custGeom>
            <a:solidFill>
              <a:srgbClr val="DBED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6948960" y="2444435"/>
              <a:ext cx="1341755" cy="1438275"/>
            </a:xfrm>
            <a:custGeom>
              <a:avLst/>
              <a:gdLst/>
              <a:ahLst/>
              <a:cxnLst/>
              <a:rect l="l" t="t" r="r" b="b"/>
              <a:pathLst>
                <a:path w="1341754" h="1438275">
                  <a:moveTo>
                    <a:pt x="38423" y="1438133"/>
                  </a:moveTo>
                  <a:lnTo>
                    <a:pt x="1302889" y="1438133"/>
                  </a:lnTo>
                  <a:lnTo>
                    <a:pt x="1317854" y="1435118"/>
                  </a:lnTo>
                  <a:lnTo>
                    <a:pt x="1330066" y="1426904"/>
                  </a:lnTo>
                  <a:lnTo>
                    <a:pt x="1338296" y="1414732"/>
                  </a:lnTo>
                  <a:lnTo>
                    <a:pt x="1341313" y="1399846"/>
                  </a:lnTo>
                  <a:lnTo>
                    <a:pt x="1341313" y="38422"/>
                  </a:lnTo>
                  <a:lnTo>
                    <a:pt x="1338296" y="23458"/>
                  </a:lnTo>
                  <a:lnTo>
                    <a:pt x="1330066" y="11245"/>
                  </a:lnTo>
                  <a:lnTo>
                    <a:pt x="1317854" y="3016"/>
                  </a:lnTo>
                  <a:lnTo>
                    <a:pt x="1302889" y="0"/>
                  </a:lnTo>
                  <a:lnTo>
                    <a:pt x="38423" y="0"/>
                  </a:lnTo>
                  <a:lnTo>
                    <a:pt x="23458" y="3016"/>
                  </a:lnTo>
                  <a:lnTo>
                    <a:pt x="11246" y="11245"/>
                  </a:lnTo>
                  <a:lnTo>
                    <a:pt x="3016" y="23458"/>
                  </a:lnTo>
                  <a:lnTo>
                    <a:pt x="0" y="38422"/>
                  </a:lnTo>
                  <a:lnTo>
                    <a:pt x="0" y="1399846"/>
                  </a:lnTo>
                  <a:lnTo>
                    <a:pt x="3016" y="1414732"/>
                  </a:lnTo>
                  <a:lnTo>
                    <a:pt x="11246" y="1426904"/>
                  </a:lnTo>
                  <a:lnTo>
                    <a:pt x="23458" y="1435118"/>
                  </a:lnTo>
                  <a:lnTo>
                    <a:pt x="38423" y="1438133"/>
                  </a:lnTo>
                  <a:close/>
                </a:path>
              </a:pathLst>
            </a:custGeom>
            <a:ln w="6764">
              <a:solidFill>
                <a:srgbClr val="DBEDF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4" name="object 94"/>
          <p:cNvSpPr txBox="1"/>
          <p:nvPr/>
        </p:nvSpPr>
        <p:spPr>
          <a:xfrm>
            <a:off x="7252851" y="3502421"/>
            <a:ext cx="739775" cy="3505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>
                <a:latin typeface="Arial"/>
                <a:cs typeface="Arial"/>
              </a:rPr>
              <a:t>Wind</a:t>
            </a:r>
            <a:r>
              <a:rPr dirty="0" sz="1050" spc="-45">
                <a:latin typeface="Arial"/>
                <a:cs typeface="Arial"/>
              </a:rPr>
              <a:t> </a:t>
            </a:r>
            <a:r>
              <a:rPr dirty="0" sz="1050" spc="5">
                <a:latin typeface="Arial"/>
                <a:cs typeface="Arial"/>
              </a:rPr>
              <a:t>power</a:t>
            </a:r>
            <a:endParaRPr sz="1050">
              <a:latin typeface="Arial"/>
              <a:cs typeface="Arial"/>
            </a:endParaRPr>
          </a:p>
          <a:p>
            <a:pPr marL="50165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Arial"/>
                <a:cs typeface="Arial"/>
              </a:rPr>
              <a:t>generation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6831549" y="2549961"/>
            <a:ext cx="1348740" cy="2918460"/>
            <a:chOff x="6831549" y="2549961"/>
            <a:chExt cx="1348740" cy="2918460"/>
          </a:xfrm>
        </p:grpSpPr>
        <p:sp>
          <p:nvSpPr>
            <p:cNvPr id="96" name="object 96"/>
            <p:cNvSpPr/>
            <p:nvPr/>
          </p:nvSpPr>
          <p:spPr>
            <a:xfrm>
              <a:off x="7572107" y="2607730"/>
              <a:ext cx="95250" cy="300355"/>
            </a:xfrm>
            <a:custGeom>
              <a:avLst/>
              <a:gdLst/>
              <a:ahLst/>
              <a:cxnLst/>
              <a:rect l="l" t="t" r="r" b="b"/>
              <a:pathLst>
                <a:path w="95250" h="300355">
                  <a:moveTo>
                    <a:pt x="48997" y="0"/>
                  </a:moveTo>
                  <a:lnTo>
                    <a:pt x="43721" y="0"/>
                  </a:lnTo>
                  <a:lnTo>
                    <a:pt x="38580" y="4329"/>
                  </a:lnTo>
                  <a:lnTo>
                    <a:pt x="13280" y="66156"/>
                  </a:lnTo>
                  <a:lnTo>
                    <a:pt x="1746" y="106879"/>
                  </a:lnTo>
                  <a:lnTo>
                    <a:pt x="0" y="127988"/>
                  </a:lnTo>
                  <a:lnTo>
                    <a:pt x="968" y="149224"/>
                  </a:lnTo>
                  <a:lnTo>
                    <a:pt x="12874" y="256780"/>
                  </a:lnTo>
                  <a:lnTo>
                    <a:pt x="20721" y="300073"/>
                  </a:lnTo>
                  <a:lnTo>
                    <a:pt x="65774" y="287491"/>
                  </a:lnTo>
                  <a:lnTo>
                    <a:pt x="78221" y="272203"/>
                  </a:lnTo>
                  <a:lnTo>
                    <a:pt x="81739" y="256780"/>
                  </a:lnTo>
                  <a:lnTo>
                    <a:pt x="93645" y="149224"/>
                  </a:lnTo>
                  <a:lnTo>
                    <a:pt x="94670" y="127988"/>
                  </a:lnTo>
                  <a:lnTo>
                    <a:pt x="92917" y="106879"/>
                  </a:lnTo>
                  <a:lnTo>
                    <a:pt x="88451" y="86175"/>
                  </a:lnTo>
                  <a:lnTo>
                    <a:pt x="81333" y="66156"/>
                  </a:lnTo>
                  <a:lnTo>
                    <a:pt x="55627" y="6088"/>
                  </a:lnTo>
                  <a:lnTo>
                    <a:pt x="48997" y="0"/>
                  </a:lnTo>
                  <a:close/>
                </a:path>
              </a:pathLst>
            </a:custGeom>
            <a:solidFill>
              <a:srgbClr val="A4B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7572107" y="2607866"/>
              <a:ext cx="84455" cy="300355"/>
            </a:xfrm>
            <a:custGeom>
              <a:avLst/>
              <a:gdLst/>
              <a:ahLst/>
              <a:cxnLst/>
              <a:rect l="l" t="t" r="r" b="b"/>
              <a:pathLst>
                <a:path w="84454" h="300355">
                  <a:moveTo>
                    <a:pt x="43315" y="0"/>
                  </a:moveTo>
                  <a:lnTo>
                    <a:pt x="13280" y="66021"/>
                  </a:lnTo>
                  <a:lnTo>
                    <a:pt x="1746" y="106726"/>
                  </a:lnTo>
                  <a:lnTo>
                    <a:pt x="0" y="127796"/>
                  </a:lnTo>
                  <a:lnTo>
                    <a:pt x="968" y="148954"/>
                  </a:lnTo>
                  <a:lnTo>
                    <a:pt x="12874" y="256645"/>
                  </a:lnTo>
                  <a:lnTo>
                    <a:pt x="20721" y="299938"/>
                  </a:lnTo>
                  <a:lnTo>
                    <a:pt x="65774" y="287356"/>
                  </a:lnTo>
                  <a:lnTo>
                    <a:pt x="78221" y="272068"/>
                  </a:lnTo>
                  <a:lnTo>
                    <a:pt x="81739" y="256645"/>
                  </a:lnTo>
                  <a:lnTo>
                    <a:pt x="84309" y="233104"/>
                  </a:lnTo>
                  <a:lnTo>
                    <a:pt x="79168" y="229857"/>
                  </a:lnTo>
                  <a:lnTo>
                    <a:pt x="73621" y="227287"/>
                  </a:lnTo>
                  <a:lnTo>
                    <a:pt x="67668" y="225393"/>
                  </a:lnTo>
                  <a:lnTo>
                    <a:pt x="60903" y="223228"/>
                  </a:lnTo>
                  <a:lnTo>
                    <a:pt x="55897" y="217411"/>
                  </a:lnTo>
                  <a:lnTo>
                    <a:pt x="48321" y="148954"/>
                  </a:lnTo>
                  <a:lnTo>
                    <a:pt x="47353" y="127796"/>
                  </a:lnTo>
                  <a:lnTo>
                    <a:pt x="49099" y="106726"/>
                  </a:lnTo>
                  <a:lnTo>
                    <a:pt x="53534" y="86038"/>
                  </a:lnTo>
                  <a:lnTo>
                    <a:pt x="60633" y="66021"/>
                  </a:lnTo>
                  <a:lnTo>
                    <a:pt x="70645" y="40992"/>
                  </a:lnTo>
                  <a:lnTo>
                    <a:pt x="55762" y="5952"/>
                  </a:lnTo>
                  <a:lnTo>
                    <a:pt x="49268" y="135"/>
                  </a:lnTo>
                  <a:lnTo>
                    <a:pt x="43315" y="0"/>
                  </a:lnTo>
                  <a:close/>
                </a:path>
              </a:pathLst>
            </a:custGeom>
            <a:solidFill>
              <a:srgbClr val="99A80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7581193" y="2956914"/>
              <a:ext cx="76835" cy="454025"/>
            </a:xfrm>
            <a:custGeom>
              <a:avLst/>
              <a:gdLst/>
              <a:ahLst/>
              <a:cxnLst/>
              <a:rect l="l" t="t" r="r" b="b"/>
              <a:pathLst>
                <a:path w="76834" h="454025">
                  <a:moveTo>
                    <a:pt x="76441" y="0"/>
                  </a:moveTo>
                  <a:lnTo>
                    <a:pt x="50600" y="8929"/>
                  </a:lnTo>
                  <a:lnTo>
                    <a:pt x="44376" y="10011"/>
                  </a:lnTo>
                  <a:lnTo>
                    <a:pt x="32064" y="10011"/>
                  </a:lnTo>
                  <a:lnTo>
                    <a:pt x="25841" y="9064"/>
                  </a:lnTo>
                  <a:lnTo>
                    <a:pt x="0" y="0"/>
                  </a:lnTo>
                  <a:lnTo>
                    <a:pt x="0" y="453898"/>
                  </a:lnTo>
                  <a:lnTo>
                    <a:pt x="76441" y="453898"/>
                  </a:lnTo>
                  <a:lnTo>
                    <a:pt x="76441" y="0"/>
                  </a:lnTo>
                  <a:close/>
                </a:path>
              </a:pathLst>
            </a:custGeom>
            <a:solidFill>
              <a:srgbClr val="4279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7581193" y="2981401"/>
              <a:ext cx="43180" cy="414655"/>
            </a:xfrm>
            <a:custGeom>
              <a:avLst/>
              <a:gdLst/>
              <a:ahLst/>
              <a:cxnLst/>
              <a:rect l="l" t="t" r="r" b="b"/>
              <a:pathLst>
                <a:path w="43179" h="414654">
                  <a:moveTo>
                    <a:pt x="0" y="0"/>
                  </a:moveTo>
                  <a:lnTo>
                    <a:pt x="0" y="414393"/>
                  </a:lnTo>
                  <a:lnTo>
                    <a:pt x="43159" y="414393"/>
                  </a:lnTo>
                  <a:lnTo>
                    <a:pt x="43159" y="270"/>
                  </a:lnTo>
                  <a:lnTo>
                    <a:pt x="20205" y="4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68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7469304" y="3364678"/>
              <a:ext cx="300355" cy="76835"/>
            </a:xfrm>
            <a:custGeom>
              <a:avLst/>
              <a:gdLst/>
              <a:ahLst/>
              <a:cxnLst/>
              <a:rect l="l" t="t" r="r" b="b"/>
              <a:pathLst>
                <a:path w="300354" h="76835">
                  <a:moveTo>
                    <a:pt x="261795" y="0"/>
                  </a:moveTo>
                  <a:lnTo>
                    <a:pt x="38559" y="0"/>
                  </a:lnTo>
                  <a:lnTo>
                    <a:pt x="23573" y="3016"/>
                  </a:lnTo>
                  <a:lnTo>
                    <a:pt x="11314" y="11245"/>
                  </a:lnTo>
                  <a:lnTo>
                    <a:pt x="3037" y="23458"/>
                  </a:lnTo>
                  <a:lnTo>
                    <a:pt x="0" y="38422"/>
                  </a:lnTo>
                  <a:lnTo>
                    <a:pt x="0" y="47351"/>
                  </a:lnTo>
                  <a:lnTo>
                    <a:pt x="2300" y="58631"/>
                  </a:lnTo>
                  <a:lnTo>
                    <a:pt x="8557" y="67881"/>
                  </a:lnTo>
                  <a:lnTo>
                    <a:pt x="17808" y="74138"/>
                  </a:lnTo>
                  <a:lnTo>
                    <a:pt x="29088" y="76438"/>
                  </a:lnTo>
                  <a:lnTo>
                    <a:pt x="271266" y="76438"/>
                  </a:lnTo>
                  <a:lnTo>
                    <a:pt x="282525" y="74138"/>
                  </a:lnTo>
                  <a:lnTo>
                    <a:pt x="291729" y="67881"/>
                  </a:lnTo>
                  <a:lnTo>
                    <a:pt x="297940" y="58631"/>
                  </a:lnTo>
                  <a:lnTo>
                    <a:pt x="300219" y="47351"/>
                  </a:lnTo>
                  <a:lnTo>
                    <a:pt x="300219" y="38422"/>
                  </a:lnTo>
                  <a:lnTo>
                    <a:pt x="297202" y="23458"/>
                  </a:lnTo>
                  <a:lnTo>
                    <a:pt x="288972" y="11245"/>
                  </a:lnTo>
                  <a:lnTo>
                    <a:pt x="276760" y="3016"/>
                  </a:lnTo>
                  <a:lnTo>
                    <a:pt x="261795" y="0"/>
                  </a:lnTo>
                  <a:close/>
                </a:path>
              </a:pathLst>
            </a:custGeom>
            <a:solidFill>
              <a:srgbClr val="04668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7651681" y="2922685"/>
              <a:ext cx="271780" cy="154305"/>
            </a:xfrm>
            <a:custGeom>
              <a:avLst/>
              <a:gdLst/>
              <a:ahLst/>
              <a:cxnLst/>
              <a:rect l="l" t="t" r="r" b="b"/>
              <a:pathLst>
                <a:path w="271779" h="154305">
                  <a:moveTo>
                    <a:pt x="28682" y="0"/>
                  </a:moveTo>
                  <a:lnTo>
                    <a:pt x="0" y="69268"/>
                  </a:lnTo>
                  <a:lnTo>
                    <a:pt x="12041" y="75627"/>
                  </a:lnTo>
                  <a:lnTo>
                    <a:pt x="112294" y="132178"/>
                  </a:lnTo>
                  <a:lnTo>
                    <a:pt x="131980" y="141652"/>
                  </a:lnTo>
                  <a:lnTo>
                    <a:pt x="152680" y="148514"/>
                  </a:lnTo>
                  <a:lnTo>
                    <a:pt x="174090" y="152687"/>
                  </a:lnTo>
                  <a:lnTo>
                    <a:pt x="195906" y="154095"/>
                  </a:lnTo>
                  <a:lnTo>
                    <a:pt x="260172" y="154095"/>
                  </a:lnTo>
                  <a:lnTo>
                    <a:pt x="260442" y="153960"/>
                  </a:lnTo>
                  <a:lnTo>
                    <a:pt x="260848" y="153824"/>
                  </a:lnTo>
                  <a:lnTo>
                    <a:pt x="266664" y="149506"/>
                  </a:lnTo>
                  <a:lnTo>
                    <a:pt x="270336" y="143525"/>
                  </a:lnTo>
                  <a:lnTo>
                    <a:pt x="271598" y="136607"/>
                  </a:lnTo>
                  <a:lnTo>
                    <a:pt x="270183" y="129472"/>
                  </a:lnTo>
                  <a:lnTo>
                    <a:pt x="227024" y="81985"/>
                  </a:lnTo>
                  <a:lnTo>
                    <a:pt x="192964" y="54504"/>
                  </a:lnTo>
                  <a:lnTo>
                    <a:pt x="153018" y="36663"/>
                  </a:lnTo>
                  <a:lnTo>
                    <a:pt x="42888" y="3517"/>
                  </a:lnTo>
                  <a:lnTo>
                    <a:pt x="28682" y="0"/>
                  </a:lnTo>
                  <a:close/>
                </a:path>
              </a:pathLst>
            </a:custGeom>
            <a:solidFill>
              <a:srgbClr val="A4B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7651681" y="2922685"/>
              <a:ext cx="271780" cy="154305"/>
            </a:xfrm>
            <a:custGeom>
              <a:avLst/>
              <a:gdLst/>
              <a:ahLst/>
              <a:cxnLst/>
              <a:rect l="l" t="t" r="r" b="b"/>
              <a:pathLst>
                <a:path w="271779" h="154305">
                  <a:moveTo>
                    <a:pt x="28682" y="0"/>
                  </a:moveTo>
                  <a:lnTo>
                    <a:pt x="0" y="69268"/>
                  </a:lnTo>
                  <a:lnTo>
                    <a:pt x="12041" y="75627"/>
                  </a:lnTo>
                  <a:lnTo>
                    <a:pt x="112294" y="132178"/>
                  </a:lnTo>
                  <a:lnTo>
                    <a:pt x="131980" y="141652"/>
                  </a:lnTo>
                  <a:lnTo>
                    <a:pt x="152680" y="148514"/>
                  </a:lnTo>
                  <a:lnTo>
                    <a:pt x="174090" y="152687"/>
                  </a:lnTo>
                  <a:lnTo>
                    <a:pt x="195906" y="154095"/>
                  </a:lnTo>
                  <a:lnTo>
                    <a:pt x="260172" y="154095"/>
                  </a:lnTo>
                  <a:lnTo>
                    <a:pt x="260442" y="153960"/>
                  </a:lnTo>
                  <a:lnTo>
                    <a:pt x="260848" y="153824"/>
                  </a:lnTo>
                  <a:lnTo>
                    <a:pt x="266664" y="149506"/>
                  </a:lnTo>
                  <a:lnTo>
                    <a:pt x="270336" y="143525"/>
                  </a:lnTo>
                  <a:lnTo>
                    <a:pt x="271598" y="136607"/>
                  </a:lnTo>
                  <a:lnTo>
                    <a:pt x="270183" y="129472"/>
                  </a:lnTo>
                  <a:lnTo>
                    <a:pt x="269236" y="127172"/>
                  </a:lnTo>
                  <a:lnTo>
                    <a:pt x="268424" y="125413"/>
                  </a:lnTo>
                  <a:lnTo>
                    <a:pt x="262193" y="118784"/>
                  </a:lnTo>
                  <a:lnTo>
                    <a:pt x="223101" y="118784"/>
                  </a:lnTo>
                  <a:lnTo>
                    <a:pt x="201284" y="117355"/>
                  </a:lnTo>
                  <a:lnTo>
                    <a:pt x="159174" y="106228"/>
                  </a:lnTo>
                  <a:lnTo>
                    <a:pt x="72518" y="58986"/>
                  </a:lnTo>
                  <a:lnTo>
                    <a:pt x="68594" y="50733"/>
                  </a:lnTo>
                  <a:lnTo>
                    <a:pt x="70218" y="42616"/>
                  </a:lnTo>
                  <a:lnTo>
                    <a:pt x="71029" y="38287"/>
                  </a:lnTo>
                  <a:lnTo>
                    <a:pt x="71435" y="33687"/>
                  </a:lnTo>
                  <a:lnTo>
                    <a:pt x="71435" y="22999"/>
                  </a:lnTo>
                  <a:lnTo>
                    <a:pt x="70623" y="17046"/>
                  </a:lnTo>
                  <a:lnTo>
                    <a:pt x="69270" y="11499"/>
                  </a:lnTo>
                  <a:lnTo>
                    <a:pt x="42888" y="3517"/>
                  </a:lnTo>
                  <a:lnTo>
                    <a:pt x="40047" y="2841"/>
                  </a:lnTo>
                  <a:lnTo>
                    <a:pt x="28682" y="0"/>
                  </a:lnTo>
                  <a:close/>
                </a:path>
                <a:path w="271779" h="154305">
                  <a:moveTo>
                    <a:pt x="262066" y="118649"/>
                  </a:moveTo>
                  <a:lnTo>
                    <a:pt x="223101" y="118784"/>
                  </a:lnTo>
                  <a:lnTo>
                    <a:pt x="262193" y="118784"/>
                  </a:lnTo>
                  <a:lnTo>
                    <a:pt x="262066" y="118649"/>
                  </a:lnTo>
                  <a:close/>
                </a:path>
              </a:pathLst>
            </a:custGeom>
            <a:solidFill>
              <a:srgbClr val="99A80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7311821" y="2913756"/>
              <a:ext cx="280670" cy="163830"/>
            </a:xfrm>
            <a:custGeom>
              <a:avLst/>
              <a:gdLst/>
              <a:ahLst/>
              <a:cxnLst/>
              <a:rect l="l" t="t" r="r" b="b"/>
              <a:pathLst>
                <a:path w="280670" h="163830">
                  <a:moveTo>
                    <a:pt x="256113" y="0"/>
                  </a:moveTo>
                  <a:lnTo>
                    <a:pt x="232571" y="12040"/>
                  </a:lnTo>
                  <a:lnTo>
                    <a:pt x="122306" y="44781"/>
                  </a:lnTo>
                  <a:lnTo>
                    <a:pt x="101701" y="52391"/>
                  </a:lnTo>
                  <a:lnTo>
                    <a:pt x="64296" y="75069"/>
                  </a:lnTo>
                  <a:lnTo>
                    <a:pt x="3517" y="136101"/>
                  </a:lnTo>
                  <a:lnTo>
                    <a:pt x="0" y="144895"/>
                  </a:lnTo>
                  <a:lnTo>
                    <a:pt x="1758" y="153689"/>
                  </a:lnTo>
                  <a:lnTo>
                    <a:pt x="7305" y="159642"/>
                  </a:lnTo>
                  <a:lnTo>
                    <a:pt x="7305" y="159777"/>
                  </a:lnTo>
                  <a:lnTo>
                    <a:pt x="9605" y="162212"/>
                  </a:lnTo>
                  <a:lnTo>
                    <a:pt x="12582" y="163565"/>
                  </a:lnTo>
                  <a:lnTo>
                    <a:pt x="15829" y="163430"/>
                  </a:lnTo>
                  <a:lnTo>
                    <a:pt x="79823" y="162077"/>
                  </a:lnTo>
                  <a:lnTo>
                    <a:pt x="122543" y="156581"/>
                  </a:lnTo>
                  <a:lnTo>
                    <a:pt x="162624" y="140431"/>
                  </a:lnTo>
                  <a:lnTo>
                    <a:pt x="263148" y="84285"/>
                  </a:lnTo>
                  <a:lnTo>
                    <a:pt x="280195" y="79956"/>
                  </a:lnTo>
                  <a:lnTo>
                    <a:pt x="256113" y="0"/>
                  </a:lnTo>
                  <a:close/>
                </a:path>
              </a:pathLst>
            </a:custGeom>
            <a:solidFill>
              <a:srgbClr val="A4B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7311821" y="2913756"/>
              <a:ext cx="280670" cy="163830"/>
            </a:xfrm>
            <a:custGeom>
              <a:avLst/>
              <a:gdLst/>
              <a:ahLst/>
              <a:cxnLst/>
              <a:rect l="l" t="t" r="r" b="b"/>
              <a:pathLst>
                <a:path w="280670" h="163830">
                  <a:moveTo>
                    <a:pt x="256113" y="0"/>
                  </a:moveTo>
                  <a:lnTo>
                    <a:pt x="252866" y="1623"/>
                  </a:lnTo>
                  <a:lnTo>
                    <a:pt x="232571" y="12040"/>
                  </a:lnTo>
                  <a:lnTo>
                    <a:pt x="201589" y="21240"/>
                  </a:lnTo>
                  <a:lnTo>
                    <a:pt x="199965" y="27328"/>
                  </a:lnTo>
                  <a:lnTo>
                    <a:pt x="199154" y="33822"/>
                  </a:lnTo>
                  <a:lnTo>
                    <a:pt x="199154" y="46269"/>
                  </a:lnTo>
                  <a:lnTo>
                    <a:pt x="199830" y="52086"/>
                  </a:lnTo>
                  <a:lnTo>
                    <a:pt x="201048" y="57498"/>
                  </a:lnTo>
                  <a:lnTo>
                    <a:pt x="202942" y="65615"/>
                  </a:lnTo>
                  <a:lnTo>
                    <a:pt x="199289" y="74003"/>
                  </a:lnTo>
                  <a:lnTo>
                    <a:pt x="192118" y="77927"/>
                  </a:lnTo>
                  <a:lnTo>
                    <a:pt x="147471" y="102955"/>
                  </a:lnTo>
                  <a:lnTo>
                    <a:pt x="127912" y="112273"/>
                  </a:lnTo>
                  <a:lnTo>
                    <a:pt x="107390" y="119055"/>
                  </a:lnTo>
                  <a:lnTo>
                    <a:pt x="86208" y="123198"/>
                  </a:lnTo>
                  <a:lnTo>
                    <a:pt x="64670" y="124602"/>
                  </a:lnTo>
                  <a:lnTo>
                    <a:pt x="13664" y="125684"/>
                  </a:lnTo>
                  <a:lnTo>
                    <a:pt x="3517" y="136101"/>
                  </a:lnTo>
                  <a:lnTo>
                    <a:pt x="3247" y="136642"/>
                  </a:lnTo>
                  <a:lnTo>
                    <a:pt x="0" y="144895"/>
                  </a:lnTo>
                  <a:lnTo>
                    <a:pt x="1758" y="153689"/>
                  </a:lnTo>
                  <a:lnTo>
                    <a:pt x="7305" y="159642"/>
                  </a:lnTo>
                  <a:lnTo>
                    <a:pt x="7305" y="159777"/>
                  </a:lnTo>
                  <a:lnTo>
                    <a:pt x="7441" y="159777"/>
                  </a:lnTo>
                  <a:lnTo>
                    <a:pt x="9605" y="162212"/>
                  </a:lnTo>
                  <a:lnTo>
                    <a:pt x="12582" y="163565"/>
                  </a:lnTo>
                  <a:lnTo>
                    <a:pt x="15829" y="163430"/>
                  </a:lnTo>
                  <a:lnTo>
                    <a:pt x="79823" y="162077"/>
                  </a:lnTo>
                  <a:lnTo>
                    <a:pt x="101361" y="160692"/>
                  </a:lnTo>
                  <a:lnTo>
                    <a:pt x="122543" y="156581"/>
                  </a:lnTo>
                  <a:lnTo>
                    <a:pt x="143065" y="149806"/>
                  </a:lnTo>
                  <a:lnTo>
                    <a:pt x="162624" y="140431"/>
                  </a:lnTo>
                  <a:lnTo>
                    <a:pt x="263148" y="84285"/>
                  </a:lnTo>
                  <a:lnTo>
                    <a:pt x="280195" y="79956"/>
                  </a:lnTo>
                  <a:lnTo>
                    <a:pt x="256113" y="0"/>
                  </a:lnTo>
                  <a:close/>
                </a:path>
              </a:pathLst>
            </a:custGeom>
            <a:solidFill>
              <a:srgbClr val="99A80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5" name="object 10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543987" y="2861264"/>
              <a:ext cx="150989" cy="150983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7269873" y="2549969"/>
              <a:ext cx="829944" cy="904240"/>
            </a:xfrm>
            <a:custGeom>
              <a:avLst/>
              <a:gdLst/>
              <a:ahLst/>
              <a:cxnLst/>
              <a:rect l="l" t="t" r="r" b="b"/>
              <a:pathLst>
                <a:path w="829945" h="904239">
                  <a:moveTo>
                    <a:pt x="177101" y="304533"/>
                  </a:moveTo>
                  <a:lnTo>
                    <a:pt x="170878" y="298183"/>
                  </a:lnTo>
                  <a:lnTo>
                    <a:pt x="6223" y="298183"/>
                  </a:lnTo>
                  <a:lnTo>
                    <a:pt x="0" y="304533"/>
                  </a:lnTo>
                  <a:lnTo>
                    <a:pt x="0" y="319963"/>
                  </a:lnTo>
                  <a:lnTo>
                    <a:pt x="6223" y="326186"/>
                  </a:lnTo>
                  <a:lnTo>
                    <a:pt x="170878" y="326186"/>
                  </a:lnTo>
                  <a:lnTo>
                    <a:pt x="177101" y="319963"/>
                  </a:lnTo>
                  <a:lnTo>
                    <a:pt x="177101" y="312242"/>
                  </a:lnTo>
                  <a:lnTo>
                    <a:pt x="177101" y="304533"/>
                  </a:lnTo>
                  <a:close/>
                </a:path>
                <a:path w="829945" h="904239">
                  <a:moveTo>
                    <a:pt x="232981" y="229857"/>
                  </a:moveTo>
                  <a:lnTo>
                    <a:pt x="226758" y="223634"/>
                  </a:lnTo>
                  <a:lnTo>
                    <a:pt x="136779" y="223634"/>
                  </a:lnTo>
                  <a:lnTo>
                    <a:pt x="130556" y="229857"/>
                  </a:lnTo>
                  <a:lnTo>
                    <a:pt x="130556" y="245414"/>
                  </a:lnTo>
                  <a:lnTo>
                    <a:pt x="136779" y="251637"/>
                  </a:lnTo>
                  <a:lnTo>
                    <a:pt x="144500" y="251637"/>
                  </a:lnTo>
                  <a:lnTo>
                    <a:pt x="226758" y="251637"/>
                  </a:lnTo>
                  <a:lnTo>
                    <a:pt x="232981" y="245414"/>
                  </a:lnTo>
                  <a:lnTo>
                    <a:pt x="232981" y="229857"/>
                  </a:lnTo>
                  <a:close/>
                </a:path>
                <a:path w="829945" h="904239">
                  <a:moveTo>
                    <a:pt x="661860" y="304533"/>
                  </a:moveTo>
                  <a:lnTo>
                    <a:pt x="655637" y="298183"/>
                  </a:lnTo>
                  <a:lnTo>
                    <a:pt x="565531" y="298183"/>
                  </a:lnTo>
                  <a:lnTo>
                    <a:pt x="559308" y="304533"/>
                  </a:lnTo>
                  <a:lnTo>
                    <a:pt x="559308" y="319963"/>
                  </a:lnTo>
                  <a:lnTo>
                    <a:pt x="565531" y="326186"/>
                  </a:lnTo>
                  <a:lnTo>
                    <a:pt x="647928" y="326186"/>
                  </a:lnTo>
                  <a:lnTo>
                    <a:pt x="655637" y="326186"/>
                  </a:lnTo>
                  <a:lnTo>
                    <a:pt x="661860" y="319963"/>
                  </a:lnTo>
                  <a:lnTo>
                    <a:pt x="661860" y="304533"/>
                  </a:lnTo>
                  <a:close/>
                </a:path>
                <a:path w="829945" h="904239">
                  <a:moveTo>
                    <a:pt x="670229" y="511937"/>
                  </a:moveTo>
                  <a:lnTo>
                    <a:pt x="669264" y="504456"/>
                  </a:lnTo>
                  <a:lnTo>
                    <a:pt x="666432" y="497497"/>
                  </a:lnTo>
                  <a:lnTo>
                    <a:pt x="661860" y="491375"/>
                  </a:lnTo>
                  <a:lnTo>
                    <a:pt x="642378" y="470992"/>
                  </a:lnTo>
                  <a:lnTo>
                    <a:pt x="642378" y="511390"/>
                  </a:lnTo>
                  <a:lnTo>
                    <a:pt x="642378" y="511530"/>
                  </a:lnTo>
                  <a:lnTo>
                    <a:pt x="642239" y="511797"/>
                  </a:lnTo>
                  <a:lnTo>
                    <a:pt x="577710" y="511937"/>
                  </a:lnTo>
                  <a:lnTo>
                    <a:pt x="557809" y="510654"/>
                  </a:lnTo>
                  <a:lnTo>
                    <a:pt x="538289" y="506844"/>
                  </a:lnTo>
                  <a:lnTo>
                    <a:pt x="519391" y="500583"/>
                  </a:lnTo>
                  <a:lnTo>
                    <a:pt x="501408" y="491909"/>
                  </a:lnTo>
                  <a:lnTo>
                    <a:pt x="457809" y="467296"/>
                  </a:lnTo>
                  <a:lnTo>
                    <a:pt x="457085" y="466890"/>
                  </a:lnTo>
                  <a:lnTo>
                    <a:pt x="422592" y="447408"/>
                  </a:lnTo>
                  <a:lnTo>
                    <a:pt x="416839" y="444157"/>
                  </a:lnTo>
                  <a:lnTo>
                    <a:pt x="424688" y="433578"/>
                  </a:lnTo>
                  <a:lnTo>
                    <a:pt x="430860" y="421868"/>
                  </a:lnTo>
                  <a:lnTo>
                    <a:pt x="435241" y="409194"/>
                  </a:lnTo>
                  <a:lnTo>
                    <a:pt x="437680" y="395719"/>
                  </a:lnTo>
                  <a:lnTo>
                    <a:pt x="530491" y="423595"/>
                  </a:lnTo>
                  <a:lnTo>
                    <a:pt x="566940" y="439991"/>
                  </a:lnTo>
                  <a:lnTo>
                    <a:pt x="598004" y="465124"/>
                  </a:lnTo>
                  <a:lnTo>
                    <a:pt x="642239" y="511263"/>
                  </a:lnTo>
                  <a:lnTo>
                    <a:pt x="642239" y="511390"/>
                  </a:lnTo>
                  <a:lnTo>
                    <a:pt x="642378" y="511390"/>
                  </a:lnTo>
                  <a:lnTo>
                    <a:pt x="642378" y="470992"/>
                  </a:lnTo>
                  <a:lnTo>
                    <a:pt x="618299" y="445782"/>
                  </a:lnTo>
                  <a:lnTo>
                    <a:pt x="581596" y="416179"/>
                  </a:lnTo>
                  <a:lnTo>
                    <a:pt x="538607" y="396938"/>
                  </a:lnTo>
                  <a:lnTo>
                    <a:pt x="435648" y="365823"/>
                  </a:lnTo>
                  <a:lnTo>
                    <a:pt x="430644" y="351231"/>
                  </a:lnTo>
                  <a:lnTo>
                    <a:pt x="423303" y="337870"/>
                  </a:lnTo>
                  <a:lnTo>
                    <a:pt x="414032" y="326186"/>
                  </a:lnTo>
                  <a:lnTo>
                    <a:pt x="413880" y="326009"/>
                  </a:lnTo>
                  <a:lnTo>
                    <a:pt x="410210" y="322719"/>
                  </a:lnTo>
                  <a:lnTo>
                    <a:pt x="410210" y="386791"/>
                  </a:lnTo>
                  <a:lnTo>
                    <a:pt x="405447" y="410362"/>
                  </a:lnTo>
                  <a:lnTo>
                    <a:pt x="392442" y="429628"/>
                  </a:lnTo>
                  <a:lnTo>
                    <a:pt x="373176" y="442633"/>
                  </a:lnTo>
                  <a:lnTo>
                    <a:pt x="349605" y="447408"/>
                  </a:lnTo>
                  <a:lnTo>
                    <a:pt x="326034" y="442633"/>
                  </a:lnTo>
                  <a:lnTo>
                    <a:pt x="306768" y="429628"/>
                  </a:lnTo>
                  <a:lnTo>
                    <a:pt x="293763" y="410362"/>
                  </a:lnTo>
                  <a:lnTo>
                    <a:pt x="290715" y="395312"/>
                  </a:lnTo>
                  <a:lnTo>
                    <a:pt x="288988" y="386791"/>
                  </a:lnTo>
                  <a:lnTo>
                    <a:pt x="293763" y="363220"/>
                  </a:lnTo>
                  <a:lnTo>
                    <a:pt x="306768" y="343954"/>
                  </a:lnTo>
                  <a:lnTo>
                    <a:pt x="326034" y="330949"/>
                  </a:lnTo>
                  <a:lnTo>
                    <a:pt x="349605" y="326186"/>
                  </a:lnTo>
                  <a:lnTo>
                    <a:pt x="373176" y="330949"/>
                  </a:lnTo>
                  <a:lnTo>
                    <a:pt x="392442" y="343954"/>
                  </a:lnTo>
                  <a:lnTo>
                    <a:pt x="405447" y="363220"/>
                  </a:lnTo>
                  <a:lnTo>
                    <a:pt x="410210" y="386791"/>
                  </a:lnTo>
                  <a:lnTo>
                    <a:pt x="410210" y="322719"/>
                  </a:lnTo>
                  <a:lnTo>
                    <a:pt x="402640" y="315899"/>
                  </a:lnTo>
                  <a:lnTo>
                    <a:pt x="404139" y="302234"/>
                  </a:lnTo>
                  <a:lnTo>
                    <a:pt x="414413" y="209016"/>
                  </a:lnTo>
                  <a:lnTo>
                    <a:pt x="415505" y="185356"/>
                  </a:lnTo>
                  <a:lnTo>
                    <a:pt x="413562" y="161836"/>
                  </a:lnTo>
                  <a:lnTo>
                    <a:pt x="408622" y="138785"/>
                  </a:lnTo>
                  <a:lnTo>
                    <a:pt x="400748" y="116484"/>
                  </a:lnTo>
                  <a:lnTo>
                    <a:pt x="387591" y="85801"/>
                  </a:lnTo>
                  <a:lnTo>
                    <a:pt x="387591" y="185889"/>
                  </a:lnTo>
                  <a:lnTo>
                    <a:pt x="386676" y="205905"/>
                  </a:lnTo>
                  <a:lnTo>
                    <a:pt x="375983" y="302234"/>
                  </a:lnTo>
                  <a:lnTo>
                    <a:pt x="369620" y="300520"/>
                  </a:lnTo>
                  <a:lnTo>
                    <a:pt x="363093" y="299237"/>
                  </a:lnTo>
                  <a:lnTo>
                    <a:pt x="356425" y="298450"/>
                  </a:lnTo>
                  <a:lnTo>
                    <a:pt x="349605" y="298183"/>
                  </a:lnTo>
                  <a:lnTo>
                    <a:pt x="342760" y="298450"/>
                  </a:lnTo>
                  <a:lnTo>
                    <a:pt x="336054" y="299237"/>
                  </a:lnTo>
                  <a:lnTo>
                    <a:pt x="329526" y="300520"/>
                  </a:lnTo>
                  <a:lnTo>
                    <a:pt x="323215" y="302234"/>
                  </a:lnTo>
                  <a:lnTo>
                    <a:pt x="312394" y="205905"/>
                  </a:lnTo>
                  <a:lnTo>
                    <a:pt x="313194" y="165989"/>
                  </a:lnTo>
                  <a:lnTo>
                    <a:pt x="324027" y="127571"/>
                  </a:lnTo>
                  <a:lnTo>
                    <a:pt x="349199" y="68732"/>
                  </a:lnTo>
                  <a:lnTo>
                    <a:pt x="349326" y="68732"/>
                  </a:lnTo>
                  <a:lnTo>
                    <a:pt x="349326" y="68592"/>
                  </a:lnTo>
                  <a:lnTo>
                    <a:pt x="349872" y="68592"/>
                  </a:lnTo>
                  <a:lnTo>
                    <a:pt x="349872" y="68859"/>
                  </a:lnTo>
                  <a:lnTo>
                    <a:pt x="375043" y="127571"/>
                  </a:lnTo>
                  <a:lnTo>
                    <a:pt x="381723" y="146456"/>
                  </a:lnTo>
                  <a:lnTo>
                    <a:pt x="385927" y="165989"/>
                  </a:lnTo>
                  <a:lnTo>
                    <a:pt x="387591" y="185889"/>
                  </a:lnTo>
                  <a:lnTo>
                    <a:pt x="387591" y="85801"/>
                  </a:lnTo>
                  <a:lnTo>
                    <a:pt x="380212" y="68592"/>
                  </a:lnTo>
                  <a:lnTo>
                    <a:pt x="375577" y="57772"/>
                  </a:lnTo>
                  <a:lnTo>
                    <a:pt x="371233" y="50685"/>
                  </a:lnTo>
                  <a:lnTo>
                    <a:pt x="365175" y="45275"/>
                  </a:lnTo>
                  <a:lnTo>
                    <a:pt x="357822" y="41808"/>
                  </a:lnTo>
                  <a:lnTo>
                    <a:pt x="349605" y="40589"/>
                  </a:lnTo>
                  <a:lnTo>
                    <a:pt x="341350" y="41808"/>
                  </a:lnTo>
                  <a:lnTo>
                    <a:pt x="298323" y="116484"/>
                  </a:lnTo>
                  <a:lnTo>
                    <a:pt x="285508" y="161836"/>
                  </a:lnTo>
                  <a:lnTo>
                    <a:pt x="283565" y="185356"/>
                  </a:lnTo>
                  <a:lnTo>
                    <a:pt x="284657" y="209016"/>
                  </a:lnTo>
                  <a:lnTo>
                    <a:pt x="296570" y="315899"/>
                  </a:lnTo>
                  <a:lnTo>
                    <a:pt x="285318" y="325907"/>
                  </a:lnTo>
                  <a:lnTo>
                    <a:pt x="281952" y="330123"/>
                  </a:lnTo>
                  <a:lnTo>
                    <a:pt x="281952" y="443890"/>
                  </a:lnTo>
                  <a:lnTo>
                    <a:pt x="197256" y="491236"/>
                  </a:lnTo>
                  <a:lnTo>
                    <a:pt x="179184" y="499884"/>
                  </a:lnTo>
                  <a:lnTo>
                    <a:pt x="160223" y="506082"/>
                  </a:lnTo>
                  <a:lnTo>
                    <a:pt x="140601" y="509803"/>
                  </a:lnTo>
                  <a:lnTo>
                    <a:pt x="120548" y="510984"/>
                  </a:lnTo>
                  <a:lnTo>
                    <a:pt x="56413" y="510578"/>
                  </a:lnTo>
                  <a:lnTo>
                    <a:pt x="56413" y="510451"/>
                  </a:lnTo>
                  <a:lnTo>
                    <a:pt x="56286" y="510311"/>
                  </a:lnTo>
                  <a:lnTo>
                    <a:pt x="56286" y="510171"/>
                  </a:lnTo>
                  <a:lnTo>
                    <a:pt x="100799" y="464045"/>
                  </a:lnTo>
                  <a:lnTo>
                    <a:pt x="131927" y="439064"/>
                  </a:lnTo>
                  <a:lnTo>
                    <a:pt x="168440" y="422910"/>
                  </a:lnTo>
                  <a:lnTo>
                    <a:pt x="261391" y="395312"/>
                  </a:lnTo>
                  <a:lnTo>
                    <a:pt x="263740" y="408787"/>
                  </a:lnTo>
                  <a:lnTo>
                    <a:pt x="268071" y="421474"/>
                  </a:lnTo>
                  <a:lnTo>
                    <a:pt x="274193" y="433235"/>
                  </a:lnTo>
                  <a:lnTo>
                    <a:pt x="281952" y="443890"/>
                  </a:lnTo>
                  <a:lnTo>
                    <a:pt x="281952" y="330123"/>
                  </a:lnTo>
                  <a:lnTo>
                    <a:pt x="275894" y="337680"/>
                  </a:lnTo>
                  <a:lnTo>
                    <a:pt x="268566" y="350977"/>
                  </a:lnTo>
                  <a:lnTo>
                    <a:pt x="263550" y="365556"/>
                  </a:lnTo>
                  <a:lnTo>
                    <a:pt x="160464" y="396125"/>
                  </a:lnTo>
                  <a:lnTo>
                    <a:pt x="117398" y="415175"/>
                  </a:lnTo>
                  <a:lnTo>
                    <a:pt x="80632" y="444563"/>
                  </a:lnTo>
                  <a:lnTo>
                    <a:pt x="36804" y="490016"/>
                  </a:lnTo>
                  <a:lnTo>
                    <a:pt x="28460" y="509803"/>
                  </a:lnTo>
                  <a:lnTo>
                    <a:pt x="28486" y="511263"/>
                  </a:lnTo>
                  <a:lnTo>
                    <a:pt x="56413" y="538594"/>
                  </a:lnTo>
                  <a:lnTo>
                    <a:pt x="120408" y="539000"/>
                  </a:lnTo>
                  <a:lnTo>
                    <a:pt x="121500" y="539000"/>
                  </a:lnTo>
                  <a:lnTo>
                    <a:pt x="167678" y="533044"/>
                  </a:lnTo>
                  <a:lnTo>
                    <a:pt x="210921" y="515721"/>
                  </a:lnTo>
                  <a:lnTo>
                    <a:pt x="219392" y="510984"/>
                  </a:lnTo>
                  <a:lnTo>
                    <a:pt x="298323" y="466890"/>
                  </a:lnTo>
                  <a:lnTo>
                    <a:pt x="298323" y="527227"/>
                  </a:lnTo>
                  <a:lnTo>
                    <a:pt x="304546" y="533450"/>
                  </a:lnTo>
                  <a:lnTo>
                    <a:pt x="319976" y="533450"/>
                  </a:lnTo>
                  <a:lnTo>
                    <a:pt x="326199" y="527227"/>
                  </a:lnTo>
                  <a:lnTo>
                    <a:pt x="326199" y="472160"/>
                  </a:lnTo>
                  <a:lnTo>
                    <a:pt x="333641" y="474192"/>
                  </a:lnTo>
                  <a:lnTo>
                    <a:pt x="341490" y="475411"/>
                  </a:lnTo>
                  <a:lnTo>
                    <a:pt x="357581" y="475411"/>
                  </a:lnTo>
                  <a:lnTo>
                    <a:pt x="365429" y="474192"/>
                  </a:lnTo>
                  <a:lnTo>
                    <a:pt x="372872" y="472160"/>
                  </a:lnTo>
                  <a:lnTo>
                    <a:pt x="372872" y="801598"/>
                  </a:lnTo>
                  <a:lnTo>
                    <a:pt x="326199" y="801598"/>
                  </a:lnTo>
                  <a:lnTo>
                    <a:pt x="326199" y="579856"/>
                  </a:lnTo>
                  <a:lnTo>
                    <a:pt x="319976" y="573633"/>
                  </a:lnTo>
                  <a:lnTo>
                    <a:pt x="304546" y="573633"/>
                  </a:lnTo>
                  <a:lnTo>
                    <a:pt x="298323" y="579856"/>
                  </a:lnTo>
                  <a:lnTo>
                    <a:pt x="298323" y="801598"/>
                  </a:lnTo>
                  <a:lnTo>
                    <a:pt x="237845" y="801598"/>
                  </a:lnTo>
                  <a:lnTo>
                    <a:pt x="217830" y="805649"/>
                  </a:lnTo>
                  <a:lnTo>
                    <a:pt x="201485" y="816711"/>
                  </a:lnTo>
                  <a:lnTo>
                    <a:pt x="190474" y="833094"/>
                  </a:lnTo>
                  <a:lnTo>
                    <a:pt x="186436" y="853135"/>
                  </a:lnTo>
                  <a:lnTo>
                    <a:pt x="186436" y="881951"/>
                  </a:lnTo>
                  <a:lnTo>
                    <a:pt x="188175" y="890612"/>
                  </a:lnTo>
                  <a:lnTo>
                    <a:pt x="192913" y="897661"/>
                  </a:lnTo>
                  <a:lnTo>
                    <a:pt x="199961" y="902411"/>
                  </a:lnTo>
                  <a:lnTo>
                    <a:pt x="208622" y="904138"/>
                  </a:lnTo>
                  <a:lnTo>
                    <a:pt x="490575" y="904138"/>
                  </a:lnTo>
                  <a:lnTo>
                    <a:pt x="499160" y="902411"/>
                  </a:lnTo>
                  <a:lnTo>
                    <a:pt x="506171" y="897661"/>
                  </a:lnTo>
                  <a:lnTo>
                    <a:pt x="510895" y="890612"/>
                  </a:lnTo>
                  <a:lnTo>
                    <a:pt x="512635" y="881951"/>
                  </a:lnTo>
                  <a:lnTo>
                    <a:pt x="512635" y="876134"/>
                  </a:lnTo>
                  <a:lnTo>
                    <a:pt x="512635" y="853135"/>
                  </a:lnTo>
                  <a:lnTo>
                    <a:pt x="508596" y="833094"/>
                  </a:lnTo>
                  <a:lnTo>
                    <a:pt x="506247" y="829602"/>
                  </a:lnTo>
                  <a:lnTo>
                    <a:pt x="497586" y="816711"/>
                  </a:lnTo>
                  <a:lnTo>
                    <a:pt x="484759" y="808037"/>
                  </a:lnTo>
                  <a:lnTo>
                    <a:pt x="484759" y="853135"/>
                  </a:lnTo>
                  <a:lnTo>
                    <a:pt x="484759" y="876134"/>
                  </a:lnTo>
                  <a:lnTo>
                    <a:pt x="214439" y="876134"/>
                  </a:lnTo>
                  <a:lnTo>
                    <a:pt x="214439" y="853135"/>
                  </a:lnTo>
                  <a:lnTo>
                    <a:pt x="216293" y="843978"/>
                  </a:lnTo>
                  <a:lnTo>
                    <a:pt x="221322" y="836498"/>
                  </a:lnTo>
                  <a:lnTo>
                    <a:pt x="228765" y="831443"/>
                  </a:lnTo>
                  <a:lnTo>
                    <a:pt x="237845" y="829602"/>
                  </a:lnTo>
                  <a:lnTo>
                    <a:pt x="461225" y="829602"/>
                  </a:lnTo>
                  <a:lnTo>
                    <a:pt x="470382" y="831443"/>
                  </a:lnTo>
                  <a:lnTo>
                    <a:pt x="477862" y="836498"/>
                  </a:lnTo>
                  <a:lnTo>
                    <a:pt x="482904" y="843978"/>
                  </a:lnTo>
                  <a:lnTo>
                    <a:pt x="484759" y="853135"/>
                  </a:lnTo>
                  <a:lnTo>
                    <a:pt x="484759" y="808037"/>
                  </a:lnTo>
                  <a:lnTo>
                    <a:pt x="481241" y="805649"/>
                  </a:lnTo>
                  <a:lnTo>
                    <a:pt x="461225" y="801598"/>
                  </a:lnTo>
                  <a:lnTo>
                    <a:pt x="400875" y="801598"/>
                  </a:lnTo>
                  <a:lnTo>
                    <a:pt x="400875" y="472160"/>
                  </a:lnTo>
                  <a:lnTo>
                    <a:pt x="400875" y="467296"/>
                  </a:lnTo>
                  <a:lnTo>
                    <a:pt x="487603" y="516267"/>
                  </a:lnTo>
                  <a:lnTo>
                    <a:pt x="508889" y="526529"/>
                  </a:lnTo>
                  <a:lnTo>
                    <a:pt x="531190" y="533933"/>
                  </a:lnTo>
                  <a:lnTo>
                    <a:pt x="554215" y="538429"/>
                  </a:lnTo>
                  <a:lnTo>
                    <a:pt x="577710" y="539940"/>
                  </a:lnTo>
                  <a:lnTo>
                    <a:pt x="641972" y="539800"/>
                  </a:lnTo>
                  <a:lnTo>
                    <a:pt x="650963" y="538340"/>
                  </a:lnTo>
                  <a:lnTo>
                    <a:pt x="658863" y="534212"/>
                  </a:lnTo>
                  <a:lnTo>
                    <a:pt x="665124" y="527761"/>
                  </a:lnTo>
                  <a:lnTo>
                    <a:pt x="669163" y="519379"/>
                  </a:lnTo>
                  <a:lnTo>
                    <a:pt x="670229" y="511937"/>
                  </a:lnTo>
                  <a:close/>
                </a:path>
                <a:path w="829945" h="904239">
                  <a:moveTo>
                    <a:pt x="829627" y="88480"/>
                  </a:moveTo>
                  <a:lnTo>
                    <a:pt x="822667" y="54051"/>
                  </a:lnTo>
                  <a:lnTo>
                    <a:pt x="803706" y="25920"/>
                  </a:lnTo>
                  <a:lnTo>
                    <a:pt x="775576" y="6959"/>
                  </a:lnTo>
                  <a:lnTo>
                    <a:pt x="741146" y="0"/>
                  </a:lnTo>
                  <a:lnTo>
                    <a:pt x="706691" y="6959"/>
                  </a:lnTo>
                  <a:lnTo>
                    <a:pt x="678522" y="25920"/>
                  </a:lnTo>
                  <a:lnTo>
                    <a:pt x="659511" y="54051"/>
                  </a:lnTo>
                  <a:lnTo>
                    <a:pt x="652526" y="88480"/>
                  </a:lnTo>
                  <a:lnTo>
                    <a:pt x="652526" y="96189"/>
                  </a:lnTo>
                  <a:lnTo>
                    <a:pt x="658749" y="102552"/>
                  </a:lnTo>
                  <a:lnTo>
                    <a:pt x="674179" y="102552"/>
                  </a:lnTo>
                  <a:lnTo>
                    <a:pt x="680529" y="96189"/>
                  </a:lnTo>
                  <a:lnTo>
                    <a:pt x="680529" y="88480"/>
                  </a:lnTo>
                  <a:lnTo>
                    <a:pt x="685304" y="64909"/>
                  </a:lnTo>
                  <a:lnTo>
                    <a:pt x="698309" y="45643"/>
                  </a:lnTo>
                  <a:lnTo>
                    <a:pt x="717575" y="32639"/>
                  </a:lnTo>
                  <a:lnTo>
                    <a:pt x="741146" y="27863"/>
                  </a:lnTo>
                  <a:lnTo>
                    <a:pt x="764692" y="32639"/>
                  </a:lnTo>
                  <a:lnTo>
                    <a:pt x="783920" y="45643"/>
                  </a:lnTo>
                  <a:lnTo>
                    <a:pt x="796874" y="64909"/>
                  </a:lnTo>
                  <a:lnTo>
                    <a:pt x="801624" y="88480"/>
                  </a:lnTo>
                  <a:lnTo>
                    <a:pt x="796874" y="112052"/>
                  </a:lnTo>
                  <a:lnTo>
                    <a:pt x="783920" y="131318"/>
                  </a:lnTo>
                  <a:lnTo>
                    <a:pt x="764692" y="144322"/>
                  </a:lnTo>
                  <a:lnTo>
                    <a:pt x="741146" y="149085"/>
                  </a:lnTo>
                  <a:lnTo>
                    <a:pt x="528332" y="149085"/>
                  </a:lnTo>
                  <a:lnTo>
                    <a:pt x="521970" y="155308"/>
                  </a:lnTo>
                  <a:lnTo>
                    <a:pt x="521970" y="170738"/>
                  </a:lnTo>
                  <a:lnTo>
                    <a:pt x="528332" y="177088"/>
                  </a:lnTo>
                  <a:lnTo>
                    <a:pt x="741146" y="177088"/>
                  </a:lnTo>
                  <a:lnTo>
                    <a:pt x="775576" y="170116"/>
                  </a:lnTo>
                  <a:lnTo>
                    <a:pt x="803706" y="151104"/>
                  </a:lnTo>
                  <a:lnTo>
                    <a:pt x="822667" y="122923"/>
                  </a:lnTo>
                  <a:lnTo>
                    <a:pt x="829627" y="88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6835042" y="4026382"/>
              <a:ext cx="1341755" cy="1438275"/>
            </a:xfrm>
            <a:custGeom>
              <a:avLst/>
              <a:gdLst/>
              <a:ahLst/>
              <a:cxnLst/>
              <a:rect l="l" t="t" r="r" b="b"/>
              <a:pathLst>
                <a:path w="1341754" h="1438275">
                  <a:moveTo>
                    <a:pt x="1302889" y="0"/>
                  </a:moveTo>
                  <a:lnTo>
                    <a:pt x="38288" y="0"/>
                  </a:lnTo>
                  <a:lnTo>
                    <a:pt x="23401" y="3014"/>
                  </a:lnTo>
                  <a:lnTo>
                    <a:pt x="11229" y="11229"/>
                  </a:lnTo>
                  <a:lnTo>
                    <a:pt x="3014" y="23400"/>
                  </a:lnTo>
                  <a:lnTo>
                    <a:pt x="0" y="38287"/>
                  </a:lnTo>
                  <a:lnTo>
                    <a:pt x="0" y="1399765"/>
                  </a:lnTo>
                  <a:lnTo>
                    <a:pt x="3014" y="1414695"/>
                  </a:lnTo>
                  <a:lnTo>
                    <a:pt x="11229" y="1426887"/>
                  </a:lnTo>
                  <a:lnTo>
                    <a:pt x="23401" y="1435106"/>
                  </a:lnTo>
                  <a:lnTo>
                    <a:pt x="38288" y="1438119"/>
                  </a:lnTo>
                  <a:lnTo>
                    <a:pt x="1302889" y="1438119"/>
                  </a:lnTo>
                  <a:lnTo>
                    <a:pt x="1317776" y="1435106"/>
                  </a:lnTo>
                  <a:lnTo>
                    <a:pt x="1329948" y="1426887"/>
                  </a:lnTo>
                  <a:lnTo>
                    <a:pt x="1338163" y="1414695"/>
                  </a:lnTo>
                  <a:lnTo>
                    <a:pt x="1341177" y="1399765"/>
                  </a:lnTo>
                  <a:lnTo>
                    <a:pt x="1341177" y="38287"/>
                  </a:lnTo>
                  <a:lnTo>
                    <a:pt x="1338163" y="23400"/>
                  </a:lnTo>
                  <a:lnTo>
                    <a:pt x="1329948" y="11229"/>
                  </a:lnTo>
                  <a:lnTo>
                    <a:pt x="1317776" y="3014"/>
                  </a:lnTo>
                  <a:lnTo>
                    <a:pt x="1302889" y="0"/>
                  </a:lnTo>
                  <a:close/>
                </a:path>
              </a:pathLst>
            </a:custGeom>
            <a:solidFill>
              <a:srgbClr val="DBED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6835042" y="4026382"/>
              <a:ext cx="1341755" cy="1438275"/>
            </a:xfrm>
            <a:custGeom>
              <a:avLst/>
              <a:gdLst/>
              <a:ahLst/>
              <a:cxnLst/>
              <a:rect l="l" t="t" r="r" b="b"/>
              <a:pathLst>
                <a:path w="1341754" h="1438275">
                  <a:moveTo>
                    <a:pt x="38288" y="1438119"/>
                  </a:moveTo>
                  <a:lnTo>
                    <a:pt x="1302889" y="1438119"/>
                  </a:lnTo>
                  <a:lnTo>
                    <a:pt x="1317776" y="1435106"/>
                  </a:lnTo>
                  <a:lnTo>
                    <a:pt x="1329948" y="1426887"/>
                  </a:lnTo>
                  <a:lnTo>
                    <a:pt x="1338163" y="1414695"/>
                  </a:lnTo>
                  <a:lnTo>
                    <a:pt x="1341177" y="1399765"/>
                  </a:lnTo>
                  <a:lnTo>
                    <a:pt x="1341177" y="38287"/>
                  </a:lnTo>
                  <a:lnTo>
                    <a:pt x="1338163" y="23400"/>
                  </a:lnTo>
                  <a:lnTo>
                    <a:pt x="1329948" y="11229"/>
                  </a:lnTo>
                  <a:lnTo>
                    <a:pt x="1317776" y="3014"/>
                  </a:lnTo>
                  <a:lnTo>
                    <a:pt x="1302889" y="0"/>
                  </a:lnTo>
                  <a:lnTo>
                    <a:pt x="38288" y="0"/>
                  </a:lnTo>
                  <a:lnTo>
                    <a:pt x="23401" y="3014"/>
                  </a:lnTo>
                  <a:lnTo>
                    <a:pt x="11229" y="11229"/>
                  </a:lnTo>
                  <a:lnTo>
                    <a:pt x="3014" y="23400"/>
                  </a:lnTo>
                  <a:lnTo>
                    <a:pt x="0" y="38287"/>
                  </a:lnTo>
                  <a:lnTo>
                    <a:pt x="0" y="1399765"/>
                  </a:lnTo>
                  <a:lnTo>
                    <a:pt x="3014" y="1414695"/>
                  </a:lnTo>
                  <a:lnTo>
                    <a:pt x="11229" y="1426887"/>
                  </a:lnTo>
                  <a:lnTo>
                    <a:pt x="23401" y="1435106"/>
                  </a:lnTo>
                  <a:lnTo>
                    <a:pt x="38288" y="1438119"/>
                  </a:lnTo>
                  <a:close/>
                </a:path>
              </a:pathLst>
            </a:custGeom>
            <a:ln w="6764">
              <a:solidFill>
                <a:srgbClr val="DBEDF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9" name="object 109"/>
          <p:cNvSpPr txBox="1"/>
          <p:nvPr/>
        </p:nvSpPr>
        <p:spPr>
          <a:xfrm>
            <a:off x="7033267" y="5086343"/>
            <a:ext cx="950594" cy="3505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dirty="0" sz="1050" spc="5">
                <a:latin typeface="Arial"/>
                <a:cs typeface="Arial"/>
              </a:rPr>
              <a:t>Biomass</a:t>
            </a:r>
            <a:r>
              <a:rPr dirty="0" sz="1050" spc="-65">
                <a:latin typeface="Arial"/>
                <a:cs typeface="Arial"/>
              </a:rPr>
              <a:t> </a:t>
            </a:r>
            <a:r>
              <a:rPr dirty="0" sz="1050" spc="5">
                <a:latin typeface="Arial"/>
                <a:cs typeface="Arial"/>
              </a:rPr>
              <a:t>power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Arial"/>
                <a:cs typeface="Arial"/>
              </a:rPr>
              <a:t>generation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10" name="object 110"/>
          <p:cNvGrpSpPr/>
          <p:nvPr/>
        </p:nvGrpSpPr>
        <p:grpSpPr>
          <a:xfrm>
            <a:off x="4827427" y="4113238"/>
            <a:ext cx="3138170" cy="2409825"/>
            <a:chOff x="4827427" y="4113238"/>
            <a:chExt cx="3138170" cy="2409825"/>
          </a:xfrm>
        </p:grpSpPr>
        <p:pic>
          <p:nvPicPr>
            <p:cNvPr id="111" name="object 11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045696" y="4113238"/>
              <a:ext cx="919788" cy="919755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4830919" y="5080968"/>
              <a:ext cx="1341755" cy="1438275"/>
            </a:xfrm>
            <a:custGeom>
              <a:avLst/>
              <a:gdLst/>
              <a:ahLst/>
              <a:cxnLst/>
              <a:rect l="l" t="t" r="r" b="b"/>
              <a:pathLst>
                <a:path w="1341754" h="1438275">
                  <a:moveTo>
                    <a:pt x="1302889" y="0"/>
                  </a:moveTo>
                  <a:lnTo>
                    <a:pt x="38288" y="0"/>
                  </a:lnTo>
                  <a:lnTo>
                    <a:pt x="23401" y="3016"/>
                  </a:lnTo>
                  <a:lnTo>
                    <a:pt x="11229" y="11245"/>
                  </a:lnTo>
                  <a:lnTo>
                    <a:pt x="3014" y="23458"/>
                  </a:lnTo>
                  <a:lnTo>
                    <a:pt x="0" y="38422"/>
                  </a:lnTo>
                  <a:lnTo>
                    <a:pt x="0" y="1399806"/>
                  </a:lnTo>
                  <a:lnTo>
                    <a:pt x="3014" y="1414734"/>
                  </a:lnTo>
                  <a:lnTo>
                    <a:pt x="11229" y="1426924"/>
                  </a:lnTo>
                  <a:lnTo>
                    <a:pt x="23401" y="1435142"/>
                  </a:lnTo>
                  <a:lnTo>
                    <a:pt x="38288" y="1438156"/>
                  </a:lnTo>
                  <a:lnTo>
                    <a:pt x="1302889" y="1438156"/>
                  </a:lnTo>
                  <a:lnTo>
                    <a:pt x="1317776" y="1435142"/>
                  </a:lnTo>
                  <a:lnTo>
                    <a:pt x="1329948" y="1426924"/>
                  </a:lnTo>
                  <a:lnTo>
                    <a:pt x="1338163" y="1414734"/>
                  </a:lnTo>
                  <a:lnTo>
                    <a:pt x="1341177" y="1399806"/>
                  </a:lnTo>
                  <a:lnTo>
                    <a:pt x="1341177" y="38422"/>
                  </a:lnTo>
                  <a:lnTo>
                    <a:pt x="1338163" y="23458"/>
                  </a:lnTo>
                  <a:lnTo>
                    <a:pt x="1329948" y="11245"/>
                  </a:lnTo>
                  <a:lnTo>
                    <a:pt x="1317776" y="3016"/>
                  </a:lnTo>
                  <a:lnTo>
                    <a:pt x="1302889" y="0"/>
                  </a:lnTo>
                  <a:close/>
                </a:path>
              </a:pathLst>
            </a:custGeom>
            <a:solidFill>
              <a:srgbClr val="DBED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4830919" y="5080968"/>
              <a:ext cx="1341755" cy="1438275"/>
            </a:xfrm>
            <a:custGeom>
              <a:avLst/>
              <a:gdLst/>
              <a:ahLst/>
              <a:cxnLst/>
              <a:rect l="l" t="t" r="r" b="b"/>
              <a:pathLst>
                <a:path w="1341754" h="1438275">
                  <a:moveTo>
                    <a:pt x="38288" y="1438156"/>
                  </a:moveTo>
                  <a:lnTo>
                    <a:pt x="1302889" y="1438156"/>
                  </a:lnTo>
                  <a:lnTo>
                    <a:pt x="1317776" y="1435142"/>
                  </a:lnTo>
                  <a:lnTo>
                    <a:pt x="1329948" y="1426924"/>
                  </a:lnTo>
                  <a:lnTo>
                    <a:pt x="1338163" y="1414734"/>
                  </a:lnTo>
                  <a:lnTo>
                    <a:pt x="1341177" y="1399806"/>
                  </a:lnTo>
                  <a:lnTo>
                    <a:pt x="1341177" y="38422"/>
                  </a:lnTo>
                  <a:lnTo>
                    <a:pt x="1338163" y="23458"/>
                  </a:lnTo>
                  <a:lnTo>
                    <a:pt x="1329948" y="11245"/>
                  </a:lnTo>
                  <a:lnTo>
                    <a:pt x="1317776" y="3016"/>
                  </a:lnTo>
                  <a:lnTo>
                    <a:pt x="1302889" y="0"/>
                  </a:lnTo>
                  <a:lnTo>
                    <a:pt x="38288" y="0"/>
                  </a:lnTo>
                  <a:lnTo>
                    <a:pt x="23401" y="3016"/>
                  </a:lnTo>
                  <a:lnTo>
                    <a:pt x="11229" y="11245"/>
                  </a:lnTo>
                  <a:lnTo>
                    <a:pt x="3014" y="23458"/>
                  </a:lnTo>
                  <a:lnTo>
                    <a:pt x="0" y="38422"/>
                  </a:lnTo>
                  <a:lnTo>
                    <a:pt x="0" y="1399806"/>
                  </a:lnTo>
                  <a:lnTo>
                    <a:pt x="3014" y="1414734"/>
                  </a:lnTo>
                  <a:lnTo>
                    <a:pt x="11229" y="1426924"/>
                  </a:lnTo>
                  <a:lnTo>
                    <a:pt x="23401" y="1435142"/>
                  </a:lnTo>
                  <a:lnTo>
                    <a:pt x="38288" y="1438156"/>
                  </a:lnTo>
                  <a:close/>
                </a:path>
              </a:pathLst>
            </a:custGeom>
            <a:ln w="6764">
              <a:solidFill>
                <a:srgbClr val="DBEDF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4" name="object 114"/>
          <p:cNvSpPr txBox="1"/>
          <p:nvPr/>
        </p:nvSpPr>
        <p:spPr>
          <a:xfrm>
            <a:off x="5113839" y="6142282"/>
            <a:ext cx="774700" cy="3505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5">
                <a:latin typeface="Arial"/>
                <a:cs typeface="Arial"/>
              </a:rPr>
              <a:t>Wave</a:t>
            </a:r>
            <a:r>
              <a:rPr dirty="0" sz="1050" spc="-3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power</a:t>
            </a:r>
            <a:endParaRPr sz="1050">
              <a:latin typeface="Arial"/>
              <a:cs typeface="Arial"/>
            </a:endParaRPr>
          </a:p>
          <a:p>
            <a:pPr marL="6858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latin typeface="Arial"/>
                <a:cs typeface="Arial"/>
              </a:rPr>
              <a:t>generation</a:t>
            </a:r>
            <a:endParaRPr sz="1050">
              <a:latin typeface="Arial"/>
              <a:cs typeface="Arial"/>
            </a:endParaRPr>
          </a:p>
        </p:txBody>
      </p:sp>
      <p:pic>
        <p:nvPicPr>
          <p:cNvPr id="115" name="object 11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003420" y="5125478"/>
            <a:ext cx="996081" cy="99604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522" y="564414"/>
            <a:ext cx="8112759" cy="583819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algn="ctr" marR="55244">
              <a:lnSpc>
                <a:spcPct val="100000"/>
              </a:lnSpc>
              <a:spcBef>
                <a:spcPts val="535"/>
              </a:spcBef>
            </a:pPr>
            <a:r>
              <a:rPr dirty="0" sz="2400" spc="-5" b="1">
                <a:solidFill>
                  <a:srgbClr val="9F2200"/>
                </a:solidFill>
                <a:latin typeface="Arial"/>
                <a:cs typeface="Arial"/>
              </a:rPr>
              <a:t>New</a:t>
            </a:r>
            <a:r>
              <a:rPr dirty="0" sz="2400" spc="-10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9F2200"/>
                </a:solidFill>
                <a:latin typeface="Arial"/>
                <a:cs typeface="Arial"/>
              </a:rPr>
              <a:t>Energy</a:t>
            </a:r>
            <a:r>
              <a:rPr dirty="0" sz="2400" spc="-20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9F2200"/>
                </a:solidFill>
                <a:latin typeface="Arial"/>
                <a:cs typeface="Arial"/>
              </a:rPr>
              <a:t>for</a:t>
            </a:r>
            <a:r>
              <a:rPr dirty="0" sz="2400" spc="-10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400" spc="-20" b="1">
                <a:solidFill>
                  <a:srgbClr val="9F2200"/>
                </a:solidFill>
                <a:latin typeface="Arial"/>
                <a:cs typeface="Arial"/>
              </a:rPr>
              <a:t>Vehicles</a:t>
            </a:r>
            <a:endParaRPr sz="2400">
              <a:latin typeface="Arial"/>
              <a:cs typeface="Arial"/>
            </a:endParaRPr>
          </a:p>
          <a:p>
            <a:pPr algn="just" marL="372110" marR="67945" indent="-360045">
              <a:lnSpc>
                <a:spcPct val="90300"/>
              </a:lnSpc>
              <a:spcBef>
                <a:spcPts val="600"/>
              </a:spcBef>
              <a:buClr>
                <a:srgbClr val="7E7E7E"/>
              </a:buClr>
              <a:buFont typeface="Arial"/>
              <a:buChar char="•"/>
              <a:tabLst>
                <a:tab pos="372745" algn="l"/>
              </a:tabLst>
            </a:pPr>
            <a:r>
              <a:rPr dirty="0" sz="2000" spc="-5" b="1" i="1">
                <a:latin typeface="Arial"/>
                <a:cs typeface="Arial"/>
              </a:rPr>
              <a:t>Solar</a:t>
            </a:r>
            <a:r>
              <a:rPr dirty="0" sz="2000" b="1" i="1">
                <a:latin typeface="Arial"/>
                <a:cs typeface="Arial"/>
              </a:rPr>
              <a:t> </a:t>
            </a:r>
            <a:r>
              <a:rPr dirty="0" sz="2000" spc="-5" b="1" i="1">
                <a:latin typeface="Arial"/>
                <a:cs typeface="Arial"/>
              </a:rPr>
              <a:t>power:</a:t>
            </a:r>
            <a:r>
              <a:rPr dirty="0" sz="2000" b="1" i="1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Solar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power,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also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known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as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solar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electricity,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is</a:t>
            </a:r>
            <a:r>
              <a:rPr dirty="0" sz="1800">
                <a:latin typeface="Arial"/>
                <a:cs typeface="Arial"/>
              </a:rPr>
              <a:t> the 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conversion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of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energy</a:t>
            </a:r>
            <a:r>
              <a:rPr dirty="0" sz="1800">
                <a:latin typeface="Arial"/>
                <a:cs typeface="Arial"/>
              </a:rPr>
              <a:t> from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sunlight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into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electricity,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either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directly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using 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photovoltaics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(PV)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or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indirectly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using</a:t>
            </a:r>
            <a:r>
              <a:rPr dirty="0" sz="1800">
                <a:latin typeface="Arial"/>
                <a:cs typeface="Arial"/>
              </a:rPr>
              <a:t> concentrated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solar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30">
                <a:latin typeface="Arial"/>
                <a:cs typeface="Arial"/>
              </a:rPr>
              <a:t>power.</a:t>
            </a:r>
            <a:endParaRPr sz="1800">
              <a:latin typeface="Arial"/>
              <a:cs typeface="Arial"/>
            </a:endParaRPr>
          </a:p>
          <a:p>
            <a:pPr algn="just" marL="372110" marR="69850" indent="-360045">
              <a:lnSpc>
                <a:spcPts val="1989"/>
              </a:lnSpc>
              <a:spcBef>
                <a:spcPts val="760"/>
              </a:spcBef>
              <a:buClr>
                <a:srgbClr val="7E7E7E"/>
              </a:buClr>
              <a:buFont typeface="Arial"/>
              <a:buChar char="•"/>
              <a:tabLst>
                <a:tab pos="372745" algn="l"/>
              </a:tabLst>
            </a:pPr>
            <a:r>
              <a:rPr dirty="0" sz="2000" spc="-5" b="1" i="1">
                <a:latin typeface="Arial"/>
                <a:cs typeface="Arial"/>
              </a:rPr>
              <a:t>Hydropower: </a:t>
            </a:r>
            <a:r>
              <a:rPr dirty="0" sz="1800" spc="-15">
                <a:latin typeface="Arial"/>
                <a:cs typeface="Arial"/>
              </a:rPr>
              <a:t>Hydropower,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also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known</a:t>
            </a:r>
            <a:r>
              <a:rPr dirty="0" sz="1800" spc="-5">
                <a:latin typeface="Arial"/>
                <a:cs typeface="Arial"/>
              </a:rPr>
              <a:t> as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water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power,</a:t>
            </a:r>
            <a:r>
              <a:rPr dirty="0" sz="1800" spc="45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is </a:t>
            </a:r>
            <a:r>
              <a:rPr dirty="0" sz="1800">
                <a:latin typeface="Arial"/>
                <a:cs typeface="Arial"/>
              </a:rPr>
              <a:t>the use </a:t>
            </a:r>
            <a:r>
              <a:rPr dirty="0" sz="1800" spc="-10">
                <a:latin typeface="Arial"/>
                <a:cs typeface="Arial"/>
              </a:rPr>
              <a:t>of </a:t>
            </a:r>
            <a:r>
              <a:rPr dirty="0" sz="1800" spc="-5">
                <a:latin typeface="Arial"/>
                <a:cs typeface="Arial"/>
              </a:rPr>
              <a:t> falling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or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fast-running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water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produce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electricity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or</a:t>
            </a:r>
            <a:r>
              <a:rPr dirty="0" sz="1800">
                <a:latin typeface="Arial"/>
                <a:cs typeface="Arial"/>
              </a:rPr>
              <a:t> to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power</a:t>
            </a:r>
            <a:r>
              <a:rPr dirty="0" sz="1800" spc="5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machines.</a:t>
            </a:r>
            <a:endParaRPr sz="1800">
              <a:latin typeface="Arial"/>
              <a:cs typeface="Arial"/>
            </a:endParaRPr>
          </a:p>
          <a:p>
            <a:pPr algn="just" marL="372110" marR="67945" indent="-360045">
              <a:lnSpc>
                <a:spcPct val="90300"/>
              </a:lnSpc>
              <a:spcBef>
                <a:spcPts val="550"/>
              </a:spcBef>
              <a:buClr>
                <a:srgbClr val="7E7E7E"/>
              </a:buClr>
              <a:buFont typeface="Arial"/>
              <a:buChar char="•"/>
              <a:tabLst>
                <a:tab pos="372745" algn="l"/>
              </a:tabLst>
            </a:pPr>
            <a:r>
              <a:rPr dirty="0" sz="2000" spc="-5" b="1" i="1">
                <a:latin typeface="Arial"/>
                <a:cs typeface="Arial"/>
              </a:rPr>
              <a:t>Nuclear power: </a:t>
            </a:r>
            <a:r>
              <a:rPr dirty="0" sz="1800" spc="-5">
                <a:latin typeface="Arial"/>
                <a:cs typeface="Arial"/>
              </a:rPr>
              <a:t>Nuclear power is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use of nuclear reactions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produce 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electricity.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Nuclear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power</a:t>
            </a:r>
            <a:r>
              <a:rPr dirty="0" sz="1800">
                <a:latin typeface="Arial"/>
                <a:cs typeface="Arial"/>
              </a:rPr>
              <a:t> can </a:t>
            </a:r>
            <a:r>
              <a:rPr dirty="0" sz="1800" spc="-5">
                <a:latin typeface="Arial"/>
                <a:cs typeface="Arial"/>
              </a:rPr>
              <a:t>be obtained</a:t>
            </a:r>
            <a:r>
              <a:rPr dirty="0" sz="1800">
                <a:latin typeface="Arial"/>
                <a:cs typeface="Arial"/>
              </a:rPr>
              <a:t> from </a:t>
            </a:r>
            <a:r>
              <a:rPr dirty="0" sz="1800" spc="-5">
                <a:latin typeface="Arial"/>
                <a:cs typeface="Arial"/>
              </a:rPr>
              <a:t>nuclear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fission,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nuclear 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decay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and</a:t>
            </a:r>
            <a:r>
              <a:rPr dirty="0" sz="1800" spc="-5">
                <a:latin typeface="Arial"/>
                <a:cs typeface="Arial"/>
              </a:rPr>
              <a:t> nuclear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fusion reactions</a:t>
            </a:r>
            <a:r>
              <a:rPr dirty="0" sz="1800" spc="-5" i="1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algn="just" marL="372110" marR="68580" indent="-360045">
              <a:lnSpc>
                <a:spcPct val="90300"/>
              </a:lnSpc>
              <a:spcBef>
                <a:spcPts val="585"/>
              </a:spcBef>
              <a:buClr>
                <a:srgbClr val="7E7E7E"/>
              </a:buClr>
              <a:buFont typeface="Arial"/>
              <a:buChar char="•"/>
              <a:tabLst>
                <a:tab pos="372745" algn="l"/>
              </a:tabLst>
            </a:pPr>
            <a:r>
              <a:rPr dirty="0" sz="2000" spc="-10" b="1" i="1">
                <a:latin typeface="Arial"/>
                <a:cs typeface="Arial"/>
              </a:rPr>
              <a:t>Tidal</a:t>
            </a:r>
            <a:r>
              <a:rPr dirty="0" sz="2000" spc="-5" b="1" i="1">
                <a:latin typeface="Arial"/>
                <a:cs typeface="Arial"/>
              </a:rPr>
              <a:t> power:</a:t>
            </a:r>
            <a:r>
              <a:rPr dirty="0" sz="2000" b="1" i="1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Tidal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power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or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tidal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energy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is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harnessed</a:t>
            </a:r>
            <a:r>
              <a:rPr dirty="0" sz="1800">
                <a:latin typeface="Arial"/>
                <a:cs typeface="Arial"/>
              </a:rPr>
              <a:t> by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converting </a:t>
            </a:r>
            <a:r>
              <a:rPr dirty="0" sz="1800" spc="-4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energy </a:t>
            </a:r>
            <a:r>
              <a:rPr dirty="0" sz="1800">
                <a:latin typeface="Arial"/>
                <a:cs typeface="Arial"/>
              </a:rPr>
              <a:t>from tides </a:t>
            </a:r>
            <a:r>
              <a:rPr dirty="0" sz="1800" spc="-5">
                <a:latin typeface="Arial"/>
                <a:cs typeface="Arial"/>
              </a:rPr>
              <a:t>into useful forms of </a:t>
            </a:r>
            <a:r>
              <a:rPr dirty="0" sz="1800" spc="-25">
                <a:latin typeface="Arial"/>
                <a:cs typeface="Arial"/>
              </a:rPr>
              <a:t>power, </a:t>
            </a:r>
            <a:r>
              <a:rPr dirty="0" sz="1800" spc="-5">
                <a:latin typeface="Arial"/>
                <a:cs typeface="Arial"/>
              </a:rPr>
              <a:t>mainly electricity using </a:t>
            </a:r>
            <a:r>
              <a:rPr dirty="0" sz="1800">
                <a:latin typeface="Arial"/>
                <a:cs typeface="Arial"/>
              </a:rPr>
              <a:t>various </a:t>
            </a:r>
            <a:r>
              <a:rPr dirty="0" sz="1800" spc="-4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methods.</a:t>
            </a:r>
            <a:endParaRPr sz="1800">
              <a:latin typeface="Arial"/>
              <a:cs typeface="Arial"/>
            </a:endParaRPr>
          </a:p>
          <a:p>
            <a:pPr algn="just" marL="372110" marR="66675" indent="-360045">
              <a:lnSpc>
                <a:spcPct val="90200"/>
              </a:lnSpc>
              <a:spcBef>
                <a:spcPts val="590"/>
              </a:spcBef>
              <a:buClr>
                <a:srgbClr val="7E7E7E"/>
              </a:buClr>
              <a:buFont typeface="Arial"/>
              <a:buChar char="•"/>
              <a:tabLst>
                <a:tab pos="372745" algn="l"/>
              </a:tabLst>
            </a:pPr>
            <a:r>
              <a:rPr dirty="0" sz="2000" spc="-10" b="1" i="1">
                <a:latin typeface="Arial"/>
                <a:cs typeface="Arial"/>
              </a:rPr>
              <a:t>Wave </a:t>
            </a:r>
            <a:r>
              <a:rPr dirty="0" sz="2000" spc="-5" b="1" i="1">
                <a:latin typeface="Arial"/>
                <a:cs typeface="Arial"/>
              </a:rPr>
              <a:t>power: </a:t>
            </a:r>
            <a:r>
              <a:rPr dirty="0" sz="1800" spc="-20">
                <a:latin typeface="Arial"/>
                <a:cs typeface="Arial"/>
              </a:rPr>
              <a:t>Wave </a:t>
            </a:r>
            <a:r>
              <a:rPr dirty="0" sz="1800" spc="-10">
                <a:latin typeface="Arial"/>
                <a:cs typeface="Arial"/>
              </a:rPr>
              <a:t>power </a:t>
            </a:r>
            <a:r>
              <a:rPr dirty="0" sz="1800" spc="-5">
                <a:latin typeface="Arial"/>
                <a:cs typeface="Arial"/>
              </a:rPr>
              <a:t>is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capture of energy of </a:t>
            </a:r>
            <a:r>
              <a:rPr dirty="0" sz="1800" spc="-10">
                <a:latin typeface="Arial"/>
                <a:cs typeface="Arial"/>
              </a:rPr>
              <a:t>wind waves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5">
                <a:latin typeface="Arial"/>
                <a:cs typeface="Arial"/>
              </a:rPr>
              <a:t>do 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useful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work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example,</a:t>
            </a:r>
            <a:r>
              <a:rPr dirty="0" sz="1800" spc="-5">
                <a:latin typeface="Arial"/>
                <a:cs typeface="Arial"/>
              </a:rPr>
              <a:t> electricity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generation,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water</a:t>
            </a:r>
            <a:r>
              <a:rPr dirty="0" sz="1800" spc="-5">
                <a:latin typeface="Arial"/>
                <a:cs typeface="Arial"/>
              </a:rPr>
              <a:t> desalination,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or </a:t>
            </a:r>
            <a:r>
              <a:rPr dirty="0" sz="1800" spc="-4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pumping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water.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>
                <a:latin typeface="Arial"/>
                <a:cs typeface="Arial"/>
              </a:rPr>
              <a:t>machine that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exploits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wave</a:t>
            </a:r>
            <a:r>
              <a:rPr dirty="0" sz="1800" spc="-5">
                <a:latin typeface="Arial"/>
                <a:cs typeface="Arial"/>
              </a:rPr>
              <a:t> power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is</a:t>
            </a:r>
            <a:r>
              <a:rPr dirty="0" sz="1800">
                <a:latin typeface="Arial"/>
                <a:cs typeface="Arial"/>
              </a:rPr>
              <a:t> a </a:t>
            </a:r>
            <a:r>
              <a:rPr dirty="0" sz="1800" spc="-10">
                <a:latin typeface="Arial"/>
                <a:cs typeface="Arial"/>
              </a:rPr>
              <a:t>wave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energy 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converter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(WEC)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or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generator.</a:t>
            </a:r>
            <a:endParaRPr sz="1800">
              <a:latin typeface="Arial"/>
              <a:cs typeface="Arial"/>
            </a:endParaRPr>
          </a:p>
          <a:p>
            <a:pPr algn="just" marL="372110" marR="5080" indent="-360045">
              <a:lnSpc>
                <a:spcPct val="90300"/>
              </a:lnSpc>
              <a:spcBef>
                <a:spcPts val="585"/>
              </a:spcBef>
              <a:buClr>
                <a:srgbClr val="7E7E7E"/>
              </a:buClr>
              <a:buFont typeface="Arial"/>
              <a:buChar char="•"/>
              <a:tabLst>
                <a:tab pos="372745" algn="l"/>
              </a:tabLst>
            </a:pPr>
            <a:r>
              <a:rPr dirty="0" sz="2000" spc="-5" b="1" i="1">
                <a:latin typeface="Arial"/>
                <a:cs typeface="Arial"/>
              </a:rPr>
              <a:t>Biomass power: </a:t>
            </a:r>
            <a:r>
              <a:rPr dirty="0" sz="1800" spc="-25">
                <a:latin typeface="Arial"/>
                <a:cs typeface="Arial"/>
              </a:rPr>
              <a:t>Types </a:t>
            </a:r>
            <a:r>
              <a:rPr dirty="0" sz="1800" spc="-5">
                <a:latin typeface="Arial"/>
                <a:cs typeface="Arial"/>
              </a:rPr>
              <a:t>of biomass commonly used </a:t>
            </a:r>
            <a:r>
              <a:rPr dirty="0" sz="1800">
                <a:latin typeface="Arial"/>
                <a:cs typeface="Arial"/>
              </a:rPr>
              <a:t>for </a:t>
            </a:r>
            <a:r>
              <a:rPr dirty="0" sz="1800" spc="-5">
                <a:latin typeface="Arial"/>
                <a:cs typeface="Arial"/>
              </a:rPr>
              <a:t>bioenergy include 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wood, </a:t>
            </a:r>
            <a:r>
              <a:rPr dirty="0" sz="1800" spc="-5">
                <a:latin typeface="Arial"/>
                <a:cs typeface="Arial"/>
              </a:rPr>
              <a:t>food </a:t>
            </a:r>
            <a:r>
              <a:rPr dirty="0" sz="1800">
                <a:latin typeface="Arial"/>
                <a:cs typeface="Arial"/>
              </a:rPr>
              <a:t>crops such </a:t>
            </a:r>
            <a:r>
              <a:rPr dirty="0" sz="1800" spc="-5">
                <a:latin typeface="Arial"/>
                <a:cs typeface="Arial"/>
              </a:rPr>
              <a:t>as </a:t>
            </a:r>
            <a:r>
              <a:rPr dirty="0" sz="1800">
                <a:latin typeface="Arial"/>
                <a:cs typeface="Arial"/>
              </a:rPr>
              <a:t>corn, </a:t>
            </a:r>
            <a:r>
              <a:rPr dirty="0" sz="1800" spc="-5">
                <a:latin typeface="Arial"/>
                <a:cs typeface="Arial"/>
              </a:rPr>
              <a:t>energy </a:t>
            </a:r>
            <a:r>
              <a:rPr dirty="0" sz="1800">
                <a:latin typeface="Arial"/>
                <a:cs typeface="Arial"/>
              </a:rPr>
              <a:t>crops </a:t>
            </a:r>
            <a:r>
              <a:rPr dirty="0" sz="1800" spc="-10">
                <a:latin typeface="Arial"/>
                <a:cs typeface="Arial"/>
              </a:rPr>
              <a:t>and waste </a:t>
            </a:r>
            <a:r>
              <a:rPr dirty="0" sz="1800">
                <a:latin typeface="Arial"/>
                <a:cs typeface="Arial"/>
              </a:rPr>
              <a:t>from </a:t>
            </a:r>
            <a:r>
              <a:rPr dirty="0" sz="1800" spc="-5">
                <a:latin typeface="Arial"/>
                <a:cs typeface="Arial"/>
              </a:rPr>
              <a:t>forests, yards, 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or </a:t>
            </a:r>
            <a:r>
              <a:rPr dirty="0" sz="1800">
                <a:latin typeface="Arial"/>
                <a:cs typeface="Arial"/>
              </a:rPr>
              <a:t>farms</a:t>
            </a:r>
            <a:endParaRPr sz="1800">
              <a:latin typeface="Arial"/>
              <a:cs typeface="Arial"/>
            </a:endParaRPr>
          </a:p>
          <a:p>
            <a:pPr algn="just" marL="372110" indent="-360045">
              <a:lnSpc>
                <a:spcPct val="100000"/>
              </a:lnSpc>
              <a:spcBef>
                <a:spcPts val="384"/>
              </a:spcBef>
              <a:buClr>
                <a:srgbClr val="7E7E7E"/>
              </a:buClr>
              <a:buChar char="•"/>
              <a:tabLst>
                <a:tab pos="372745" algn="l"/>
              </a:tabLst>
            </a:pPr>
            <a:r>
              <a:rPr dirty="0" sz="1800">
                <a:latin typeface="Arial"/>
                <a:cs typeface="Arial"/>
              </a:rPr>
              <a:t>……..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/>
              <a:t>35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5336" y="24511"/>
            <a:ext cx="59658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52625" algn="l"/>
              </a:tabLst>
            </a:pPr>
            <a:r>
              <a:rPr dirty="0" sz="2800" spc="-5"/>
              <a:t>Lesson</a:t>
            </a:r>
            <a:r>
              <a:rPr dirty="0" sz="2800" spc="15"/>
              <a:t> </a:t>
            </a:r>
            <a:r>
              <a:rPr dirty="0" sz="2800" spc="-5"/>
              <a:t>13:	</a:t>
            </a:r>
            <a:r>
              <a:rPr dirty="0" sz="2800" spc="-10"/>
              <a:t>New</a:t>
            </a:r>
            <a:r>
              <a:rPr dirty="0" sz="2800" spc="-5"/>
              <a:t> Energy For</a:t>
            </a:r>
            <a:r>
              <a:rPr dirty="0" sz="2800" spc="5"/>
              <a:t> </a:t>
            </a:r>
            <a:r>
              <a:rPr dirty="0" sz="2800" spc="-20"/>
              <a:t>Vehicles</a:t>
            </a:r>
            <a:endParaRPr sz="2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336" y="24511"/>
            <a:ext cx="35058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Summary</a:t>
            </a:r>
            <a:r>
              <a:rPr dirty="0" sz="2800"/>
              <a:t> </a:t>
            </a:r>
            <a:r>
              <a:rPr dirty="0" sz="2800" spc="-5"/>
              <a:t>and</a:t>
            </a:r>
            <a:r>
              <a:rPr dirty="0" sz="2800" spc="-30"/>
              <a:t> </a:t>
            </a:r>
            <a:r>
              <a:rPr dirty="0" sz="2800" spc="-5"/>
              <a:t>Review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70163" y="1559217"/>
            <a:ext cx="8966835" cy="3582035"/>
            <a:chOff x="70163" y="1559217"/>
            <a:chExt cx="8966835" cy="35820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163" y="1559217"/>
              <a:ext cx="8966446" cy="358157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192011" y="3121913"/>
              <a:ext cx="2419350" cy="137160"/>
            </a:xfrm>
            <a:custGeom>
              <a:avLst/>
              <a:gdLst/>
              <a:ahLst/>
              <a:cxnLst/>
              <a:rect l="l" t="t" r="r" b="b"/>
              <a:pathLst>
                <a:path w="2419350" h="137160">
                  <a:moveTo>
                    <a:pt x="2396490" y="0"/>
                  </a:moveTo>
                  <a:lnTo>
                    <a:pt x="22733" y="0"/>
                  </a:lnTo>
                  <a:lnTo>
                    <a:pt x="13876" y="1783"/>
                  </a:lnTo>
                  <a:lnTo>
                    <a:pt x="6651" y="6651"/>
                  </a:lnTo>
                  <a:lnTo>
                    <a:pt x="1783" y="13876"/>
                  </a:lnTo>
                  <a:lnTo>
                    <a:pt x="0" y="22733"/>
                  </a:lnTo>
                  <a:lnTo>
                    <a:pt x="0" y="113919"/>
                  </a:lnTo>
                  <a:lnTo>
                    <a:pt x="1783" y="122795"/>
                  </a:lnTo>
                  <a:lnTo>
                    <a:pt x="6651" y="130063"/>
                  </a:lnTo>
                  <a:lnTo>
                    <a:pt x="13876" y="134975"/>
                  </a:lnTo>
                  <a:lnTo>
                    <a:pt x="22733" y="136778"/>
                  </a:lnTo>
                  <a:lnTo>
                    <a:pt x="2396490" y="136778"/>
                  </a:lnTo>
                  <a:lnTo>
                    <a:pt x="2405366" y="134975"/>
                  </a:lnTo>
                  <a:lnTo>
                    <a:pt x="2412634" y="130063"/>
                  </a:lnTo>
                  <a:lnTo>
                    <a:pt x="2417546" y="122795"/>
                  </a:lnTo>
                  <a:lnTo>
                    <a:pt x="2419349" y="113919"/>
                  </a:lnTo>
                  <a:lnTo>
                    <a:pt x="2419349" y="22733"/>
                  </a:lnTo>
                  <a:lnTo>
                    <a:pt x="2417546" y="13876"/>
                  </a:lnTo>
                  <a:lnTo>
                    <a:pt x="2412634" y="6651"/>
                  </a:lnTo>
                  <a:lnTo>
                    <a:pt x="2405366" y="1783"/>
                  </a:lnTo>
                  <a:lnTo>
                    <a:pt x="23964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/>
              <a:t>36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8753" y="3060700"/>
            <a:ext cx="5953290" cy="32749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9940" y="787653"/>
            <a:ext cx="8290559" cy="2115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1.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Battery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EVs</a:t>
            </a:r>
            <a:endParaRPr sz="1800">
              <a:latin typeface="Arial"/>
              <a:cs typeface="Arial"/>
            </a:endParaRPr>
          </a:p>
          <a:p>
            <a:pPr algn="just" marL="277495" marR="5080">
              <a:lnSpc>
                <a:spcPct val="120000"/>
              </a:lnSpc>
              <a:spcBef>
                <a:spcPts val="1330"/>
              </a:spcBef>
            </a:pPr>
            <a:r>
              <a:rPr dirty="0" sz="1800" spc="-5">
                <a:solidFill>
                  <a:srgbClr val="006FC0"/>
                </a:solidFill>
                <a:latin typeface="Arial"/>
                <a:cs typeface="Arial"/>
              </a:rPr>
              <a:t>Battery</a:t>
            </a:r>
            <a:r>
              <a:rPr dirty="0" sz="1800" spc="175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6FC0"/>
                </a:solidFill>
                <a:latin typeface="Arial"/>
                <a:cs typeface="Arial"/>
              </a:rPr>
              <a:t>electric</a:t>
            </a:r>
            <a:r>
              <a:rPr dirty="0" sz="1800" spc="204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6FC0"/>
                </a:solidFill>
                <a:latin typeface="Arial"/>
                <a:cs typeface="Arial"/>
              </a:rPr>
              <a:t>vehicles</a:t>
            </a:r>
            <a:r>
              <a:rPr dirty="0" sz="1800" spc="19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6FC0"/>
                </a:solidFill>
                <a:latin typeface="Arial"/>
                <a:cs typeface="Arial"/>
              </a:rPr>
              <a:t>(BEVs)</a:t>
            </a:r>
            <a:r>
              <a:rPr dirty="0" sz="1800">
                <a:latin typeface="Arial"/>
                <a:cs typeface="Arial"/>
              </a:rPr>
              <a:t>,</a:t>
            </a:r>
            <a:r>
              <a:rPr dirty="0" sz="1800" spc="19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also</a:t>
            </a:r>
            <a:r>
              <a:rPr dirty="0" sz="1800" spc="1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referred</a:t>
            </a:r>
            <a:r>
              <a:rPr dirty="0" sz="1800" spc="18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1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as</a:t>
            </a:r>
            <a:r>
              <a:rPr dirty="0" sz="1800" spc="195"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6FC0"/>
                </a:solidFill>
                <a:latin typeface="Arial"/>
                <a:cs typeface="Arial"/>
              </a:rPr>
              <a:t>all-electric</a:t>
            </a:r>
            <a:r>
              <a:rPr dirty="0" sz="1800" spc="195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6FC0"/>
                </a:solidFill>
                <a:latin typeface="Arial"/>
                <a:cs typeface="Arial"/>
              </a:rPr>
              <a:t>vehicles</a:t>
            </a:r>
            <a:r>
              <a:rPr dirty="0" sz="1800" spc="-5">
                <a:latin typeface="Arial"/>
                <a:cs typeface="Arial"/>
              </a:rPr>
              <a:t>,</a:t>
            </a:r>
            <a:r>
              <a:rPr dirty="0" sz="1800" spc="19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have </a:t>
            </a:r>
            <a:r>
              <a:rPr dirty="0" sz="1800" spc="-484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an</a:t>
            </a:r>
            <a:r>
              <a:rPr dirty="0" sz="1800" spc="325"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6FC0"/>
                </a:solidFill>
                <a:latin typeface="Arial"/>
                <a:cs typeface="Arial"/>
              </a:rPr>
              <a:t>electric</a:t>
            </a:r>
            <a:r>
              <a:rPr dirty="0" sz="1800" spc="335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6FC0"/>
                </a:solidFill>
                <a:latin typeface="Arial"/>
                <a:cs typeface="Arial"/>
              </a:rPr>
              <a:t>motor</a:t>
            </a:r>
            <a:r>
              <a:rPr dirty="0" sz="1800" spc="34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instead</a:t>
            </a:r>
            <a:r>
              <a:rPr dirty="0" sz="1800" spc="3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of</a:t>
            </a:r>
            <a:r>
              <a:rPr dirty="0" sz="1800" spc="3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an</a:t>
            </a:r>
            <a:r>
              <a:rPr dirty="0" sz="1800" spc="3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internal</a:t>
            </a:r>
            <a:r>
              <a:rPr dirty="0" sz="1800" spc="3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combustion</a:t>
            </a:r>
            <a:r>
              <a:rPr dirty="0" sz="1800" spc="3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engine.</a:t>
            </a:r>
            <a:r>
              <a:rPr dirty="0" sz="1800" spc="3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3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EV</a:t>
            </a:r>
            <a:r>
              <a:rPr dirty="0" sz="1800" spc="3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uses</a:t>
            </a:r>
            <a:r>
              <a:rPr dirty="0" sz="1800" spc="3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4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large traction battery pack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power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electric </a:t>
            </a:r>
            <a:r>
              <a:rPr dirty="0" sz="1800" spc="-20">
                <a:latin typeface="Arial"/>
                <a:cs typeface="Arial"/>
              </a:rPr>
              <a:t>motor. </a:t>
            </a:r>
            <a:r>
              <a:rPr dirty="0" sz="1800" spc="-5">
                <a:latin typeface="Arial"/>
                <a:cs typeface="Arial"/>
              </a:rPr>
              <a:t>Because it runs </a:t>
            </a:r>
            <a:r>
              <a:rPr dirty="0" sz="1800" spc="-10">
                <a:latin typeface="Arial"/>
                <a:cs typeface="Arial"/>
              </a:rPr>
              <a:t>on 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electricity,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EV emits no exhaust </a:t>
            </a:r>
            <a:r>
              <a:rPr dirty="0" sz="1800">
                <a:latin typeface="Arial"/>
                <a:cs typeface="Arial"/>
              </a:rPr>
              <a:t>from a </a:t>
            </a:r>
            <a:r>
              <a:rPr dirty="0" sz="1800" spc="-5">
                <a:latin typeface="Arial"/>
                <a:cs typeface="Arial"/>
              </a:rPr>
              <a:t>tailpipe and </a:t>
            </a:r>
            <a:r>
              <a:rPr dirty="0" sz="1800" spc="-5">
                <a:solidFill>
                  <a:srgbClr val="006FC0"/>
                </a:solidFill>
                <a:latin typeface="Arial"/>
                <a:cs typeface="Arial"/>
              </a:rPr>
              <a:t>does </a:t>
            </a:r>
            <a:r>
              <a:rPr dirty="0" sz="1800" spc="-10">
                <a:solidFill>
                  <a:srgbClr val="006FC0"/>
                </a:solidFill>
                <a:latin typeface="Arial"/>
                <a:cs typeface="Arial"/>
              </a:rPr>
              <a:t>not </a:t>
            </a:r>
            <a:r>
              <a:rPr dirty="0" sz="1800" spc="-5">
                <a:solidFill>
                  <a:srgbClr val="006FC0"/>
                </a:solidFill>
                <a:latin typeface="Arial"/>
                <a:cs typeface="Arial"/>
              </a:rPr>
              <a:t>contain </a:t>
            </a:r>
            <a:r>
              <a:rPr dirty="0" sz="1800">
                <a:solidFill>
                  <a:srgbClr val="006FC0"/>
                </a:solidFill>
                <a:latin typeface="Arial"/>
                <a:cs typeface="Arial"/>
              </a:rPr>
              <a:t>the </a:t>
            </a:r>
            <a:r>
              <a:rPr dirty="0" sz="1800" spc="5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6FC0"/>
                </a:solidFill>
                <a:latin typeface="Arial"/>
                <a:cs typeface="Arial"/>
              </a:rPr>
              <a:t>typical</a:t>
            </a:r>
            <a:r>
              <a:rPr dirty="0" sz="1800" spc="25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6FC0"/>
                </a:solidFill>
                <a:latin typeface="Arial"/>
                <a:cs typeface="Arial"/>
              </a:rPr>
              <a:t>liquid</a:t>
            </a:r>
            <a:r>
              <a:rPr dirty="0" sz="1800" spc="5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6FC0"/>
                </a:solidFill>
                <a:latin typeface="Arial"/>
                <a:cs typeface="Arial"/>
              </a:rPr>
              <a:t>fuel</a:t>
            </a:r>
            <a:r>
              <a:rPr dirty="0" sz="1800" spc="1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6FC0"/>
                </a:solidFill>
                <a:latin typeface="Arial"/>
                <a:cs typeface="Arial"/>
              </a:rPr>
              <a:t>components</a:t>
            </a:r>
            <a:r>
              <a:rPr dirty="0" sz="1800" spc="-5">
                <a:latin typeface="Arial"/>
                <a:cs typeface="Arial"/>
              </a:rPr>
              <a:t>,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such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as</a:t>
            </a:r>
            <a:r>
              <a:rPr dirty="0" sz="1800">
                <a:latin typeface="Arial"/>
                <a:cs typeface="Arial"/>
              </a:rPr>
              <a:t> a</a:t>
            </a:r>
            <a:r>
              <a:rPr dirty="0" sz="1800" spc="-5">
                <a:latin typeface="Arial"/>
                <a:cs typeface="Arial"/>
              </a:rPr>
              <a:t> fuel pump,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fuel line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or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fuel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tank.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91194" y="6354378"/>
            <a:ext cx="1612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165" y="39115"/>
            <a:ext cx="5756910" cy="4222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i="0">
                <a:latin typeface="Arial"/>
                <a:cs typeface="Arial"/>
              </a:rPr>
              <a:t>Classification</a:t>
            </a:r>
            <a:r>
              <a:rPr dirty="0" sz="2600" spc="-35" i="0">
                <a:latin typeface="Arial"/>
                <a:cs typeface="Arial"/>
              </a:rPr>
              <a:t> </a:t>
            </a:r>
            <a:r>
              <a:rPr dirty="0" sz="2600" spc="-5" i="0">
                <a:latin typeface="Arial"/>
                <a:cs typeface="Arial"/>
              </a:rPr>
              <a:t>of</a:t>
            </a:r>
            <a:r>
              <a:rPr dirty="0" sz="2600" spc="-10" i="0">
                <a:latin typeface="Arial"/>
                <a:cs typeface="Arial"/>
              </a:rPr>
              <a:t> </a:t>
            </a:r>
            <a:r>
              <a:rPr dirty="0" sz="2600" i="0">
                <a:latin typeface="Arial"/>
                <a:cs typeface="Arial"/>
              </a:rPr>
              <a:t>Electric</a:t>
            </a:r>
            <a:r>
              <a:rPr dirty="0" sz="2600" spc="-15" i="0">
                <a:latin typeface="Arial"/>
                <a:cs typeface="Arial"/>
              </a:rPr>
              <a:t> </a:t>
            </a:r>
            <a:r>
              <a:rPr dirty="0" sz="2600" spc="-20" i="0">
                <a:latin typeface="Arial"/>
                <a:cs typeface="Arial"/>
              </a:rPr>
              <a:t>Vehicles</a:t>
            </a:r>
            <a:r>
              <a:rPr dirty="0" sz="2600" spc="-30" i="0">
                <a:latin typeface="Arial"/>
                <a:cs typeface="Arial"/>
              </a:rPr>
              <a:t> </a:t>
            </a:r>
            <a:r>
              <a:rPr dirty="0" sz="2600" i="0">
                <a:latin typeface="Arial"/>
                <a:cs typeface="Arial"/>
              </a:rPr>
              <a:t>(EVs)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8648" y="3341713"/>
            <a:ext cx="5886577" cy="321716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9084" y="772159"/>
            <a:ext cx="8198484" cy="2425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2.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Plug-In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Hybrid </a:t>
            </a:r>
            <a:r>
              <a:rPr dirty="0" sz="1800" b="1">
                <a:latin typeface="Arial"/>
                <a:cs typeface="Arial"/>
              </a:rPr>
              <a:t>EVs</a:t>
            </a:r>
            <a:endParaRPr sz="1800">
              <a:latin typeface="Arial"/>
              <a:cs typeface="Arial"/>
            </a:endParaRPr>
          </a:p>
          <a:p>
            <a:pPr algn="just" marL="273050" marR="5080">
              <a:lnSpc>
                <a:spcPct val="120000"/>
              </a:lnSpc>
              <a:spcBef>
                <a:spcPts val="1180"/>
              </a:spcBef>
            </a:pPr>
            <a:r>
              <a:rPr dirty="0" sz="1800" spc="-5">
                <a:solidFill>
                  <a:srgbClr val="006FC0"/>
                </a:solidFill>
                <a:latin typeface="Arial"/>
                <a:cs typeface="Arial"/>
              </a:rPr>
              <a:t>Plug-in hybrid electric vehicles </a:t>
            </a:r>
            <a:r>
              <a:rPr dirty="0" sz="1800">
                <a:solidFill>
                  <a:srgbClr val="006FC0"/>
                </a:solidFill>
                <a:latin typeface="Arial"/>
                <a:cs typeface="Arial"/>
              </a:rPr>
              <a:t>(PHEVs) </a:t>
            </a:r>
            <a:r>
              <a:rPr dirty="0" sz="1800" spc="-10">
                <a:latin typeface="Arial"/>
                <a:cs typeface="Arial"/>
              </a:rPr>
              <a:t>use </a:t>
            </a:r>
            <a:r>
              <a:rPr dirty="0" sz="1800" spc="-5">
                <a:latin typeface="Arial"/>
                <a:cs typeface="Arial"/>
              </a:rPr>
              <a:t>batteries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solidFill>
                  <a:srgbClr val="006FC0"/>
                </a:solidFill>
                <a:latin typeface="Arial"/>
                <a:cs typeface="Arial"/>
              </a:rPr>
              <a:t>power </a:t>
            </a:r>
            <a:r>
              <a:rPr dirty="0" sz="1800" spc="-5">
                <a:solidFill>
                  <a:srgbClr val="006FC0"/>
                </a:solidFill>
                <a:latin typeface="Arial"/>
                <a:cs typeface="Arial"/>
              </a:rPr>
              <a:t>an electric </a:t>
            </a:r>
            <a:r>
              <a:rPr dirty="0" sz="180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6FC0"/>
                </a:solidFill>
                <a:latin typeface="Arial"/>
                <a:cs typeface="Arial"/>
              </a:rPr>
              <a:t>motor </a:t>
            </a:r>
            <a:r>
              <a:rPr dirty="0" sz="1800" spc="-10">
                <a:solidFill>
                  <a:srgbClr val="006FC0"/>
                </a:solidFill>
                <a:latin typeface="Arial"/>
                <a:cs typeface="Arial"/>
              </a:rPr>
              <a:t>and </a:t>
            </a:r>
            <a:r>
              <a:rPr dirty="0" sz="1800" spc="-5">
                <a:solidFill>
                  <a:srgbClr val="006FC0"/>
                </a:solidFill>
                <a:latin typeface="Arial"/>
                <a:cs typeface="Arial"/>
              </a:rPr>
              <a:t>another fuel</a:t>
            </a:r>
            <a:r>
              <a:rPr dirty="0" sz="1800" spc="-5">
                <a:latin typeface="Arial"/>
                <a:cs typeface="Arial"/>
              </a:rPr>
              <a:t>, </a:t>
            </a:r>
            <a:r>
              <a:rPr dirty="0" sz="1800">
                <a:latin typeface="Arial"/>
                <a:cs typeface="Arial"/>
              </a:rPr>
              <a:t>such </a:t>
            </a:r>
            <a:r>
              <a:rPr dirty="0" sz="1800" spc="-5">
                <a:latin typeface="Arial"/>
                <a:cs typeface="Arial"/>
              </a:rPr>
              <a:t>as gasoline,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power </a:t>
            </a:r>
            <a:r>
              <a:rPr dirty="0" sz="1800" spc="-5">
                <a:latin typeface="Arial"/>
                <a:cs typeface="Arial"/>
              </a:rPr>
              <a:t>an </a:t>
            </a:r>
            <a:r>
              <a:rPr dirty="0" sz="1800" spc="-5">
                <a:solidFill>
                  <a:srgbClr val="006FC0"/>
                </a:solidFill>
                <a:latin typeface="Arial"/>
                <a:cs typeface="Arial"/>
              </a:rPr>
              <a:t>internal </a:t>
            </a:r>
            <a:r>
              <a:rPr dirty="0" sz="1800">
                <a:solidFill>
                  <a:srgbClr val="006FC0"/>
                </a:solidFill>
                <a:latin typeface="Arial"/>
                <a:cs typeface="Arial"/>
              </a:rPr>
              <a:t>combustion </a:t>
            </a:r>
            <a:r>
              <a:rPr dirty="0" sz="1800" spc="5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6FC0"/>
                </a:solidFill>
                <a:latin typeface="Arial"/>
                <a:cs typeface="Arial"/>
              </a:rPr>
              <a:t>engine (</a:t>
            </a:r>
            <a:r>
              <a:rPr dirty="0" sz="1800" spc="-5" b="1">
                <a:solidFill>
                  <a:srgbClr val="006FC0"/>
                </a:solidFill>
                <a:latin typeface="Arial"/>
                <a:cs typeface="Arial"/>
              </a:rPr>
              <a:t>ICE</a:t>
            </a:r>
            <a:r>
              <a:rPr dirty="0" sz="1800" spc="-5">
                <a:solidFill>
                  <a:srgbClr val="006FC0"/>
                </a:solidFill>
                <a:latin typeface="Arial"/>
                <a:cs typeface="Arial"/>
              </a:rPr>
              <a:t>)</a:t>
            </a:r>
            <a:r>
              <a:rPr dirty="0" sz="1800" spc="-5">
                <a:latin typeface="Arial"/>
                <a:cs typeface="Arial"/>
              </a:rPr>
              <a:t>.</a:t>
            </a:r>
            <a:r>
              <a:rPr dirty="0" sz="1800">
                <a:latin typeface="Arial"/>
                <a:cs typeface="Arial"/>
              </a:rPr>
              <a:t> The PHEV </a:t>
            </a:r>
            <a:r>
              <a:rPr dirty="0" sz="1800" spc="-5">
                <a:latin typeface="Arial"/>
                <a:cs typeface="Arial"/>
              </a:rPr>
              <a:t>batteries </a:t>
            </a:r>
            <a:r>
              <a:rPr dirty="0" sz="1800">
                <a:latin typeface="Arial"/>
                <a:cs typeface="Arial"/>
              </a:rPr>
              <a:t>can </a:t>
            </a:r>
            <a:r>
              <a:rPr dirty="0" sz="1800" spc="-5">
                <a:latin typeface="Arial"/>
                <a:cs typeface="Arial"/>
              </a:rPr>
              <a:t>be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charged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using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wall</a:t>
            </a:r>
            <a:r>
              <a:rPr dirty="0" sz="1800" spc="-5">
                <a:latin typeface="Arial"/>
                <a:cs typeface="Arial"/>
              </a:rPr>
              <a:t> outlet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or </a:t>
            </a:r>
            <a:r>
              <a:rPr dirty="0" sz="1800" spc="-5">
                <a:latin typeface="Arial"/>
                <a:cs typeface="Arial"/>
              </a:rPr>
              <a:t> charging equipment, </a:t>
            </a:r>
            <a:r>
              <a:rPr dirty="0" sz="1800">
                <a:latin typeface="Arial"/>
                <a:cs typeface="Arial"/>
              </a:rPr>
              <a:t>by the </a:t>
            </a:r>
            <a:r>
              <a:rPr dirty="0" sz="1800" spc="-5">
                <a:latin typeface="Arial"/>
                <a:cs typeface="Arial"/>
              </a:rPr>
              <a:t>ICE, or through regenerative braking.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vehicle 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typically runs on electric power until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battery is nearly </a:t>
            </a:r>
            <a:r>
              <a:rPr dirty="0" sz="1800" spc="-10">
                <a:latin typeface="Arial"/>
                <a:cs typeface="Arial"/>
              </a:rPr>
              <a:t>depleted,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and</a:t>
            </a:r>
            <a:r>
              <a:rPr dirty="0" sz="1800" spc="48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then </a:t>
            </a:r>
            <a:r>
              <a:rPr dirty="0" sz="1800">
                <a:latin typeface="Arial"/>
                <a:cs typeface="Arial"/>
              </a:rPr>
              <a:t> the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car </a:t>
            </a:r>
            <a:r>
              <a:rPr dirty="0" sz="1800" spc="-5">
                <a:latin typeface="Arial"/>
                <a:cs typeface="Arial"/>
              </a:rPr>
              <a:t>automatically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switches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over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use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ICE.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91194" y="6354378"/>
            <a:ext cx="1612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165" y="39115"/>
            <a:ext cx="5756910" cy="4222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i="0">
                <a:latin typeface="Arial"/>
                <a:cs typeface="Arial"/>
              </a:rPr>
              <a:t>Classification</a:t>
            </a:r>
            <a:r>
              <a:rPr dirty="0" sz="2600" spc="-35" i="0">
                <a:latin typeface="Arial"/>
                <a:cs typeface="Arial"/>
              </a:rPr>
              <a:t> </a:t>
            </a:r>
            <a:r>
              <a:rPr dirty="0" sz="2600" spc="-5" i="0">
                <a:latin typeface="Arial"/>
                <a:cs typeface="Arial"/>
              </a:rPr>
              <a:t>of</a:t>
            </a:r>
            <a:r>
              <a:rPr dirty="0" sz="2600" spc="-10" i="0">
                <a:latin typeface="Arial"/>
                <a:cs typeface="Arial"/>
              </a:rPr>
              <a:t> </a:t>
            </a:r>
            <a:r>
              <a:rPr dirty="0" sz="2600" i="0">
                <a:latin typeface="Arial"/>
                <a:cs typeface="Arial"/>
              </a:rPr>
              <a:t>Electric</a:t>
            </a:r>
            <a:r>
              <a:rPr dirty="0" sz="2600" spc="-15" i="0">
                <a:latin typeface="Arial"/>
                <a:cs typeface="Arial"/>
              </a:rPr>
              <a:t> </a:t>
            </a:r>
            <a:r>
              <a:rPr dirty="0" sz="2600" spc="-20" i="0">
                <a:latin typeface="Arial"/>
                <a:cs typeface="Arial"/>
              </a:rPr>
              <a:t>Vehicles</a:t>
            </a:r>
            <a:r>
              <a:rPr dirty="0" sz="2600" spc="-30" i="0">
                <a:latin typeface="Arial"/>
                <a:cs typeface="Arial"/>
              </a:rPr>
              <a:t> </a:t>
            </a:r>
            <a:r>
              <a:rPr dirty="0" sz="2600" i="0">
                <a:latin typeface="Arial"/>
                <a:cs typeface="Arial"/>
              </a:rPr>
              <a:t>(EVs)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0808" y="3653193"/>
            <a:ext cx="5991352" cy="307213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165" y="39115"/>
            <a:ext cx="5756910" cy="4222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i="0">
                <a:latin typeface="Arial"/>
                <a:cs typeface="Arial"/>
              </a:rPr>
              <a:t>Classification</a:t>
            </a:r>
            <a:r>
              <a:rPr dirty="0" sz="2600" spc="-35" i="0">
                <a:latin typeface="Arial"/>
                <a:cs typeface="Arial"/>
              </a:rPr>
              <a:t> </a:t>
            </a:r>
            <a:r>
              <a:rPr dirty="0" sz="2600" spc="-5" i="0">
                <a:latin typeface="Arial"/>
                <a:cs typeface="Arial"/>
              </a:rPr>
              <a:t>of</a:t>
            </a:r>
            <a:r>
              <a:rPr dirty="0" sz="2600" spc="-10" i="0">
                <a:latin typeface="Arial"/>
                <a:cs typeface="Arial"/>
              </a:rPr>
              <a:t> </a:t>
            </a:r>
            <a:r>
              <a:rPr dirty="0" sz="2600" i="0">
                <a:latin typeface="Arial"/>
                <a:cs typeface="Arial"/>
              </a:rPr>
              <a:t>Electric</a:t>
            </a:r>
            <a:r>
              <a:rPr dirty="0" sz="2600" spc="-15" i="0">
                <a:latin typeface="Arial"/>
                <a:cs typeface="Arial"/>
              </a:rPr>
              <a:t> </a:t>
            </a:r>
            <a:r>
              <a:rPr dirty="0" sz="2600" spc="-20" i="0">
                <a:latin typeface="Arial"/>
                <a:cs typeface="Arial"/>
              </a:rPr>
              <a:t>Vehicles</a:t>
            </a:r>
            <a:r>
              <a:rPr dirty="0" sz="2600" spc="-30" i="0">
                <a:latin typeface="Arial"/>
                <a:cs typeface="Arial"/>
              </a:rPr>
              <a:t> </a:t>
            </a:r>
            <a:r>
              <a:rPr dirty="0" sz="2600" i="0">
                <a:latin typeface="Arial"/>
                <a:cs typeface="Arial"/>
              </a:rPr>
              <a:t>(EVs)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91194" y="6354378"/>
            <a:ext cx="1612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9084" y="611250"/>
            <a:ext cx="8341359" cy="3165475"/>
          </a:xfrm>
          <a:prstGeom prst="rect">
            <a:avLst/>
          </a:prstGeom>
        </p:spPr>
        <p:txBody>
          <a:bodyPr wrap="square" lIns="0" tIns="15557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225"/>
              </a:spcBef>
            </a:pPr>
            <a:r>
              <a:rPr dirty="0" sz="1800" spc="-5" b="1">
                <a:latin typeface="Arial"/>
                <a:cs typeface="Arial"/>
              </a:rPr>
              <a:t>3.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Hybrid</a:t>
            </a:r>
            <a:r>
              <a:rPr dirty="0" sz="180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Electric</a:t>
            </a:r>
            <a:r>
              <a:rPr dirty="0" sz="1800" b="1">
                <a:latin typeface="Arial"/>
                <a:cs typeface="Arial"/>
              </a:rPr>
              <a:t> </a:t>
            </a:r>
            <a:r>
              <a:rPr dirty="0" sz="1800" spc="-20" b="1">
                <a:latin typeface="Arial"/>
                <a:cs typeface="Arial"/>
              </a:rPr>
              <a:t>Vehicles</a:t>
            </a:r>
            <a:endParaRPr sz="1800">
              <a:latin typeface="Arial"/>
              <a:cs typeface="Arial"/>
            </a:endParaRPr>
          </a:p>
          <a:p>
            <a:pPr algn="just" marL="260985" marR="5080">
              <a:lnSpc>
                <a:spcPct val="120000"/>
              </a:lnSpc>
              <a:spcBef>
                <a:spcPts val="700"/>
              </a:spcBef>
            </a:pPr>
            <a:r>
              <a:rPr dirty="0" sz="1800" spc="-5">
                <a:solidFill>
                  <a:srgbClr val="006FC0"/>
                </a:solidFill>
                <a:latin typeface="Arial"/>
                <a:cs typeface="Arial"/>
              </a:rPr>
              <a:t>Hybrid electric vehicles </a:t>
            </a:r>
            <a:r>
              <a:rPr dirty="0" sz="1800">
                <a:latin typeface="Arial"/>
                <a:cs typeface="Arial"/>
              </a:rPr>
              <a:t>(HEVs) </a:t>
            </a:r>
            <a:r>
              <a:rPr dirty="0" sz="1800" spc="-5">
                <a:latin typeface="Arial"/>
                <a:cs typeface="Arial"/>
              </a:rPr>
              <a:t>are powered </a:t>
            </a:r>
            <a:r>
              <a:rPr dirty="0" sz="1800">
                <a:latin typeface="Arial"/>
                <a:cs typeface="Arial"/>
              </a:rPr>
              <a:t>by </a:t>
            </a:r>
            <a:r>
              <a:rPr dirty="0" sz="1800" spc="-5">
                <a:latin typeface="Arial"/>
                <a:cs typeface="Arial"/>
              </a:rPr>
              <a:t>an </a:t>
            </a:r>
            <a:r>
              <a:rPr dirty="0" sz="1800" spc="-5">
                <a:solidFill>
                  <a:srgbClr val="006FC0"/>
                </a:solidFill>
                <a:latin typeface="Arial"/>
                <a:cs typeface="Arial"/>
              </a:rPr>
              <a:t>internal combustion engine </a:t>
            </a:r>
            <a:r>
              <a:rPr dirty="0" sz="180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6FC0"/>
                </a:solidFill>
                <a:latin typeface="Arial"/>
                <a:cs typeface="Arial"/>
              </a:rPr>
              <a:t>and </a:t>
            </a:r>
            <a:r>
              <a:rPr dirty="0" sz="1800" spc="-5">
                <a:solidFill>
                  <a:srgbClr val="006FC0"/>
                </a:solidFill>
                <a:latin typeface="Arial"/>
                <a:cs typeface="Arial"/>
              </a:rPr>
              <a:t>one or </a:t>
            </a:r>
            <a:r>
              <a:rPr dirty="0" sz="1800">
                <a:solidFill>
                  <a:srgbClr val="006FC0"/>
                </a:solidFill>
                <a:latin typeface="Arial"/>
                <a:cs typeface="Arial"/>
              </a:rPr>
              <a:t>more </a:t>
            </a:r>
            <a:r>
              <a:rPr dirty="0" sz="1800" spc="-5">
                <a:solidFill>
                  <a:srgbClr val="006FC0"/>
                </a:solidFill>
                <a:latin typeface="Arial"/>
                <a:cs typeface="Arial"/>
              </a:rPr>
              <a:t>electric motors</a:t>
            </a:r>
            <a:r>
              <a:rPr dirty="0" sz="1800" spc="-5">
                <a:latin typeface="Arial"/>
                <a:cs typeface="Arial"/>
              </a:rPr>
              <a:t>, </a:t>
            </a:r>
            <a:r>
              <a:rPr dirty="0" sz="1800" spc="-10">
                <a:latin typeface="Arial"/>
                <a:cs typeface="Arial"/>
              </a:rPr>
              <a:t>which </a:t>
            </a:r>
            <a:r>
              <a:rPr dirty="0" sz="1800" spc="-5">
                <a:latin typeface="Arial"/>
                <a:cs typeface="Arial"/>
              </a:rPr>
              <a:t>uses energy </a:t>
            </a:r>
            <a:r>
              <a:rPr dirty="0" sz="1800">
                <a:latin typeface="Arial"/>
                <a:cs typeface="Arial"/>
              </a:rPr>
              <a:t>stored </a:t>
            </a:r>
            <a:r>
              <a:rPr dirty="0" sz="1800" spc="-5">
                <a:latin typeface="Arial"/>
                <a:cs typeface="Arial"/>
              </a:rPr>
              <a:t>in </a:t>
            </a:r>
            <a:r>
              <a:rPr dirty="0" sz="1800" spc="-10">
                <a:latin typeface="Arial"/>
                <a:cs typeface="Arial"/>
              </a:rPr>
              <a:t>batteries.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>
                <a:latin typeface="Arial"/>
                <a:cs typeface="Arial"/>
              </a:rPr>
              <a:t>HEV 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cannot </a:t>
            </a:r>
            <a:r>
              <a:rPr dirty="0" sz="1800" spc="-5">
                <a:latin typeface="Arial"/>
                <a:cs typeface="Arial"/>
              </a:rPr>
              <a:t>be plugged </a:t>
            </a:r>
            <a:r>
              <a:rPr dirty="0" sz="1800">
                <a:latin typeface="Arial"/>
                <a:cs typeface="Arial"/>
              </a:rPr>
              <a:t>in to </a:t>
            </a:r>
            <a:r>
              <a:rPr dirty="0" sz="1800" spc="-5">
                <a:latin typeface="Arial"/>
                <a:cs typeface="Arial"/>
              </a:rPr>
              <a:t>charge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20">
                <a:latin typeface="Arial"/>
                <a:cs typeface="Arial"/>
              </a:rPr>
              <a:t>battery. </a:t>
            </a:r>
            <a:r>
              <a:rPr dirty="0" sz="1800" spc="-5">
                <a:latin typeface="Arial"/>
                <a:cs typeface="Arial"/>
              </a:rPr>
              <a:t>Instead,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battery is charged 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through regenerative braking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>
                <a:latin typeface="Arial"/>
                <a:cs typeface="Arial"/>
              </a:rPr>
              <a:t>by the </a:t>
            </a:r>
            <a:r>
              <a:rPr dirty="0" sz="1800" spc="-5">
                <a:latin typeface="Arial"/>
                <a:cs typeface="Arial"/>
              </a:rPr>
              <a:t>internal combustion engine.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extra 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power </a:t>
            </a:r>
            <a:r>
              <a:rPr dirty="0" sz="1800" spc="-5">
                <a:latin typeface="Arial"/>
                <a:cs typeface="Arial"/>
              </a:rPr>
              <a:t>provided </a:t>
            </a:r>
            <a:r>
              <a:rPr dirty="0" sz="1800">
                <a:latin typeface="Arial"/>
                <a:cs typeface="Arial"/>
              </a:rPr>
              <a:t>by the </a:t>
            </a:r>
            <a:r>
              <a:rPr dirty="0" sz="1800" spc="-5">
                <a:latin typeface="Arial"/>
                <a:cs typeface="Arial"/>
              </a:rPr>
              <a:t>electric motor </a:t>
            </a:r>
            <a:r>
              <a:rPr dirty="0" sz="1800">
                <a:latin typeface="Arial"/>
                <a:cs typeface="Arial"/>
              </a:rPr>
              <a:t>can </a:t>
            </a:r>
            <a:r>
              <a:rPr dirty="0" sz="1800" spc="-5">
                <a:latin typeface="Arial"/>
                <a:cs typeface="Arial"/>
              </a:rPr>
              <a:t>potentially </a:t>
            </a:r>
            <a:r>
              <a:rPr dirty="0" sz="1800">
                <a:latin typeface="Arial"/>
                <a:cs typeface="Arial"/>
              </a:rPr>
              <a:t>allow for a </a:t>
            </a:r>
            <a:r>
              <a:rPr dirty="0" sz="1800" spc="-5">
                <a:latin typeface="Arial"/>
                <a:cs typeface="Arial"/>
              </a:rPr>
              <a:t>smaller </a:t>
            </a:r>
            <a:r>
              <a:rPr dirty="0" sz="1800" spc="-10">
                <a:latin typeface="Arial"/>
                <a:cs typeface="Arial"/>
              </a:rPr>
              <a:t>engine. 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battery </a:t>
            </a:r>
            <a:r>
              <a:rPr dirty="0" sz="1800">
                <a:latin typeface="Arial"/>
                <a:cs typeface="Arial"/>
              </a:rPr>
              <a:t>can </a:t>
            </a:r>
            <a:r>
              <a:rPr dirty="0" sz="1800" spc="-5">
                <a:latin typeface="Arial"/>
                <a:cs typeface="Arial"/>
              </a:rPr>
              <a:t>also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power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auxiliary loads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and</a:t>
            </a:r>
            <a:r>
              <a:rPr dirty="0" sz="1800" spc="-5">
                <a:latin typeface="Arial"/>
                <a:cs typeface="Arial"/>
              </a:rPr>
              <a:t> reduce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engine idling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when 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stopped.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35">
                <a:latin typeface="Arial"/>
                <a:cs typeface="Arial"/>
              </a:rPr>
              <a:t>Together,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these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features</a:t>
            </a:r>
            <a:r>
              <a:rPr dirty="0" sz="1800">
                <a:latin typeface="Arial"/>
                <a:cs typeface="Arial"/>
              </a:rPr>
              <a:t> result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in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better</a:t>
            </a:r>
            <a:r>
              <a:rPr dirty="0" sz="1800">
                <a:latin typeface="Arial"/>
                <a:cs typeface="Arial"/>
              </a:rPr>
              <a:t> fuel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economy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without </a:t>
            </a:r>
            <a:r>
              <a:rPr dirty="0" sz="1800" spc="-5">
                <a:latin typeface="Arial"/>
                <a:cs typeface="Arial"/>
              </a:rPr>
              <a:t> sacrificing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performance.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65" y="39115"/>
            <a:ext cx="5756910" cy="4222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i="0">
                <a:latin typeface="Arial"/>
                <a:cs typeface="Arial"/>
              </a:rPr>
              <a:t>Classification</a:t>
            </a:r>
            <a:r>
              <a:rPr dirty="0" sz="2600" spc="-35" i="0">
                <a:latin typeface="Arial"/>
                <a:cs typeface="Arial"/>
              </a:rPr>
              <a:t> </a:t>
            </a:r>
            <a:r>
              <a:rPr dirty="0" sz="2600" spc="-5" i="0">
                <a:latin typeface="Arial"/>
                <a:cs typeface="Arial"/>
              </a:rPr>
              <a:t>of</a:t>
            </a:r>
            <a:r>
              <a:rPr dirty="0" sz="2600" spc="-10" i="0">
                <a:latin typeface="Arial"/>
                <a:cs typeface="Arial"/>
              </a:rPr>
              <a:t> </a:t>
            </a:r>
            <a:r>
              <a:rPr dirty="0" sz="2600" i="0">
                <a:latin typeface="Arial"/>
                <a:cs typeface="Arial"/>
              </a:rPr>
              <a:t>Electric</a:t>
            </a:r>
            <a:r>
              <a:rPr dirty="0" sz="2600" spc="-15" i="0">
                <a:latin typeface="Arial"/>
                <a:cs typeface="Arial"/>
              </a:rPr>
              <a:t> </a:t>
            </a:r>
            <a:r>
              <a:rPr dirty="0" sz="2600" spc="-20" i="0">
                <a:latin typeface="Arial"/>
                <a:cs typeface="Arial"/>
              </a:rPr>
              <a:t>Vehicles</a:t>
            </a:r>
            <a:r>
              <a:rPr dirty="0" sz="2600" spc="-30" i="0">
                <a:latin typeface="Arial"/>
                <a:cs typeface="Arial"/>
              </a:rPr>
              <a:t> </a:t>
            </a:r>
            <a:r>
              <a:rPr dirty="0" sz="2600" i="0">
                <a:latin typeface="Arial"/>
                <a:cs typeface="Arial"/>
              </a:rPr>
              <a:t>(EVs)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4088" y="3608971"/>
            <a:ext cx="5934583" cy="31610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3352" y="655193"/>
            <a:ext cx="8300084" cy="305181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800" spc="-5" b="1">
                <a:latin typeface="Arial"/>
                <a:cs typeface="Arial"/>
              </a:rPr>
              <a:t>4.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Fuel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Cell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EVs</a:t>
            </a:r>
            <a:endParaRPr sz="1800">
              <a:latin typeface="Arial"/>
              <a:cs typeface="Arial"/>
            </a:endParaRPr>
          </a:p>
          <a:p>
            <a:pPr algn="just" marL="287655" marR="5080">
              <a:lnSpc>
                <a:spcPct val="120000"/>
              </a:lnSpc>
              <a:spcBef>
                <a:spcPts val="250"/>
              </a:spcBef>
            </a:pPr>
            <a:r>
              <a:rPr dirty="0" sz="1800" spc="-5">
                <a:latin typeface="Arial"/>
                <a:cs typeface="Arial"/>
              </a:rPr>
              <a:t>Like all-electric vehicles, </a:t>
            </a:r>
            <a:r>
              <a:rPr dirty="0" sz="1800" spc="-5">
                <a:solidFill>
                  <a:srgbClr val="006FC0"/>
                </a:solidFill>
                <a:latin typeface="Arial"/>
                <a:cs typeface="Arial"/>
              </a:rPr>
              <a:t>fuel cell electric vehicles </a:t>
            </a:r>
            <a:r>
              <a:rPr dirty="0" sz="1800">
                <a:latin typeface="Arial"/>
                <a:cs typeface="Arial"/>
              </a:rPr>
              <a:t>(FCEVs) </a:t>
            </a:r>
            <a:r>
              <a:rPr dirty="0" sz="1800" spc="-5">
                <a:latin typeface="Arial"/>
                <a:cs typeface="Arial"/>
              </a:rPr>
              <a:t>use electricity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power </a:t>
            </a:r>
            <a:r>
              <a:rPr dirty="0" sz="1800" spc="-5">
                <a:latin typeface="Arial"/>
                <a:cs typeface="Arial"/>
              </a:rPr>
              <a:t>an electric </a:t>
            </a:r>
            <a:r>
              <a:rPr dirty="0" sz="1800" spc="-20">
                <a:latin typeface="Arial"/>
                <a:cs typeface="Arial"/>
              </a:rPr>
              <a:t>motor. </a:t>
            </a:r>
            <a:r>
              <a:rPr dirty="0" sz="1800">
                <a:latin typeface="Arial"/>
                <a:cs typeface="Arial"/>
              </a:rPr>
              <a:t>In </a:t>
            </a:r>
            <a:r>
              <a:rPr dirty="0" sz="1800" spc="-5">
                <a:latin typeface="Arial"/>
                <a:cs typeface="Arial"/>
              </a:rPr>
              <a:t>contrast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other EVs, FCEVs produce electricity 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using</a:t>
            </a:r>
            <a:r>
              <a:rPr dirty="0" sz="1800" spc="49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>
                <a:latin typeface="Arial"/>
                <a:cs typeface="Arial"/>
              </a:rPr>
              <a:t>fuel cell powered </a:t>
            </a:r>
            <a:r>
              <a:rPr dirty="0" sz="1800">
                <a:latin typeface="Arial"/>
                <a:cs typeface="Arial"/>
              </a:rPr>
              <a:t>by </a:t>
            </a:r>
            <a:r>
              <a:rPr dirty="0" sz="1800" spc="-5" b="1">
                <a:solidFill>
                  <a:srgbClr val="006FC0"/>
                </a:solidFill>
                <a:latin typeface="Arial"/>
                <a:cs typeface="Arial"/>
              </a:rPr>
              <a:t>hydrogen</a:t>
            </a:r>
            <a:r>
              <a:rPr dirty="0" sz="1800" spc="-5">
                <a:latin typeface="Arial"/>
                <a:cs typeface="Arial"/>
              </a:rPr>
              <a:t>, </a:t>
            </a:r>
            <a:r>
              <a:rPr dirty="0" sz="1800">
                <a:latin typeface="Arial"/>
                <a:cs typeface="Arial"/>
              </a:rPr>
              <a:t>rather </a:t>
            </a:r>
            <a:r>
              <a:rPr dirty="0" sz="1800" spc="-5">
                <a:latin typeface="Arial"/>
                <a:cs typeface="Arial"/>
              </a:rPr>
              <a:t>than drawing </a:t>
            </a:r>
            <a:r>
              <a:rPr dirty="0" sz="1800">
                <a:latin typeface="Arial"/>
                <a:cs typeface="Arial"/>
              </a:rPr>
              <a:t>electricity from 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only</a:t>
            </a:r>
            <a:r>
              <a:rPr dirty="0" sz="1800">
                <a:latin typeface="Arial"/>
                <a:cs typeface="Arial"/>
              </a:rPr>
              <a:t> a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battery.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Most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FCEVs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today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use</a:t>
            </a:r>
            <a:r>
              <a:rPr dirty="0" sz="1800">
                <a:latin typeface="Arial"/>
                <a:cs typeface="Arial"/>
              </a:rPr>
              <a:t> the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6FC0"/>
                </a:solidFill>
                <a:latin typeface="Arial"/>
                <a:cs typeface="Arial"/>
              </a:rPr>
              <a:t>battery</a:t>
            </a:r>
            <a:r>
              <a:rPr dirty="0" sz="1800">
                <a:solidFill>
                  <a:srgbClr val="006FC0"/>
                </a:solidFill>
                <a:latin typeface="Arial"/>
                <a:cs typeface="Arial"/>
              </a:rPr>
              <a:t> for</a:t>
            </a:r>
            <a:r>
              <a:rPr dirty="0" sz="1800" spc="5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6FC0"/>
                </a:solidFill>
                <a:latin typeface="Arial"/>
                <a:cs typeface="Arial"/>
              </a:rPr>
              <a:t>recapturing</a:t>
            </a:r>
            <a:r>
              <a:rPr dirty="0" sz="180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6FC0"/>
                </a:solidFill>
                <a:latin typeface="Arial"/>
                <a:cs typeface="Arial"/>
              </a:rPr>
              <a:t>braking </a:t>
            </a:r>
            <a:r>
              <a:rPr dirty="0" sz="1800" spc="-49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006FC0"/>
                </a:solidFill>
                <a:latin typeface="Arial"/>
                <a:cs typeface="Arial"/>
              </a:rPr>
              <a:t>energy</a:t>
            </a:r>
            <a:r>
              <a:rPr dirty="0" sz="1800" spc="-25">
                <a:latin typeface="Arial"/>
                <a:cs typeface="Arial"/>
              </a:rPr>
              <a:t>, </a:t>
            </a:r>
            <a:r>
              <a:rPr dirty="0" sz="1800" spc="-5">
                <a:solidFill>
                  <a:srgbClr val="006FC0"/>
                </a:solidFill>
                <a:latin typeface="Arial"/>
                <a:cs typeface="Arial"/>
              </a:rPr>
              <a:t>providing extra power </a:t>
            </a:r>
            <a:r>
              <a:rPr dirty="0" sz="1800" spc="-5">
                <a:latin typeface="Arial"/>
                <a:cs typeface="Arial"/>
              </a:rPr>
              <a:t>during short acceleration events,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solidFill>
                  <a:srgbClr val="006FC0"/>
                </a:solidFill>
                <a:latin typeface="Arial"/>
                <a:cs typeface="Arial"/>
              </a:rPr>
              <a:t>smoothing </a:t>
            </a:r>
            <a:r>
              <a:rPr dirty="0" sz="180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6FC0"/>
                </a:solidFill>
                <a:latin typeface="Arial"/>
                <a:cs typeface="Arial"/>
              </a:rPr>
              <a:t>out </a:t>
            </a:r>
            <a:r>
              <a:rPr dirty="0" sz="1800">
                <a:solidFill>
                  <a:srgbClr val="006FC0"/>
                </a:solidFill>
                <a:latin typeface="Arial"/>
                <a:cs typeface="Arial"/>
              </a:rPr>
              <a:t>the </a:t>
            </a:r>
            <a:r>
              <a:rPr dirty="0" sz="1800" spc="-5">
                <a:solidFill>
                  <a:srgbClr val="006FC0"/>
                </a:solidFill>
                <a:latin typeface="Arial"/>
                <a:cs typeface="Arial"/>
              </a:rPr>
              <a:t>power </a:t>
            </a:r>
            <a:r>
              <a:rPr dirty="0" sz="1800" spc="-5">
                <a:latin typeface="Arial"/>
                <a:cs typeface="Arial"/>
              </a:rPr>
              <a:t>delivered </a:t>
            </a:r>
            <a:r>
              <a:rPr dirty="0" sz="1800">
                <a:latin typeface="Arial"/>
                <a:cs typeface="Arial"/>
              </a:rPr>
              <a:t>from the </a:t>
            </a:r>
            <a:r>
              <a:rPr dirty="0" sz="1800" spc="-5">
                <a:latin typeface="Arial"/>
                <a:cs typeface="Arial"/>
              </a:rPr>
              <a:t>fuel </a:t>
            </a:r>
            <a:r>
              <a:rPr dirty="0" sz="1800">
                <a:latin typeface="Arial"/>
                <a:cs typeface="Arial"/>
              </a:rPr>
              <a:t>cell </a:t>
            </a:r>
            <a:r>
              <a:rPr dirty="0" sz="1800" spc="-10">
                <a:latin typeface="Arial"/>
                <a:cs typeface="Arial"/>
              </a:rPr>
              <a:t>with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option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idle or </a:t>
            </a:r>
            <a:r>
              <a:rPr dirty="0" sz="1800">
                <a:latin typeface="Arial"/>
                <a:cs typeface="Arial"/>
              </a:rPr>
              <a:t>turn </a:t>
            </a:r>
            <a:r>
              <a:rPr dirty="0" sz="1800" spc="-15">
                <a:latin typeface="Arial"/>
                <a:cs typeface="Arial"/>
              </a:rPr>
              <a:t>off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fuel </a:t>
            </a:r>
            <a:r>
              <a:rPr dirty="0" sz="1800">
                <a:latin typeface="Arial"/>
                <a:cs typeface="Arial"/>
              </a:rPr>
              <a:t>cell </a:t>
            </a:r>
            <a:r>
              <a:rPr dirty="0" sz="1800" spc="-5">
                <a:latin typeface="Arial"/>
                <a:cs typeface="Arial"/>
              </a:rPr>
              <a:t>during </a:t>
            </a:r>
            <a:r>
              <a:rPr dirty="0" sz="1800">
                <a:latin typeface="Arial"/>
                <a:cs typeface="Arial"/>
              </a:rPr>
              <a:t>low </a:t>
            </a:r>
            <a:r>
              <a:rPr dirty="0" sz="1800" spc="-5">
                <a:latin typeface="Arial"/>
                <a:cs typeface="Arial"/>
              </a:rPr>
              <a:t>power needs.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amount </a:t>
            </a:r>
            <a:r>
              <a:rPr dirty="0" sz="1800" spc="-5">
                <a:latin typeface="Arial"/>
                <a:cs typeface="Arial"/>
              </a:rPr>
              <a:t>of energy stored onboard is </a:t>
            </a:r>
            <a:r>
              <a:rPr dirty="0" sz="18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determined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by</a:t>
            </a:r>
            <a:r>
              <a:rPr dirty="0" sz="1800">
                <a:latin typeface="Arial"/>
                <a:cs typeface="Arial"/>
              </a:rPr>
              <a:t> the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size</a:t>
            </a:r>
            <a:r>
              <a:rPr dirty="0" sz="1800" spc="-5">
                <a:latin typeface="Arial"/>
                <a:cs typeface="Arial"/>
              </a:rPr>
              <a:t> of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0">
                <a:latin typeface="Arial"/>
                <a:cs typeface="Arial"/>
              </a:rPr>
              <a:t> hydrogen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fuel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tank.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91194" y="6354378"/>
            <a:ext cx="1612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62296" y="6437172"/>
            <a:ext cx="90360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Arial"/>
                <a:cs typeface="Arial"/>
              </a:rPr>
              <a:t>p48600ac.jpg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2296" y="5161370"/>
            <a:ext cx="4248150" cy="1574800"/>
          </a:xfrm>
          <a:prstGeom prst="rect">
            <a:avLst/>
          </a:prstGeom>
        </p:spPr>
        <p:txBody>
          <a:bodyPr wrap="square" lIns="0" tIns="114935" rIns="0" bIns="0" rtlCol="0" vert="horz">
            <a:spAutoFit/>
          </a:bodyPr>
          <a:lstStyle/>
          <a:p>
            <a:pPr algn="ctr" marL="121285">
              <a:lnSpc>
                <a:spcPct val="100000"/>
              </a:lnSpc>
              <a:spcBef>
                <a:spcPts val="905"/>
              </a:spcBef>
            </a:pPr>
            <a:r>
              <a:rPr dirty="0" sz="2000" b="1">
                <a:solidFill>
                  <a:srgbClr val="A40020"/>
                </a:solidFill>
                <a:latin typeface="Arial"/>
                <a:cs typeface="Arial"/>
              </a:rPr>
              <a:t>Fuel</a:t>
            </a:r>
            <a:r>
              <a:rPr dirty="0" sz="2000" spc="-30" b="1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A40020"/>
                </a:solidFill>
                <a:latin typeface="Arial"/>
                <a:cs typeface="Arial"/>
              </a:rPr>
              <a:t>cells</a:t>
            </a:r>
            <a:endParaRPr sz="2000">
              <a:latin typeface="Arial"/>
              <a:cs typeface="Arial"/>
            </a:endParaRPr>
          </a:p>
          <a:p>
            <a:pPr algn="ctr" marR="153035">
              <a:lnSpc>
                <a:spcPct val="100000"/>
              </a:lnSpc>
              <a:spcBef>
                <a:spcPts val="690"/>
              </a:spcBef>
            </a:pPr>
            <a:r>
              <a:rPr dirty="0" sz="1700" b="1">
                <a:latin typeface="Arial"/>
                <a:cs typeface="Arial"/>
              </a:rPr>
              <a:t>based</a:t>
            </a:r>
            <a:r>
              <a:rPr dirty="0" sz="1700" spc="-10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on</a:t>
            </a:r>
            <a:r>
              <a:rPr dirty="0" sz="1700" spc="-15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electrochemical</a:t>
            </a:r>
            <a:r>
              <a:rPr dirty="0" sz="1700" spc="15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means</a:t>
            </a:r>
            <a:r>
              <a:rPr dirty="0" sz="1700" spc="5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to</a:t>
            </a:r>
            <a:endParaRPr sz="1700">
              <a:latin typeface="Arial"/>
              <a:cs typeface="Arial"/>
            </a:endParaRPr>
          </a:p>
          <a:p>
            <a:pPr algn="ctr" marR="151130">
              <a:lnSpc>
                <a:spcPct val="100000"/>
              </a:lnSpc>
              <a:spcBef>
                <a:spcPts val="5"/>
              </a:spcBef>
            </a:pPr>
            <a:r>
              <a:rPr dirty="0" sz="1700" spc="-5" b="1">
                <a:latin typeface="Arial"/>
                <a:cs typeface="Arial"/>
              </a:rPr>
              <a:t>generate</a:t>
            </a:r>
            <a:r>
              <a:rPr dirty="0" sz="1700" spc="-15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electrical</a:t>
            </a:r>
            <a:r>
              <a:rPr dirty="0" sz="1700" spc="30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energy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1100" spc="-5" b="1">
                <a:latin typeface="Arial"/>
                <a:cs typeface="Arial"/>
              </a:rPr>
              <a:t>REF:</a:t>
            </a:r>
            <a:r>
              <a:rPr dirty="0" sz="1100" spc="9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https://commons.wikimedia.org/wiki/File:Fuel_cell_NASA_</a:t>
            </a:r>
            <a:endParaRPr sz="1100">
              <a:latin typeface="Arial"/>
              <a:cs typeface="Arial"/>
            </a:endParaRPr>
          </a:p>
          <a:p>
            <a:pPr marL="3666490">
              <a:lnSpc>
                <a:spcPct val="100000"/>
              </a:lnSpc>
              <a:spcBef>
                <a:spcPts val="705"/>
              </a:spcBef>
            </a:pPr>
            <a:r>
              <a:rPr dirty="0" sz="1200"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7761" y="0"/>
            <a:ext cx="6528434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Classification</a:t>
            </a:r>
            <a:r>
              <a:rPr dirty="0" spc="-35"/>
              <a:t> </a:t>
            </a:r>
            <a:r>
              <a:rPr dirty="0" spc="-5"/>
              <a:t>of</a:t>
            </a:r>
            <a:r>
              <a:rPr dirty="0" spc="-20"/>
              <a:t> </a:t>
            </a:r>
            <a:r>
              <a:rPr dirty="0"/>
              <a:t>EV</a:t>
            </a:r>
            <a:r>
              <a:rPr dirty="0" spc="-15"/>
              <a:t> </a:t>
            </a:r>
            <a:r>
              <a:rPr dirty="0" spc="-5"/>
              <a:t>Energy</a:t>
            </a:r>
            <a:r>
              <a:rPr dirty="0" spc="-25"/>
              <a:t> </a:t>
            </a:r>
            <a:r>
              <a:rPr dirty="0"/>
              <a:t>Sources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8842" y="570737"/>
            <a:ext cx="2443734" cy="162813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54304" y="2185873"/>
            <a:ext cx="4003040" cy="1250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160655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A40020"/>
                </a:solidFill>
                <a:latin typeface="Arial"/>
                <a:cs typeface="Arial"/>
              </a:rPr>
              <a:t>Batteries</a:t>
            </a:r>
            <a:endParaRPr sz="2000">
              <a:latin typeface="Arial"/>
              <a:cs typeface="Arial"/>
            </a:endParaRPr>
          </a:p>
          <a:p>
            <a:pPr algn="ctr" marL="103505">
              <a:lnSpc>
                <a:spcPct val="100000"/>
              </a:lnSpc>
            </a:pPr>
            <a:r>
              <a:rPr dirty="0" sz="1700" b="1">
                <a:latin typeface="Arial"/>
                <a:cs typeface="Arial"/>
              </a:rPr>
              <a:t>based</a:t>
            </a:r>
            <a:r>
              <a:rPr dirty="0" sz="1700" spc="-5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on</a:t>
            </a:r>
            <a:r>
              <a:rPr dirty="0" sz="1700" spc="-20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electrochemical</a:t>
            </a:r>
            <a:r>
              <a:rPr dirty="0" sz="1700" spc="20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means</a:t>
            </a:r>
            <a:r>
              <a:rPr dirty="0" sz="1700" b="1">
                <a:latin typeface="Arial"/>
                <a:cs typeface="Arial"/>
              </a:rPr>
              <a:t> to</a:t>
            </a:r>
            <a:endParaRPr sz="1700">
              <a:latin typeface="Arial"/>
              <a:cs typeface="Arial"/>
            </a:endParaRPr>
          </a:p>
          <a:p>
            <a:pPr algn="ctr" marL="106680">
              <a:lnSpc>
                <a:spcPct val="100000"/>
              </a:lnSpc>
            </a:pPr>
            <a:r>
              <a:rPr dirty="0" sz="1700" spc="-5" b="1">
                <a:latin typeface="Arial"/>
                <a:cs typeface="Arial"/>
              </a:rPr>
              <a:t>store</a:t>
            </a:r>
            <a:r>
              <a:rPr dirty="0" sz="1700" spc="-20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electrical</a:t>
            </a:r>
            <a:r>
              <a:rPr dirty="0" sz="1700" spc="20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energy</a:t>
            </a:r>
            <a:endParaRPr sz="17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15"/>
              </a:spcBef>
            </a:pPr>
            <a:r>
              <a:rPr dirty="0" sz="1100" spc="-5" b="1">
                <a:latin typeface="Arial"/>
                <a:cs typeface="Arial"/>
              </a:rPr>
              <a:t>REF: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https://commons.wikimedia.org/wiki/File:Comparison_ </a:t>
            </a:r>
            <a:r>
              <a:rPr dirty="0" sz="1100" spc="-29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of_18650_and_21700_batteries_01.jpg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2920" y="560197"/>
            <a:ext cx="2362454" cy="163017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651375" y="2150118"/>
            <a:ext cx="4099560" cy="145034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192530">
              <a:lnSpc>
                <a:spcPct val="100000"/>
              </a:lnSpc>
              <a:spcBef>
                <a:spcPts val="295"/>
              </a:spcBef>
            </a:pPr>
            <a:r>
              <a:rPr dirty="0" sz="2000" spc="-5" b="1">
                <a:solidFill>
                  <a:srgbClr val="A40020"/>
                </a:solidFill>
                <a:latin typeface="Arial"/>
                <a:cs typeface="Arial"/>
              </a:rPr>
              <a:t>Ultracapacitors</a:t>
            </a:r>
            <a:endParaRPr sz="2000">
              <a:latin typeface="Arial"/>
              <a:cs typeface="Arial"/>
            </a:endParaRPr>
          </a:p>
          <a:p>
            <a:pPr marL="1200785" marR="95885" indent="-1088390">
              <a:lnSpc>
                <a:spcPct val="100000"/>
              </a:lnSpc>
              <a:spcBef>
                <a:spcPts val="165"/>
              </a:spcBef>
            </a:pPr>
            <a:r>
              <a:rPr dirty="0" sz="1700" b="1">
                <a:latin typeface="Arial"/>
                <a:cs typeface="Arial"/>
              </a:rPr>
              <a:t>based</a:t>
            </a:r>
            <a:r>
              <a:rPr dirty="0" sz="1700" spc="-5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on</a:t>
            </a:r>
            <a:r>
              <a:rPr dirty="0" sz="1700" spc="-15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electrostatic</a:t>
            </a:r>
            <a:r>
              <a:rPr dirty="0" sz="1700" spc="25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means</a:t>
            </a:r>
            <a:r>
              <a:rPr dirty="0" sz="1700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to</a:t>
            </a:r>
            <a:r>
              <a:rPr dirty="0" sz="1700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store </a:t>
            </a:r>
            <a:r>
              <a:rPr dirty="0" sz="1700" spc="-459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electrical</a:t>
            </a:r>
            <a:r>
              <a:rPr dirty="0" sz="1700" spc="15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energy</a:t>
            </a:r>
            <a:endParaRPr sz="17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414"/>
              </a:spcBef>
            </a:pPr>
            <a:r>
              <a:rPr dirty="0" sz="1100" spc="-5" b="1">
                <a:latin typeface="Arial"/>
                <a:cs typeface="Arial"/>
              </a:rPr>
              <a:t>REF: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https://studentlesson.com/definition-applications- 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diagram-working-specifications-characteristics-construction- </a:t>
            </a:r>
            <a:r>
              <a:rPr dirty="0" sz="1100" spc="-29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properties-types-ultracapacitors/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5878" y="3679571"/>
            <a:ext cx="2435098" cy="162344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54304" y="5167271"/>
            <a:ext cx="4022725" cy="1461770"/>
          </a:xfrm>
          <a:prstGeom prst="rect">
            <a:avLst/>
          </a:prstGeom>
        </p:spPr>
        <p:txBody>
          <a:bodyPr wrap="square" lIns="0" tIns="114935" rIns="0" bIns="0" rtlCol="0" vert="horz">
            <a:spAutoFit/>
          </a:bodyPr>
          <a:lstStyle/>
          <a:p>
            <a:pPr algn="ctr" marR="130810">
              <a:lnSpc>
                <a:spcPct val="100000"/>
              </a:lnSpc>
              <a:spcBef>
                <a:spcPts val="905"/>
              </a:spcBef>
            </a:pPr>
            <a:r>
              <a:rPr dirty="0" sz="2000" spc="-5" b="1">
                <a:solidFill>
                  <a:srgbClr val="A40020"/>
                </a:solidFill>
                <a:latin typeface="Arial"/>
                <a:cs typeface="Arial"/>
              </a:rPr>
              <a:t>Ultrahigh-speed</a:t>
            </a:r>
            <a:r>
              <a:rPr dirty="0" sz="2000" spc="-50" b="1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A40020"/>
                </a:solidFill>
                <a:latin typeface="Arial"/>
                <a:cs typeface="Arial"/>
              </a:rPr>
              <a:t>flywheels</a:t>
            </a:r>
            <a:endParaRPr sz="2000">
              <a:latin typeface="Arial"/>
              <a:cs typeface="Arial"/>
            </a:endParaRPr>
          </a:p>
          <a:p>
            <a:pPr algn="ctr" marL="86995">
              <a:lnSpc>
                <a:spcPct val="100000"/>
              </a:lnSpc>
              <a:spcBef>
                <a:spcPts val="690"/>
              </a:spcBef>
            </a:pPr>
            <a:r>
              <a:rPr dirty="0" sz="1700" b="1">
                <a:latin typeface="Arial"/>
                <a:cs typeface="Arial"/>
              </a:rPr>
              <a:t>based</a:t>
            </a:r>
            <a:r>
              <a:rPr dirty="0" sz="1700" spc="-10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on</a:t>
            </a:r>
            <a:r>
              <a:rPr dirty="0" sz="1700" spc="-15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electromechanical</a:t>
            </a:r>
            <a:r>
              <a:rPr dirty="0" sz="1700" spc="20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means</a:t>
            </a:r>
            <a:r>
              <a:rPr dirty="0" sz="1700" spc="-15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to</a:t>
            </a:r>
            <a:endParaRPr sz="1700">
              <a:latin typeface="Arial"/>
              <a:cs typeface="Arial"/>
            </a:endParaRPr>
          </a:p>
          <a:p>
            <a:pPr algn="ctr" marL="85725">
              <a:lnSpc>
                <a:spcPct val="100000"/>
              </a:lnSpc>
              <a:spcBef>
                <a:spcPts val="5"/>
              </a:spcBef>
            </a:pPr>
            <a:r>
              <a:rPr dirty="0" sz="1700" spc="-5" b="1">
                <a:latin typeface="Arial"/>
                <a:cs typeface="Arial"/>
              </a:rPr>
              <a:t>store</a:t>
            </a:r>
            <a:r>
              <a:rPr dirty="0" sz="1700" spc="-25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electrical</a:t>
            </a:r>
            <a:r>
              <a:rPr dirty="0" sz="1700" spc="25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energy</a:t>
            </a:r>
            <a:endParaRPr sz="1700">
              <a:latin typeface="Arial"/>
              <a:cs typeface="Arial"/>
            </a:endParaRPr>
          </a:p>
          <a:p>
            <a:pPr marL="12700" marR="228600">
              <a:lnSpc>
                <a:spcPct val="100000"/>
              </a:lnSpc>
              <a:spcBef>
                <a:spcPts val="685"/>
              </a:spcBef>
            </a:pPr>
            <a:r>
              <a:rPr dirty="0" sz="1100" spc="-5" b="1">
                <a:latin typeface="Arial"/>
                <a:cs typeface="Arial"/>
              </a:rPr>
              <a:t>REF: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https://commons.wikimedia.org/wiki/File:Yauza_ 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209-1_(disassembly)_-_capstan-flywheel,_upright_01.jpg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04839" y="3628263"/>
            <a:ext cx="1276477" cy="16234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988" y="754126"/>
            <a:ext cx="8286115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Arial"/>
                <a:cs typeface="Arial"/>
              </a:rPr>
              <a:t>In</a:t>
            </a:r>
            <a:r>
              <a:rPr dirty="0" sz="2000" spc="18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the</a:t>
            </a:r>
            <a:r>
              <a:rPr dirty="0" sz="2000" spc="18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foreseeable</a:t>
            </a:r>
            <a:r>
              <a:rPr dirty="0" sz="2000" spc="17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future,</a:t>
            </a:r>
            <a:r>
              <a:rPr dirty="0" sz="2000" spc="18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batteries</a:t>
            </a:r>
            <a:r>
              <a:rPr dirty="0" sz="2000" spc="17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are</a:t>
            </a:r>
            <a:r>
              <a:rPr dirty="0" sz="2000" spc="18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the</a:t>
            </a:r>
            <a:r>
              <a:rPr dirty="0" sz="2000" spc="195" b="1"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A40020"/>
                </a:solidFill>
                <a:latin typeface="Arial"/>
                <a:cs typeface="Arial"/>
              </a:rPr>
              <a:t>major</a:t>
            </a:r>
            <a:r>
              <a:rPr dirty="0" sz="2000" spc="160" b="1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A40020"/>
                </a:solidFill>
                <a:latin typeface="Arial"/>
                <a:cs typeface="Arial"/>
              </a:rPr>
              <a:t>energy</a:t>
            </a:r>
            <a:r>
              <a:rPr dirty="0" sz="2000" spc="160" b="1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A40020"/>
                </a:solidFill>
                <a:latin typeface="Arial"/>
                <a:cs typeface="Arial"/>
              </a:rPr>
              <a:t>source</a:t>
            </a:r>
            <a:r>
              <a:rPr dirty="0" sz="2000" spc="180" b="1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for </a:t>
            </a:r>
            <a:r>
              <a:rPr dirty="0" sz="2000" spc="-54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EVs.</a:t>
            </a:r>
            <a:r>
              <a:rPr dirty="0" sz="2000" spc="-1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Major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types</a:t>
            </a:r>
            <a:r>
              <a:rPr dirty="0" sz="2000" spc="1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of</a:t>
            </a:r>
            <a:r>
              <a:rPr dirty="0" sz="2000" spc="-1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batteries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that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have</a:t>
            </a:r>
            <a:r>
              <a:rPr dirty="0" sz="2000" spc="1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been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developed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for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EVs are: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7761" y="0"/>
            <a:ext cx="349948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Lesson</a:t>
            </a:r>
            <a:r>
              <a:rPr dirty="0" spc="-60"/>
              <a:t> </a:t>
            </a:r>
            <a:r>
              <a:rPr dirty="0" spc="-5"/>
              <a:t>2:</a:t>
            </a:r>
            <a:r>
              <a:rPr dirty="0" spc="-35"/>
              <a:t> </a:t>
            </a:r>
            <a:r>
              <a:rPr dirty="0" spc="-5"/>
              <a:t>Batteries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16594" y="6339941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78958" y="1465731"/>
            <a:ext cx="2488565" cy="142748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Sodium/sulfur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(Na/S)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800" spc="-10">
                <a:latin typeface="Arial"/>
                <a:cs typeface="Arial"/>
              </a:rPr>
              <a:t>Lithium-ion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(Li-ion)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Sodium-ion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(Na-ion)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Solid-state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858"/>
                </a:solidFill>
                <a:latin typeface="Arial"/>
                <a:cs typeface="Arial"/>
              </a:rPr>
              <a:t>battery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675" y="1465731"/>
            <a:ext cx="3740785" cy="142748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800" spc="-15">
                <a:latin typeface="Arial"/>
                <a:cs typeface="Arial"/>
              </a:rPr>
              <a:t>Valve-regulated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lead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acid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(VRLA)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Nickel-cadmium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(Ni-Cd)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Nickel-metal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hydride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(Ni-MH)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Zinc/air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(Zn/air)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996941" y="5900292"/>
            <a:ext cx="1983739" cy="379095"/>
            <a:chOff x="4996941" y="5900292"/>
            <a:chExt cx="1983739" cy="379095"/>
          </a:xfrm>
        </p:grpSpPr>
        <p:sp>
          <p:nvSpPr>
            <p:cNvPr id="8" name="object 8"/>
            <p:cNvSpPr/>
            <p:nvPr/>
          </p:nvSpPr>
          <p:spPr>
            <a:xfrm>
              <a:off x="4996941" y="5900292"/>
              <a:ext cx="1983739" cy="379095"/>
            </a:xfrm>
            <a:custGeom>
              <a:avLst/>
              <a:gdLst/>
              <a:ahLst/>
              <a:cxnLst/>
              <a:rect l="l" t="t" r="r" b="b"/>
              <a:pathLst>
                <a:path w="1983740" h="379095">
                  <a:moveTo>
                    <a:pt x="1983359" y="0"/>
                  </a:moveTo>
                  <a:lnTo>
                    <a:pt x="0" y="0"/>
                  </a:lnTo>
                  <a:lnTo>
                    <a:pt x="0" y="378879"/>
                  </a:lnTo>
                  <a:lnTo>
                    <a:pt x="1983359" y="378879"/>
                  </a:lnTo>
                  <a:lnTo>
                    <a:pt x="1983359" y="0"/>
                  </a:lnTo>
                  <a:close/>
                </a:path>
              </a:pathLst>
            </a:custGeom>
            <a:solidFill>
              <a:srgbClr val="FAE9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529961" y="5992202"/>
              <a:ext cx="917575" cy="212090"/>
            </a:xfrm>
            <a:custGeom>
              <a:avLst/>
              <a:gdLst/>
              <a:ahLst/>
              <a:cxnLst/>
              <a:rect l="l" t="t" r="r" b="b"/>
              <a:pathLst>
                <a:path w="917575" h="212089">
                  <a:moveTo>
                    <a:pt x="917448" y="0"/>
                  </a:moveTo>
                  <a:lnTo>
                    <a:pt x="490728" y="0"/>
                  </a:lnTo>
                  <a:lnTo>
                    <a:pt x="426720" y="0"/>
                  </a:lnTo>
                  <a:lnTo>
                    <a:pt x="0" y="0"/>
                  </a:lnTo>
                  <a:lnTo>
                    <a:pt x="0" y="211836"/>
                  </a:lnTo>
                  <a:lnTo>
                    <a:pt x="426720" y="211836"/>
                  </a:lnTo>
                  <a:lnTo>
                    <a:pt x="490728" y="211836"/>
                  </a:lnTo>
                  <a:lnTo>
                    <a:pt x="917448" y="211836"/>
                  </a:lnTo>
                  <a:lnTo>
                    <a:pt x="91744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09625" y="3509771"/>
          <a:ext cx="8057515" cy="2776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8025"/>
                <a:gridCol w="1786889"/>
                <a:gridCol w="1985644"/>
                <a:gridCol w="1983104"/>
                <a:gridCol w="1573529"/>
              </a:tblGrid>
              <a:tr h="559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482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5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Specific</a:t>
                      </a:r>
                      <a:r>
                        <a:rPr dirty="0" sz="1500" spc="-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5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energy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5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(Wh/kg)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48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5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Specific</a:t>
                      </a:r>
                      <a:r>
                        <a:rPr dirty="0" sz="1500" spc="-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5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power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algn="ctr" marL="49530">
                        <a:lnSpc>
                          <a:spcPct val="100000"/>
                        </a:lnSpc>
                      </a:pPr>
                      <a:r>
                        <a:rPr dirty="0" sz="15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(W/kg)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4825"/>
                    </a:solidFill>
                  </a:tcPr>
                </a:tc>
                <a:tc>
                  <a:txBody>
                    <a:bodyPr/>
                    <a:lstStyle/>
                    <a:p>
                      <a:pPr marL="5715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5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Cycle</a:t>
                      </a:r>
                      <a:r>
                        <a:rPr dirty="0" sz="1500" spc="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5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life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623570">
                        <a:lnSpc>
                          <a:spcPct val="100000"/>
                        </a:lnSpc>
                      </a:pPr>
                      <a:r>
                        <a:rPr dirty="0" sz="15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(Cycles)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48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5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Cost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algn="ctr" marL="51435">
                        <a:lnSpc>
                          <a:spcPct val="100000"/>
                        </a:lnSpc>
                      </a:pPr>
                      <a:r>
                        <a:rPr dirty="0" sz="15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(USD/kWh)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4825"/>
                    </a:solidFill>
                  </a:tcPr>
                </a:tc>
              </a:tr>
              <a:tr h="378968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500" spc="-5">
                          <a:latin typeface="Arial"/>
                          <a:cs typeface="Arial"/>
                        </a:rPr>
                        <a:t>VRLA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30-45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200-300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400-600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150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</a:tr>
              <a:tr h="3788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500" spc="-5">
                          <a:latin typeface="Arial"/>
                          <a:cs typeface="Arial"/>
                        </a:rPr>
                        <a:t>Ni-Cd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40-60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150-350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600-1200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500" spc="5">
                          <a:latin typeface="Arial"/>
                          <a:cs typeface="Arial"/>
                        </a:rPr>
                        <a:t>300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</a:tr>
              <a:tr h="37884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500" spc="-5">
                          <a:latin typeface="Arial"/>
                          <a:cs typeface="Arial"/>
                        </a:rPr>
                        <a:t>Ni-MH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60-120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150-400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600-1200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200-350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</a:tr>
              <a:tr h="3529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500" spc="-5">
                          <a:latin typeface="Arial"/>
                          <a:cs typeface="Arial"/>
                        </a:rPr>
                        <a:t>Zn/air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500" spc="5">
                          <a:latin typeface="Arial"/>
                          <a:cs typeface="Arial"/>
                        </a:rPr>
                        <a:t>230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500" spc="5">
                          <a:latin typeface="Arial"/>
                          <a:cs typeface="Arial"/>
                        </a:rPr>
                        <a:t>105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500" spc="-5">
                          <a:latin typeface="Arial"/>
                          <a:cs typeface="Arial"/>
                        </a:rPr>
                        <a:t>NA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90-120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</a:tr>
              <a:tr h="335534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500" spc="-5">
                          <a:latin typeface="Arial"/>
                          <a:cs typeface="Arial"/>
                        </a:rPr>
                        <a:t>Na/S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495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500" spc="5">
                          <a:latin typeface="Arial"/>
                          <a:cs typeface="Arial"/>
                        </a:rPr>
                        <a:t>100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495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500" spc="5">
                          <a:latin typeface="Arial"/>
                          <a:cs typeface="Arial"/>
                        </a:rPr>
                        <a:t>200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495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500" spc="5">
                          <a:latin typeface="Arial"/>
                          <a:cs typeface="Arial"/>
                        </a:rPr>
                        <a:t>800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495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250-450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495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4CFCD"/>
                    </a:solidFill>
                  </a:tcPr>
                </a:tc>
              </a:tr>
              <a:tr h="3788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Li-ion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90-160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250-450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1200-2000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500">
                          <a:latin typeface="Arial"/>
                          <a:cs typeface="Arial"/>
                        </a:rPr>
                        <a:t>600-1000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9E8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3081020" y="3109671"/>
            <a:ext cx="313309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Arial"/>
                <a:cs typeface="Arial"/>
              </a:rPr>
              <a:t>Performance</a:t>
            </a:r>
            <a:r>
              <a:rPr dirty="0" sz="2000" spc="-5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Comparison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47796" y="1909317"/>
            <a:ext cx="1393825" cy="280670"/>
          </a:xfrm>
          <a:prstGeom prst="rect">
            <a:avLst/>
          </a:prstGeom>
          <a:solidFill>
            <a:srgbClr val="E4CFC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90"/>
              </a:lnSpc>
            </a:pPr>
            <a:r>
              <a:rPr dirty="0" sz="1800">
                <a:solidFill>
                  <a:srgbClr val="1F1F1F"/>
                </a:solidFill>
                <a:latin typeface="Calibri"/>
                <a:cs typeface="Calibri"/>
              </a:rPr>
              <a:t>Memory</a:t>
            </a:r>
            <a:r>
              <a:rPr dirty="0" sz="1800" spc="-6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1F1F1F"/>
                </a:solidFill>
                <a:latin typeface="Calibri"/>
                <a:cs typeface="Calibri"/>
              </a:rPr>
              <a:t>effect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2988" y="6471005"/>
            <a:ext cx="50857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464646"/>
                </a:solidFill>
                <a:latin typeface="Arial"/>
                <a:cs typeface="Arial"/>
              </a:rPr>
              <a:t>Contemporary</a:t>
            </a:r>
            <a:r>
              <a:rPr dirty="0" sz="1600" spc="-5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464646"/>
                </a:solidFill>
                <a:latin typeface="Arial"/>
                <a:cs typeface="Arial"/>
              </a:rPr>
              <a:t>Amperex</a:t>
            </a:r>
            <a:r>
              <a:rPr dirty="0" sz="1600" spc="-15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464646"/>
                </a:solidFill>
                <a:latin typeface="Arial"/>
                <a:cs typeface="Arial"/>
              </a:rPr>
              <a:t>Technology</a:t>
            </a:r>
            <a:r>
              <a:rPr dirty="0" sz="1600" spc="15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464646"/>
                </a:solidFill>
                <a:latin typeface="Arial"/>
                <a:cs typeface="Arial"/>
              </a:rPr>
              <a:t>Co.,</a:t>
            </a:r>
            <a:r>
              <a:rPr dirty="0" sz="1600" spc="15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64646"/>
                </a:solidFill>
                <a:latin typeface="Arial"/>
                <a:cs typeface="Arial"/>
              </a:rPr>
              <a:t>Limited</a:t>
            </a:r>
            <a:r>
              <a:rPr dirty="0" sz="160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464646"/>
                </a:solidFill>
                <a:latin typeface="Arial"/>
                <a:cs typeface="Arial"/>
              </a:rPr>
              <a:t>(CATL)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26196" y="2278633"/>
            <a:ext cx="456565" cy="280670"/>
          </a:xfrm>
          <a:prstGeom prst="rect">
            <a:avLst/>
          </a:prstGeom>
          <a:solidFill>
            <a:srgbClr val="E4CFCD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2090"/>
              </a:lnSpc>
            </a:pPr>
            <a:r>
              <a:rPr dirty="0" sz="1800" spc="-5">
                <a:solidFill>
                  <a:srgbClr val="1F1F1F"/>
                </a:solidFill>
                <a:latin typeface="Calibri"/>
                <a:cs typeface="Calibri"/>
              </a:rPr>
              <a:t>C</a:t>
            </a:r>
            <a:r>
              <a:rPr dirty="0" sz="1800" spc="-145">
                <a:solidFill>
                  <a:srgbClr val="1F1F1F"/>
                </a:solidFill>
                <a:latin typeface="Calibri"/>
                <a:cs typeface="Calibri"/>
              </a:rPr>
              <a:t>A</a:t>
            </a:r>
            <a:r>
              <a:rPr dirty="0" sz="1800" spc="-5">
                <a:solidFill>
                  <a:srgbClr val="1F1F1F"/>
                </a:solidFill>
                <a:latin typeface="Calibri"/>
                <a:cs typeface="Calibri"/>
              </a:rPr>
              <a:t>TL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2025-09-02T07:45:31Z</dcterms:created>
  <dcterms:modified xsi:type="dcterms:W3CDTF">2025-09-02T07:45:31Z</dcterms:modified>
</cp:coreProperties>
</file>