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0"/>
  </p:notesMasterIdLst>
  <p:sldIdLst>
    <p:sldId id="293" r:id="rId2"/>
    <p:sldId id="592" r:id="rId3"/>
    <p:sldId id="571" r:id="rId4"/>
    <p:sldId id="537" r:id="rId5"/>
    <p:sldId id="569" r:id="rId6"/>
    <p:sldId id="570" r:id="rId7"/>
    <p:sldId id="590" r:id="rId8"/>
    <p:sldId id="59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2" d="100"/>
          <a:sy n="92" d="100"/>
        </p:scale>
        <p:origin x="2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347E9-8367-4B7F-8749-4F690DD1B47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33055-F5CF-422D-9E69-2AD299E8F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56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49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6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4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254" y="6415873"/>
            <a:ext cx="2472271" cy="365125"/>
          </a:xfrm>
        </p:spPr>
        <p:txBody>
          <a:bodyPr/>
          <a:lstStyle/>
          <a:p>
            <a:r>
              <a:rPr lang="en-US"/>
              <a:t>Dr Daniel Lun    June 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2A61B019-0DD5-4931-9B58-90F9A03D74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4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2A61B019-0DD5-4931-9B58-90F9A03D741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24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1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4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9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Dr Daniel Lun    June 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61B019-0DD5-4931-9B58-90F9A03D7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5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0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Dr Daniel Lun    June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61B019-0DD5-4931-9B58-90F9A03D741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0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hdxj.zhang@connect.polyu.hk" TargetMode="External"/><Relationship Id="rId2" Type="http://schemas.openxmlformats.org/officeDocument/2006/relationships/hyperlink" Target="mailto:hui93.wang@polyu.edu.h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-ethics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dehenry\Desktop\FENG-logo_Whi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081" y="3681412"/>
            <a:ext cx="1727929" cy="697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359935" y="2601915"/>
            <a:ext cx="7472130" cy="306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TW" sz="4400" b="1" dirty="0">
              <a:solidFill>
                <a:schemeClr val="bg1"/>
              </a:solidFill>
              <a:latin typeface="Arial Black" panose="020B0A04020102020204" pitchFamily="34" charset="0"/>
              <a:ea typeface="新細明體" charset="-120"/>
            </a:endParaRPr>
          </a:p>
          <a:p>
            <a:pPr algn="ctr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3600" b="1" dirty="0">
                <a:solidFill>
                  <a:srgbClr val="FF0000"/>
                </a:solidFill>
                <a:latin typeface="Arial Black" panose="020B0A04020102020204" pitchFamily="34" charset="0"/>
                <a:ea typeface="新細明體" charset="-120"/>
              </a:rPr>
              <a:t>Prof. ZHONG Kangping</a:t>
            </a:r>
          </a:p>
          <a:p>
            <a:pPr algn="ctr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TW" sz="1800" b="1" dirty="0">
              <a:solidFill>
                <a:srgbClr val="FF0000"/>
              </a:solidFill>
              <a:latin typeface="Arial Black" panose="020B0A04020102020204" pitchFamily="34" charset="0"/>
              <a:ea typeface="新細明體" charset="-120"/>
            </a:endParaRPr>
          </a:p>
          <a:p>
            <a:pPr algn="ctr"/>
            <a:r>
              <a:rPr lang="en-US" sz="2800" i="1" dirty="0"/>
              <a:t>Department of Electrical and Electronic Engineering</a:t>
            </a:r>
          </a:p>
          <a:p>
            <a:pPr marL="285750" algn="ctr">
              <a:spcBef>
                <a:spcPts val="1800"/>
              </a:spcBef>
            </a:pPr>
            <a:r>
              <a:rPr lang="en-US" sz="2400" dirty="0"/>
              <a:t>Email: kangping.zhong@polyu.edu.hk</a:t>
            </a:r>
          </a:p>
          <a:p>
            <a:pPr marL="285750" algn="ctr">
              <a:spcBef>
                <a:spcPts val="1800"/>
              </a:spcBef>
            </a:pPr>
            <a:r>
              <a:rPr lang="en-US" sz="2400" dirty="0"/>
              <a:t>Office: DE618</a:t>
            </a:r>
            <a:br>
              <a:rPr lang="en-US" altLang="zh-TW" sz="3200" dirty="0">
                <a:solidFill>
                  <a:schemeClr val="bg1"/>
                </a:solidFill>
                <a:latin typeface="Arial Black" panose="020B0A04020102020204" pitchFamily="34" charset="0"/>
                <a:ea typeface="新細明體" charset="-120"/>
              </a:rPr>
            </a:br>
            <a:endParaRPr lang="en-US" altLang="zh-TW" sz="2800" dirty="0">
              <a:solidFill>
                <a:schemeClr val="bg1"/>
              </a:solidFill>
              <a:latin typeface="Arial Black" panose="020B0A04020102020204" pitchFamily="34" charset="0"/>
              <a:ea typeface="新細明體" charset="-120"/>
            </a:endParaRP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0784DABD-F55E-7775-3F41-A43AAC71258B}"/>
              </a:ext>
            </a:extLst>
          </p:cNvPr>
          <p:cNvSpPr txBox="1">
            <a:spLocks/>
          </p:cNvSpPr>
          <p:nvPr/>
        </p:nvSpPr>
        <p:spPr>
          <a:xfrm>
            <a:off x="412586" y="-80061"/>
            <a:ext cx="10488651" cy="16861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1200"/>
              </a:spcAft>
              <a:defRPr/>
            </a:pPr>
            <a:r>
              <a:rPr lang="en-US" sz="3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EEE5T03 </a:t>
            </a:r>
          </a:p>
          <a:p>
            <a:pPr>
              <a:lnSpc>
                <a:spcPct val="100000"/>
              </a:lnSpc>
              <a:spcAft>
                <a:spcPts val="1200"/>
              </a:spcAft>
              <a:defRPr/>
            </a:pPr>
            <a:r>
              <a:rPr lang="en-US" sz="3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Engineering Ethics and Academic Integrity</a:t>
            </a:r>
            <a:endParaRPr lang="en-US"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9EFA06-46D2-90E2-70E2-09E02C39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87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7F247-36E3-D24C-8994-98296450D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6E14D-0B03-29C7-D479-576297664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907" y="1894776"/>
            <a:ext cx="10337533" cy="4747571"/>
          </a:xfrm>
        </p:spPr>
        <p:txBody>
          <a:bodyPr>
            <a:normAutofit fontScale="85000" lnSpcReduction="20000"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-914400" algn="l"/>
                <a:tab pos="-457200" algn="l"/>
              </a:tabLst>
            </a:pPr>
            <a:r>
              <a:rPr lang="en-US" sz="2400" dirty="0">
                <a:ea typeface="PMingLiU" panose="02020500000000000000" pitchFamily="18" charset="-120"/>
              </a:rPr>
              <a:t>  Lecturer: </a:t>
            </a:r>
          </a:p>
          <a:p>
            <a:pPr marL="0" lvl="0" indent="0">
              <a:lnSpc>
                <a:spcPct val="100000"/>
              </a:lnSpc>
              <a:spcAft>
                <a:spcPts val="0"/>
              </a:spcAft>
              <a:buNone/>
              <a:tabLst>
                <a:tab pos="-914400" algn="l"/>
                <a:tab pos="-457200" algn="l"/>
              </a:tabLst>
            </a:pPr>
            <a:r>
              <a:rPr lang="en-US" sz="2400" dirty="0">
                <a:ea typeface="PMingLiU" panose="02020500000000000000" pitchFamily="18" charset="-120"/>
              </a:rPr>
              <a:t>Prof. ZHONG Kangping, Department of EEE, kangping.zhong@polyu.edu.hk</a:t>
            </a:r>
          </a:p>
          <a:p>
            <a:pPr marL="0" lvl="0" indent="0">
              <a:lnSpc>
                <a:spcPct val="100000"/>
              </a:lnSpc>
              <a:spcAft>
                <a:spcPts val="0"/>
              </a:spcAft>
              <a:buNone/>
              <a:tabLst>
                <a:tab pos="-914400" algn="l"/>
                <a:tab pos="-457200" algn="l"/>
              </a:tabLst>
            </a:pPr>
            <a:endParaRPr lang="en-US" sz="2400" dirty="0">
              <a:ea typeface="PMingLiU" panose="02020500000000000000" pitchFamily="18" charset="-12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-914400" algn="l"/>
                <a:tab pos="-457200" algn="l"/>
              </a:tabLst>
            </a:pPr>
            <a:r>
              <a:rPr lang="en-US" sz="2400" dirty="0">
                <a:ea typeface="PMingLiU" panose="02020500000000000000" pitchFamily="18" charset="-120"/>
              </a:rPr>
              <a:t>  Assistant Lecturer: </a:t>
            </a:r>
          </a:p>
          <a:p>
            <a:pPr marL="0" lvl="0" indent="0">
              <a:lnSpc>
                <a:spcPct val="100000"/>
              </a:lnSpc>
              <a:spcAft>
                <a:spcPts val="0"/>
              </a:spcAft>
              <a:buNone/>
              <a:tabLst>
                <a:tab pos="-914400" algn="l"/>
                <a:tab pos="-457200" algn="l"/>
              </a:tabLst>
            </a:pPr>
            <a:r>
              <a:rPr lang="en-US" sz="2400" dirty="0">
                <a:ea typeface="PMingLiU" panose="02020500000000000000" pitchFamily="18" charset="-120"/>
              </a:rPr>
              <a:t>Dr. HE </a:t>
            </a:r>
            <a:r>
              <a:rPr lang="en-US" sz="2400" dirty="0" err="1">
                <a:ea typeface="PMingLiU" panose="02020500000000000000" pitchFamily="18" charset="-120"/>
              </a:rPr>
              <a:t>Zhengda</a:t>
            </a:r>
            <a:r>
              <a:rPr lang="en-US" sz="2400" dirty="0">
                <a:ea typeface="PMingLiU" panose="02020500000000000000" pitchFamily="18" charset="-120"/>
              </a:rPr>
              <a:t>,   Department of EEE, zhengda.he@polyu.edu.hk</a:t>
            </a:r>
          </a:p>
          <a:p>
            <a:pPr marL="0" lvl="0" indent="0">
              <a:lnSpc>
                <a:spcPct val="100000"/>
              </a:lnSpc>
              <a:spcAft>
                <a:spcPts val="0"/>
              </a:spcAft>
              <a:buNone/>
              <a:tabLst>
                <a:tab pos="-914400" algn="l"/>
                <a:tab pos="-457200" algn="l"/>
              </a:tabLst>
            </a:pPr>
            <a:r>
              <a:rPr lang="en-US" sz="2400" dirty="0">
                <a:ea typeface="PMingLiU" panose="02020500000000000000" pitchFamily="18" charset="-120"/>
              </a:rPr>
              <a:t>Dr. WANG Hui,     Department of EEE, </a:t>
            </a:r>
            <a:r>
              <a:rPr lang="en-US" sz="2400" dirty="0">
                <a:ea typeface="PMingLiU" panose="02020500000000000000" pitchFamily="18" charset="-120"/>
                <a:hlinkClick r:id="rId2"/>
              </a:rPr>
              <a:t>hui93.wang@polyu.edu.hk</a:t>
            </a:r>
            <a:endParaRPr lang="en-US" sz="2400" dirty="0">
              <a:ea typeface="PMingLiU" panose="02020500000000000000" pitchFamily="18" charset="-120"/>
            </a:endParaRPr>
          </a:p>
          <a:p>
            <a:pPr marL="0" lvl="0" indent="0">
              <a:lnSpc>
                <a:spcPct val="100000"/>
              </a:lnSpc>
              <a:spcAft>
                <a:spcPts val="0"/>
              </a:spcAft>
              <a:buNone/>
              <a:tabLst>
                <a:tab pos="-914400" algn="l"/>
                <a:tab pos="-457200" algn="l"/>
              </a:tabLst>
            </a:pPr>
            <a:endParaRPr lang="en-US" sz="2400" dirty="0">
              <a:ea typeface="PMingLiU" panose="02020500000000000000" pitchFamily="18" charset="-12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-914400" algn="l"/>
                <a:tab pos="-457200" algn="l"/>
              </a:tabLst>
            </a:pPr>
            <a:r>
              <a:rPr lang="en-US" sz="2400" dirty="0">
                <a:ea typeface="PMingLiU" panose="02020500000000000000" pitchFamily="18" charset="-120"/>
              </a:rPr>
              <a:t>Teaching Assistant: </a:t>
            </a:r>
          </a:p>
          <a:p>
            <a:pPr marL="0" lvl="0" indent="0">
              <a:lnSpc>
                <a:spcPct val="100000"/>
              </a:lnSpc>
              <a:spcAft>
                <a:spcPts val="0"/>
              </a:spcAft>
              <a:buNone/>
              <a:tabLst>
                <a:tab pos="-914400" algn="l"/>
                <a:tab pos="-457200" algn="l"/>
              </a:tabLst>
            </a:pPr>
            <a:r>
              <a:rPr lang="en-US" sz="2400" dirty="0">
                <a:ea typeface="PMingLiU" panose="02020500000000000000" pitchFamily="18" charset="-120"/>
              </a:rPr>
              <a:t>Mr. ZHANG Xinjie, Department of EEE, </a:t>
            </a:r>
            <a:r>
              <a:rPr lang="en-US" sz="2400" dirty="0">
                <a:ea typeface="PMingLiU" panose="02020500000000000000" pitchFamily="18" charset="-120"/>
                <a:hlinkClick r:id="rId3"/>
              </a:rPr>
              <a:t>phdxj.zhang@connect.polyu.hk</a:t>
            </a:r>
            <a:endParaRPr lang="en-US" sz="2400" dirty="0">
              <a:ea typeface="PMingLiU" panose="02020500000000000000" pitchFamily="18" charset="-120"/>
            </a:endParaRPr>
          </a:p>
          <a:p>
            <a:pPr marL="0" lvl="0" indent="0">
              <a:lnSpc>
                <a:spcPct val="100000"/>
              </a:lnSpc>
              <a:spcAft>
                <a:spcPts val="0"/>
              </a:spcAft>
              <a:buNone/>
              <a:tabLst>
                <a:tab pos="-914400" algn="l"/>
                <a:tab pos="-457200" algn="l"/>
              </a:tabLst>
            </a:pPr>
            <a:r>
              <a:rPr lang="en-US" sz="2400" dirty="0">
                <a:ea typeface="PMingLiU" panose="02020500000000000000" pitchFamily="18" charset="-120"/>
              </a:rPr>
              <a:t>Mr. KE </a:t>
            </a:r>
            <a:r>
              <a:rPr lang="en-US" sz="2400" dirty="0" err="1">
                <a:ea typeface="PMingLiU" panose="02020500000000000000" pitchFamily="18" charset="-120"/>
              </a:rPr>
              <a:t>Haobin</a:t>
            </a:r>
            <a:r>
              <a:rPr lang="en-US" sz="2400" dirty="0">
                <a:ea typeface="PMingLiU" panose="02020500000000000000" pitchFamily="18" charset="-120"/>
              </a:rPr>
              <a:t>, Department of EEE, haobin.ke@connect.polyu.hk</a:t>
            </a:r>
          </a:p>
          <a:p>
            <a:pPr marL="0" lvl="0" indent="0">
              <a:lnSpc>
                <a:spcPct val="100000"/>
              </a:lnSpc>
              <a:spcAft>
                <a:spcPts val="0"/>
              </a:spcAft>
              <a:buNone/>
              <a:tabLst>
                <a:tab pos="-914400" algn="l"/>
                <a:tab pos="-457200" algn="l"/>
              </a:tabLst>
            </a:pPr>
            <a:endParaRPr lang="en-US" sz="2400" dirty="0">
              <a:ea typeface="PMingLiU" panose="02020500000000000000" pitchFamily="18" charset="-120"/>
            </a:endParaRPr>
          </a:p>
          <a:p>
            <a:pPr marL="0" lvl="0" indent="0">
              <a:lnSpc>
                <a:spcPct val="100000"/>
              </a:lnSpc>
              <a:spcAft>
                <a:spcPts val="0"/>
              </a:spcAft>
              <a:buNone/>
              <a:tabLst>
                <a:tab pos="-914400" algn="l"/>
                <a:tab pos="-457200" algn="l"/>
              </a:tabLst>
            </a:pPr>
            <a:r>
              <a:rPr lang="en-US" sz="2400" dirty="0">
                <a:ea typeface="PMingLiU" panose="02020500000000000000" pitchFamily="18" charset="-12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FB0D8-66B7-54D9-6722-F7FE567D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8BF94-3430-F80A-5A04-477924676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77E6B-3797-182B-B4DB-84EB91B73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843" y="749604"/>
            <a:ext cx="9808143" cy="788324"/>
          </a:xfrm>
        </p:spPr>
        <p:txBody>
          <a:bodyPr/>
          <a:lstStyle/>
          <a:p>
            <a:r>
              <a:rPr lang="en-US" dirty="0"/>
              <a:t>Lecture Team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88713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F0A2-96AD-7738-9B4A-99DEC811B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808143" cy="1450757"/>
          </a:xfrm>
        </p:spPr>
        <p:txBody>
          <a:bodyPr/>
          <a:lstStyle/>
          <a:p>
            <a:r>
              <a:rPr lang="en-US" dirty="0"/>
              <a:t>Subject learning outcomes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7FA8F-5819-8499-5729-E9D534F50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337533" cy="4747571"/>
          </a:xfrm>
        </p:spPr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  <a:tabLst>
                <a:tab pos="-914400" algn="l"/>
                <a:tab pos="-457200" algn="l"/>
              </a:tabLst>
            </a:pPr>
            <a:r>
              <a:rPr lang="en-US" sz="2400" dirty="0">
                <a:ea typeface="PMingLiU" panose="02020500000000000000" pitchFamily="18" charset="-120"/>
              </a:rPr>
              <a:t>Demonstrate knowledge and understanding of the concepts and </a:t>
            </a:r>
            <a:r>
              <a:rPr lang="en-US" sz="2400" dirty="0">
                <a:solidFill>
                  <a:srgbClr val="FF0000"/>
                </a:solidFill>
                <a:ea typeface="PMingLiU" panose="02020500000000000000" pitchFamily="18" charset="-120"/>
              </a:rPr>
              <a:t>principles of academic integrity and ethics</a:t>
            </a:r>
            <a:r>
              <a:rPr lang="en-US" sz="2400" dirty="0">
                <a:ea typeface="PMingLiU" panose="02020500000000000000" pitchFamily="18" charset="-120"/>
              </a:rPr>
              <a:t>.</a:t>
            </a:r>
          </a:p>
          <a:p>
            <a:pPr marL="342900" lvl="0" indent="-3429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  <a:tabLst>
                <a:tab pos="-914400" algn="l"/>
                <a:tab pos="-457200" algn="l"/>
              </a:tabLst>
            </a:pPr>
            <a:r>
              <a:rPr lang="en-US" sz="2400" dirty="0">
                <a:ea typeface="PMingLiU" panose="02020500000000000000" pitchFamily="18" charset="-120"/>
              </a:rPr>
              <a:t>Demonstrate awareness and ability to </a:t>
            </a:r>
            <a:r>
              <a:rPr lang="en-US" sz="2400" dirty="0" err="1">
                <a:ea typeface="PMingLiU" panose="02020500000000000000" pitchFamily="18" charset="-120"/>
              </a:rPr>
              <a:t>analyse</a:t>
            </a:r>
            <a:r>
              <a:rPr lang="en-US" sz="2400" dirty="0">
                <a:ea typeface="PMingLiU" panose="02020500000000000000" pitchFamily="18" charset="-120"/>
              </a:rPr>
              <a:t> </a:t>
            </a:r>
            <a:r>
              <a:rPr lang="en-US" sz="2400" dirty="0">
                <a:solidFill>
                  <a:srgbClr val="FF0000"/>
                </a:solidFill>
                <a:ea typeface="PMingLiU" panose="02020500000000000000" pitchFamily="18" charset="-120"/>
              </a:rPr>
              <a:t>academic integrity and ethical issues</a:t>
            </a:r>
            <a:r>
              <a:rPr lang="en-US" sz="2400" dirty="0">
                <a:ea typeface="PMingLiU" panose="02020500000000000000" pitchFamily="18" charset="-120"/>
              </a:rPr>
              <a:t>, such as copyright and plagiarism, and act properly to avoid academic and ethical </a:t>
            </a:r>
            <a:r>
              <a:rPr lang="en-US" sz="2400" dirty="0" err="1">
                <a:ea typeface="PMingLiU" panose="02020500000000000000" pitchFamily="18" charset="-120"/>
              </a:rPr>
              <a:t>misbehaviours</a:t>
            </a:r>
            <a:r>
              <a:rPr lang="en-US" sz="2400" dirty="0">
                <a:ea typeface="PMingLiU" panose="02020500000000000000" pitchFamily="18" charset="-120"/>
              </a:rPr>
              <a:t>.</a:t>
            </a:r>
          </a:p>
          <a:p>
            <a:pPr marL="342900" lvl="0" indent="-3429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  <a:tabLst>
                <a:tab pos="-914400" algn="l"/>
                <a:tab pos="-457200" algn="l"/>
              </a:tabLst>
            </a:pPr>
            <a:r>
              <a:rPr lang="en-US" sz="2400" dirty="0" err="1">
                <a:ea typeface="PMingLiU" panose="02020500000000000000" pitchFamily="18" charset="-120"/>
              </a:rPr>
              <a:t>Recognise</a:t>
            </a:r>
            <a:r>
              <a:rPr lang="en-US" sz="2400" dirty="0">
                <a:ea typeface="PMingLiU" panose="02020500000000000000" pitchFamily="18" charset="-120"/>
              </a:rPr>
              <a:t> important </a:t>
            </a:r>
            <a:r>
              <a:rPr lang="en-US" sz="2400" dirty="0">
                <a:solidFill>
                  <a:srgbClr val="FF0000"/>
                </a:solidFill>
                <a:ea typeface="PMingLiU" panose="02020500000000000000" pitchFamily="18" charset="-120"/>
              </a:rPr>
              <a:t>ethical issues and practices in a university context</a:t>
            </a:r>
            <a:r>
              <a:rPr lang="en-US" sz="2400" dirty="0">
                <a:ea typeface="PMingLiU" panose="02020500000000000000" pitchFamily="18" charset="-120"/>
              </a:rPr>
              <a:t>.</a:t>
            </a:r>
          </a:p>
          <a:p>
            <a:pPr marL="342900" lvl="0" indent="-3429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  <a:tabLst>
                <a:tab pos="-914400" algn="l"/>
                <a:tab pos="-457200" algn="l"/>
              </a:tabLst>
            </a:pPr>
            <a:r>
              <a:rPr lang="en-US" sz="2400" dirty="0">
                <a:ea typeface="PMingLiU" panose="02020500000000000000" pitchFamily="18" charset="-120"/>
              </a:rPr>
              <a:t>Understand the implications and concerns on </a:t>
            </a:r>
            <a:r>
              <a:rPr lang="en-US" sz="2400" dirty="0">
                <a:solidFill>
                  <a:srgbClr val="FF0000"/>
                </a:solidFill>
                <a:ea typeface="PMingLiU" panose="02020500000000000000" pitchFamily="18" charset="-120"/>
              </a:rPr>
              <a:t>academic integrity raised by the latest technology</a:t>
            </a:r>
            <a:r>
              <a:rPr lang="en-US" sz="2400" dirty="0">
                <a:ea typeface="PMingLiU" panose="02020500000000000000" pitchFamily="18" charset="-120"/>
              </a:rPr>
              <a:t>, such as </a:t>
            </a:r>
            <a:r>
              <a:rPr lang="en-US" sz="2400" dirty="0" err="1">
                <a:ea typeface="PMingLiU" panose="02020500000000000000" pitchFamily="18" charset="-120"/>
              </a:rPr>
              <a:t>ChatGPT</a:t>
            </a:r>
            <a:r>
              <a:rPr lang="en-US" sz="2400" dirty="0">
                <a:ea typeface="PMingLiU" panose="02020500000000000000" pitchFamily="18" charset="-120"/>
              </a:rPr>
              <a:t> and other Generative Artificial Intelligence (</a:t>
            </a:r>
            <a:r>
              <a:rPr lang="en-US" sz="2400" dirty="0" err="1">
                <a:ea typeface="PMingLiU" panose="02020500000000000000" pitchFamily="18" charset="-120"/>
              </a:rPr>
              <a:t>GenAI</a:t>
            </a:r>
            <a:r>
              <a:rPr lang="en-US" sz="2400" dirty="0">
                <a:ea typeface="PMingLiU" panose="02020500000000000000" pitchFamily="18" charset="-120"/>
              </a:rPr>
              <a:t>) tools.</a:t>
            </a:r>
          </a:p>
          <a:p>
            <a:pPr marL="342900" lvl="0" indent="-3429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  <a:tabLst>
                <a:tab pos="-914400" algn="l"/>
                <a:tab pos="-457200" algn="l"/>
              </a:tabLst>
            </a:pPr>
            <a:r>
              <a:rPr lang="en-US" sz="2400" dirty="0">
                <a:ea typeface="PMingLiU" panose="02020500000000000000" pitchFamily="18" charset="-120"/>
              </a:rPr>
              <a:t>Identify and deal with complex </a:t>
            </a:r>
            <a:r>
              <a:rPr lang="en-US" sz="2400" dirty="0">
                <a:solidFill>
                  <a:srgbClr val="FF0000"/>
                </a:solidFill>
                <a:ea typeface="PMingLiU" panose="02020500000000000000" pitchFamily="18" charset="-120"/>
              </a:rPr>
              <a:t>ethical and professional issues in discipline-specific settings</a:t>
            </a:r>
            <a:r>
              <a:rPr lang="en-US" sz="2400" dirty="0">
                <a:ea typeface="PMingLiU" panose="02020500000000000000" pitchFamily="18" charset="-120"/>
              </a:rPr>
              <a:t>, and be able to </a:t>
            </a:r>
            <a:r>
              <a:rPr lang="en-US" sz="2400" dirty="0">
                <a:solidFill>
                  <a:srgbClr val="FF0000"/>
                </a:solidFill>
                <a:ea typeface="PMingLiU" panose="02020500000000000000" pitchFamily="18" charset="-120"/>
              </a:rPr>
              <a:t>communicate effectively </a:t>
            </a:r>
            <a:r>
              <a:rPr lang="en-US" sz="2400" dirty="0">
                <a:ea typeface="PMingLiU" panose="02020500000000000000" pitchFamily="18" charset="-120"/>
              </a:rPr>
              <a:t>the issues to the stakeholders and the public.</a:t>
            </a:r>
          </a:p>
          <a:p>
            <a:pPr marL="342900" lvl="0" indent="-3429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  <a:tabLst>
                <a:tab pos="-914400" algn="l"/>
                <a:tab pos="-457200" algn="l"/>
              </a:tabLst>
            </a:pPr>
            <a:r>
              <a:rPr lang="en-US" sz="2400" dirty="0">
                <a:solidFill>
                  <a:srgbClr val="FF0000"/>
                </a:solidFill>
                <a:ea typeface="PMingLiU" panose="02020500000000000000" pitchFamily="18" charset="-120"/>
              </a:rPr>
              <a:t>Critically </a:t>
            </a:r>
            <a:r>
              <a:rPr lang="en-US" sz="2400" dirty="0" err="1">
                <a:solidFill>
                  <a:srgbClr val="FF0000"/>
                </a:solidFill>
                <a:ea typeface="PMingLiU" panose="02020500000000000000" pitchFamily="18" charset="-120"/>
              </a:rPr>
              <a:t>analyse</a:t>
            </a:r>
            <a:r>
              <a:rPr lang="en-US" sz="2400" dirty="0">
                <a:solidFill>
                  <a:srgbClr val="FF0000"/>
                </a:solidFill>
                <a:ea typeface="PMingLiU" panose="02020500000000000000" pitchFamily="18" charset="-120"/>
              </a:rPr>
              <a:t> and discuss problem </a:t>
            </a:r>
            <a:r>
              <a:rPr lang="en-US" sz="2400" dirty="0">
                <a:ea typeface="PMingLiU" panose="02020500000000000000" pitchFamily="18" charset="-120"/>
              </a:rPr>
              <a:t>cases related to engineering ethics and academic integrity.</a:t>
            </a:r>
            <a:endParaRPr lang="en-US" sz="2400" dirty="0">
              <a:effectLst/>
              <a:ea typeface="PMingLiU" panose="02020500000000000000" pitchFamily="18" charset="-12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39860-8A08-73ED-85B2-7BF50917B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5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7362-4250-4502-9E67-BB99D92E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HK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D60439-46E6-9A53-C581-ED951BA6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793" y="1877539"/>
            <a:ext cx="10058400" cy="4437620"/>
          </a:xfrm>
        </p:spPr>
        <p:txBody>
          <a:bodyPr>
            <a:noAutofit/>
          </a:bodyPr>
          <a:lstStyle/>
          <a:p>
            <a:pPr marL="461963" indent="-4619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2400" dirty="0"/>
              <a:t>1. 	Caroline </a:t>
            </a:r>
            <a:r>
              <a:rPr lang="en-US" sz="2400" dirty="0" err="1"/>
              <a:t>Whitbeck</a:t>
            </a:r>
            <a:r>
              <a:rPr lang="en-US" sz="2400" dirty="0"/>
              <a:t> (2011). </a:t>
            </a:r>
            <a:r>
              <a:rPr lang="en-US" sz="2400" i="1" dirty="0"/>
              <a:t>Ethics in Engineering Practice and Research</a:t>
            </a:r>
            <a:r>
              <a:rPr lang="en-US" sz="2400" dirty="0"/>
              <a:t>, Cambridge University Press.</a:t>
            </a:r>
          </a:p>
          <a:p>
            <a:pPr marL="461963" indent="-4619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it-IT" sz="2400" dirty="0"/>
              <a:t>2. 	Lance Eliot (2023). </a:t>
            </a:r>
            <a:r>
              <a:rPr lang="it-IT" sz="2400" i="1" dirty="0"/>
              <a:t>Generative AI ChatGPT And AI Ethics</a:t>
            </a:r>
            <a:r>
              <a:rPr lang="it-IT" sz="2400" dirty="0"/>
              <a:t>, </a:t>
            </a:r>
            <a:r>
              <a:rPr lang="en-US" sz="2400" dirty="0"/>
              <a:t>Lance B. Eliot.</a:t>
            </a:r>
          </a:p>
          <a:p>
            <a:pPr marL="461963" indent="-4619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2400" dirty="0"/>
              <a:t>3. 	Markus Christen, Bert </a:t>
            </a:r>
            <a:r>
              <a:rPr lang="en-US" sz="2400" dirty="0" err="1"/>
              <a:t>Gordijn</a:t>
            </a:r>
            <a:r>
              <a:rPr lang="en-US" sz="2400" dirty="0"/>
              <a:t>, and Michele </a:t>
            </a:r>
            <a:r>
              <a:rPr lang="en-US" sz="2400" dirty="0" err="1"/>
              <a:t>Loi</a:t>
            </a:r>
            <a:r>
              <a:rPr lang="en-US" sz="2400" dirty="0"/>
              <a:t> (2020). </a:t>
            </a:r>
            <a:r>
              <a:rPr lang="en-US" sz="2400" i="1" dirty="0"/>
              <a:t>The Ethics of Cybersecurity</a:t>
            </a:r>
            <a:r>
              <a:rPr lang="en-US" sz="2400" dirty="0"/>
              <a:t>, Cham : Springer.</a:t>
            </a:r>
          </a:p>
          <a:p>
            <a:pPr marL="461963" indent="-4619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2400" dirty="0"/>
              <a:t>4. 	Kristin </a:t>
            </a:r>
            <a:r>
              <a:rPr lang="en-US" sz="2400" dirty="0" err="1"/>
              <a:t>Shrader</a:t>
            </a:r>
            <a:r>
              <a:rPr lang="en-US" sz="2400" dirty="0"/>
              <a:t>-Frechette (1994). </a:t>
            </a:r>
            <a:r>
              <a:rPr lang="en-US" sz="2400" i="1" dirty="0"/>
              <a:t>Ethics of Scientific Research</a:t>
            </a:r>
            <a:r>
              <a:rPr lang="en-US" sz="2400" dirty="0"/>
              <a:t>, Lanham, Md.: </a:t>
            </a:r>
            <a:r>
              <a:rPr lang="en-US" sz="2400" dirty="0" err="1"/>
              <a:t>Rowman</a:t>
            </a:r>
            <a:r>
              <a:rPr lang="en-US" sz="2400" dirty="0"/>
              <a:t> &amp; Littlefield.</a:t>
            </a:r>
          </a:p>
          <a:p>
            <a:pPr marL="461963" indent="-4619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2400" dirty="0"/>
              <a:t>5. 	University of California, San Diego (UC San Diego). </a:t>
            </a:r>
            <a:r>
              <a:rPr lang="en-US" sz="2400" i="1" dirty="0"/>
              <a:t>Resources for Research Ethics Education</a:t>
            </a:r>
            <a:r>
              <a:rPr lang="en-US" sz="2400" dirty="0"/>
              <a:t>, </a:t>
            </a:r>
            <a:r>
              <a:rPr lang="en-US" sz="2400" dirty="0">
                <a:hlinkClick r:id="rId2"/>
              </a:rPr>
              <a:t>http://research-ethics.net</a:t>
            </a:r>
            <a:r>
              <a:rPr lang="en-US" sz="2400" dirty="0"/>
              <a:t>.</a:t>
            </a:r>
          </a:p>
          <a:p>
            <a:pPr marL="461963" indent="-4619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2400" dirty="0"/>
              <a:t>6.	Jun </a:t>
            </a:r>
            <a:r>
              <a:rPr lang="en-US" sz="2400" dirty="0" err="1"/>
              <a:t>Fudano</a:t>
            </a:r>
            <a:r>
              <a:rPr lang="en-US" sz="2400" dirty="0"/>
              <a:t>, Daniel Schwarz, and John </a:t>
            </a:r>
            <a:r>
              <a:rPr lang="en-US" sz="2400" dirty="0" err="1"/>
              <a:t>Gayed</a:t>
            </a:r>
            <a:r>
              <a:rPr lang="en-US" sz="2400" dirty="0"/>
              <a:t>, </a:t>
            </a:r>
            <a:r>
              <a:rPr lang="en-US" sz="2400" i="1" dirty="0" err="1"/>
              <a:t>TokyoTechX</a:t>
            </a:r>
            <a:r>
              <a:rPr lang="en-US" sz="2400" i="1" dirty="0"/>
              <a:t>: Science, Engineering, AI &amp; Data Ethics</a:t>
            </a:r>
            <a:r>
              <a:rPr lang="en-US" sz="2400" dirty="0"/>
              <a:t>, </a:t>
            </a:r>
            <a:r>
              <a:rPr lang="en-US" sz="2400" dirty="0" err="1"/>
              <a:t>edX</a:t>
            </a:r>
            <a:r>
              <a:rPr lang="en-US" sz="2400" dirty="0"/>
              <a:t> Online course.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517CB4-FC9C-4CF4-0453-6B5DBBB9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t>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23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F0A2-96AD-7738-9B4A-99DEC811B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808143" cy="1450757"/>
          </a:xfrm>
        </p:spPr>
        <p:txBody>
          <a:bodyPr/>
          <a:lstStyle/>
          <a:p>
            <a:r>
              <a:rPr lang="en-US" dirty="0"/>
              <a:t>Teaching schedule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7FA8F-5819-8499-5729-E9D534F50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032" y="2134492"/>
            <a:ext cx="10058400" cy="4023360"/>
          </a:xfrm>
        </p:spPr>
        <p:txBody>
          <a:bodyPr>
            <a:normAutofit/>
          </a:bodyPr>
          <a:lstStyle/>
          <a:p>
            <a:r>
              <a:rPr lang="en-HK" sz="2400" dirty="0"/>
              <a:t>Week 1: Engineering ethics – A focus of attention </a:t>
            </a:r>
          </a:p>
          <a:p>
            <a:r>
              <a:rPr lang="en-HK" sz="2400" dirty="0"/>
              <a:t>Week 2: Ethics – The core value of engineering</a:t>
            </a:r>
          </a:p>
          <a:p>
            <a:r>
              <a:rPr lang="en-HK" sz="2400" dirty="0"/>
              <a:t>Week 3 and 4: Making ethical decisions in engineering</a:t>
            </a:r>
          </a:p>
          <a:p>
            <a:r>
              <a:rPr lang="en-HK" sz="2400" dirty="0"/>
              <a:t>Week 5 and 6: Research ethics and misconduct </a:t>
            </a:r>
          </a:p>
          <a:p>
            <a:r>
              <a:rPr lang="en-HK" sz="2400" dirty="0"/>
              <a:t>Week 7 and 8: </a:t>
            </a:r>
            <a:r>
              <a:rPr lang="en-US" sz="2400" dirty="0"/>
              <a:t>Responsible conduct of research</a:t>
            </a:r>
            <a:endParaRPr lang="en-HK" sz="2400" dirty="0"/>
          </a:p>
          <a:p>
            <a:r>
              <a:rPr lang="en-HK" sz="2400" dirty="0"/>
              <a:t>Week 9: </a:t>
            </a:r>
            <a:r>
              <a:rPr lang="en-US" sz="2400" dirty="0"/>
              <a:t>Rights and responsibilities regarding intellectual property</a:t>
            </a:r>
            <a:endParaRPr lang="en-HK" sz="2400" dirty="0"/>
          </a:p>
          <a:p>
            <a:r>
              <a:rPr lang="en-HK" sz="2400" dirty="0"/>
              <a:t>Week 10 to 12: Cyber ethics; e</a:t>
            </a:r>
            <a:r>
              <a:rPr lang="en-US" sz="2400" dirty="0" err="1"/>
              <a:t>thical</a:t>
            </a:r>
            <a:r>
              <a:rPr lang="en-US" sz="2400" dirty="0"/>
              <a:t> use of Generative AI</a:t>
            </a:r>
            <a:endParaRPr lang="en-HK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39860-8A08-73ED-85B2-7BF50917B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F0A2-96AD-7738-9B4A-99DEC811B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808143" cy="1450757"/>
          </a:xfrm>
        </p:spPr>
        <p:txBody>
          <a:bodyPr/>
          <a:lstStyle/>
          <a:p>
            <a:r>
              <a:rPr lang="en-US" dirty="0"/>
              <a:t>Assessment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39860-8A08-73ED-85B2-7BF50917B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236629"/>
              </p:ext>
            </p:extLst>
          </p:nvPr>
        </p:nvGraphicFramePr>
        <p:xfrm>
          <a:off x="1029334" y="1929124"/>
          <a:ext cx="10665359" cy="328573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{69012ECD-51FC-41F1-AA8D-1B2483CD663E}</a:tableStyleId>
              </a:tblPr>
              <a:tblGrid>
                <a:gridCol w="1708822">
                  <a:extLst>
                    <a:ext uri="{9D8B030D-6E8A-4147-A177-3AD203B41FA5}">
                      <a16:colId xmlns:a16="http://schemas.microsoft.com/office/drawing/2014/main" val="3763576733"/>
                    </a:ext>
                  </a:extLst>
                </a:gridCol>
                <a:gridCol w="1241315">
                  <a:extLst>
                    <a:ext uri="{9D8B030D-6E8A-4147-A177-3AD203B41FA5}">
                      <a16:colId xmlns:a16="http://schemas.microsoft.com/office/drawing/2014/main" val="3277718160"/>
                    </a:ext>
                  </a:extLst>
                </a:gridCol>
                <a:gridCol w="1400222">
                  <a:extLst>
                    <a:ext uri="{9D8B030D-6E8A-4147-A177-3AD203B41FA5}">
                      <a16:colId xmlns:a16="http://schemas.microsoft.com/office/drawing/2014/main" val="813430469"/>
                    </a:ext>
                  </a:extLst>
                </a:gridCol>
                <a:gridCol w="2243515">
                  <a:extLst>
                    <a:ext uri="{9D8B030D-6E8A-4147-A177-3AD203B41FA5}">
                      <a16:colId xmlns:a16="http://schemas.microsoft.com/office/drawing/2014/main" val="2315224266"/>
                    </a:ext>
                  </a:extLst>
                </a:gridCol>
                <a:gridCol w="4071485">
                  <a:extLst>
                    <a:ext uri="{9D8B030D-6E8A-4147-A177-3AD203B41FA5}">
                      <a16:colId xmlns:a16="http://schemas.microsoft.com/office/drawing/2014/main" val="136348031"/>
                    </a:ext>
                  </a:extLst>
                </a:gridCol>
              </a:tblGrid>
              <a:tr h="1242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-914400" algn="l"/>
                          <a:tab pos="-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Assessment Method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7230" marR="672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-914400" algn="l"/>
                          <a:tab pos="-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No.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7230" marR="672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-914400" algn="l"/>
                          <a:tab pos="-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Weighting (%)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7230" marR="672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-914400" algn="l"/>
                          <a:tab pos="-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Intended Subject Learning Outcomes to be Assessed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7230" marR="672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-914400" algn="l"/>
                          <a:tab pos="-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Description/Remarks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7230" marR="672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437741"/>
                  </a:ext>
                </a:extLst>
              </a:tr>
              <a:tr h="37640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-914400" algn="l"/>
                          <a:tab pos="-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Quizzes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7230" marR="672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-914400" algn="l"/>
                          <a:tab pos="-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&gt;10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7230" marR="672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-982980" algn="l"/>
                          <a:tab pos="-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20%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7230" marR="672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-982980" algn="l"/>
                          <a:tab pos="-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1, 2, 3, 4, 5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7230" marR="672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-982980" algn="l"/>
                          <a:tab pos="-457200" algn="l"/>
                        </a:tabLst>
                      </a:pPr>
                      <a:r>
                        <a:rPr lang="en-US" sz="2000" b="0" dirty="0">
                          <a:effectLst/>
                        </a:rPr>
                        <a:t>Quizzes conducted after each lecture.  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7230" marR="672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395634"/>
                  </a:ext>
                </a:extLst>
              </a:tr>
              <a:tr h="75280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-914400" algn="l"/>
                          <a:tab pos="-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Reflective writing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7230" marR="672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-914400" algn="l"/>
                          <a:tab pos="-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7230" marR="672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-914400" algn="l"/>
                          <a:tab pos="-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40%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7230" marR="672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-914400" algn="l"/>
                          <a:tab pos="-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1, 5, 6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7230" marR="672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-914400" algn="l"/>
                          <a:tab pos="-457200" algn="l"/>
                        </a:tabLst>
                      </a:pPr>
                      <a:r>
                        <a:rPr lang="en-US" sz="2000" b="0" dirty="0">
                          <a:effectLst/>
                        </a:rPr>
                        <a:t>An analysis of an ethical problem related to the research project/field of professional work of the student.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7230" marR="672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966396"/>
                  </a:ext>
                </a:extLst>
              </a:tr>
              <a:tr h="75280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-914400" algn="l"/>
                          <a:tab pos="-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Presentation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-914400" algn="l"/>
                          <a:tab pos="-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7230" marR="672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-914400" algn="l"/>
                          <a:tab pos="-457200" algn="l"/>
                        </a:tabLst>
                      </a:pPr>
                      <a:r>
                        <a:rPr lang="en-US" sz="2000" b="0" dirty="0">
                          <a:effectLst/>
                        </a:rPr>
                        <a:t>1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7230" marR="672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-914400" algn="l"/>
                          <a:tab pos="-457200" algn="l"/>
                        </a:tabLst>
                      </a:pPr>
                      <a:r>
                        <a:rPr lang="en-US" sz="2000" b="0" dirty="0">
                          <a:effectLst/>
                        </a:rPr>
                        <a:t>40%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7230" marR="672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-914400" algn="l"/>
                          <a:tab pos="-457200" algn="l"/>
                        </a:tabLst>
                      </a:pPr>
                      <a:r>
                        <a:rPr lang="en-US" sz="2000" b="0" dirty="0">
                          <a:effectLst/>
                        </a:rPr>
                        <a:t>1, 5, 6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7230" marR="672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-914400" algn="l"/>
                          <a:tab pos="-457200" algn="l"/>
                        </a:tabLst>
                      </a:pPr>
                      <a:r>
                        <a:rPr lang="en-US" sz="2000" b="0" dirty="0">
                          <a:effectLst/>
                        </a:rPr>
                        <a:t>Oral presentation of the analysis made in the reflective writing.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7230" marR="672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09744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68943" y="5356534"/>
            <a:ext cx="107257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PMingLiU" panose="02020500000000000000" pitchFamily="18" charset="-120"/>
              </a:rPr>
              <a:t>This subject will be assessed on 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pass/fail</a:t>
            </a:r>
            <a:r>
              <a:rPr lang="en-US" dirty="0">
                <a:latin typeface="Times New Roman" panose="02020603050405020304" pitchFamily="18" charset="0"/>
                <a:ea typeface="PMingLiU" panose="02020500000000000000" pitchFamily="18" charset="-120"/>
              </a:rPr>
              <a:t> grading system and will not be included in the GPA calculation. To pass the subject, students need to attend all lectures and score 50% or higher in the total marks. Besides, students need to achieve </a:t>
            </a:r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100% attendance in the lectures to pass the subject</a:t>
            </a:r>
            <a:r>
              <a:rPr lang="en-US" u="sng" dirty="0">
                <a:latin typeface="Times New Roman" panose="02020603050405020304" pitchFamily="18" charset="0"/>
                <a:ea typeface="PMingLiU" panose="02020500000000000000" pitchFamily="18" charset="-120"/>
              </a:rPr>
              <a:t>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90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C7595-4C05-9237-56C0-E06162615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01FBA-E286-FD98-D6DD-B63A87AC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808143" cy="1450757"/>
          </a:xfrm>
        </p:spPr>
        <p:txBody>
          <a:bodyPr/>
          <a:lstStyle/>
          <a:p>
            <a:r>
              <a:rPr lang="en-US" dirty="0"/>
              <a:t>Attendance requirement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2AD6A-04EF-BCA9-62FC-D2542BD4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ED842A-94C1-FC2B-D5F3-4B717766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45DD90-BE1E-C2E5-A0CE-FD23B8210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032" y="2134492"/>
            <a:ext cx="10058400" cy="4023360"/>
          </a:xfrm>
        </p:spPr>
        <p:txBody>
          <a:bodyPr>
            <a:normAutofit/>
          </a:bodyPr>
          <a:lstStyle/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400" dirty="0"/>
              <a:t>Students need to achieve </a:t>
            </a:r>
            <a:r>
              <a:rPr lang="en-US" sz="2400" dirty="0">
                <a:solidFill>
                  <a:srgbClr val="FF0000"/>
                </a:solidFill>
              </a:rPr>
              <a:t>100% attendance in the lectures </a:t>
            </a:r>
            <a:r>
              <a:rPr lang="en-US" sz="2400" dirty="0"/>
              <a:t>to pass the subject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HK" sz="2400" dirty="0"/>
              <a:t>Students who miss </a:t>
            </a:r>
            <a:r>
              <a:rPr lang="en-HK" sz="2400" dirty="0">
                <a:solidFill>
                  <a:srgbClr val="FF0000"/>
                </a:solidFill>
              </a:rPr>
              <a:t>more than 6 lectures</a:t>
            </a:r>
            <a:r>
              <a:rPr lang="en-HK" sz="2400" dirty="0"/>
              <a:t>, for whatever reasons, will be required to </a:t>
            </a:r>
            <a:r>
              <a:rPr lang="en-HK" sz="2400" dirty="0">
                <a:solidFill>
                  <a:srgbClr val="FF0000"/>
                </a:solidFill>
              </a:rPr>
              <a:t>retake the subject automatically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HK" sz="2400" dirty="0"/>
              <a:t>Students who fall into the following categories will be required to take an </a:t>
            </a:r>
            <a:r>
              <a:rPr lang="en-HK" sz="2400" dirty="0">
                <a:solidFill>
                  <a:srgbClr val="FF0000"/>
                </a:solidFill>
              </a:rPr>
              <a:t>extra online test </a:t>
            </a:r>
            <a:r>
              <a:rPr lang="en-HK" sz="2400" dirty="0"/>
              <a:t>at the end of the subject. Students who </a:t>
            </a:r>
            <a:r>
              <a:rPr lang="en-HK" sz="2400" dirty="0">
                <a:solidFill>
                  <a:srgbClr val="FF0000"/>
                </a:solidFill>
              </a:rPr>
              <a:t>fail the test will be required to retake the subject</a:t>
            </a:r>
            <a:r>
              <a:rPr lang="en-HK" sz="2400" dirty="0"/>
              <a:t>.</a:t>
            </a:r>
          </a:p>
          <a:p>
            <a:pPr marL="524383" lvl="1" indent="-231775">
              <a:buFont typeface="Arial" panose="020B0604020202020204" pitchFamily="34" charset="0"/>
              <a:buChar char="•"/>
            </a:pPr>
            <a:r>
              <a:rPr lang="en-HK" sz="2200" dirty="0"/>
              <a:t>Miss 4 to 6 lectures, for whatever reasons</a:t>
            </a:r>
          </a:p>
          <a:p>
            <a:pPr marL="524383" lvl="1" indent="-231775">
              <a:buFont typeface="Arial" panose="020B0604020202020204" pitchFamily="34" charset="0"/>
              <a:buChar char="•"/>
            </a:pPr>
            <a:r>
              <a:rPr lang="en-HK" sz="2200" dirty="0"/>
              <a:t>Miss a lecture, for whatever reason, </a:t>
            </a:r>
            <a:r>
              <a:rPr lang="en-HK" sz="2200" dirty="0">
                <a:solidFill>
                  <a:srgbClr val="FF0000"/>
                </a:solidFill>
              </a:rPr>
              <a:t>without attempting the quiz </a:t>
            </a:r>
            <a:r>
              <a:rPr lang="en-HK" sz="2200" dirty="0"/>
              <a:t>(5 multiple choice questions) of that lecture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endParaRPr lang="en-HK" sz="2400" dirty="0"/>
          </a:p>
        </p:txBody>
      </p:sp>
    </p:spTree>
    <p:extLst>
      <p:ext uri="{BB962C8B-B14F-4D97-AF65-F5344CB8AC3E}">
        <p14:creationId xmlns:p14="http://schemas.microsoft.com/office/powerpoint/2010/main" val="2538098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B03B7-6496-3643-6CA5-49C11ACEF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7DA4-D228-C26C-03CD-3447433C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808143" cy="1450757"/>
          </a:xfrm>
        </p:spPr>
        <p:txBody>
          <a:bodyPr/>
          <a:lstStyle/>
          <a:p>
            <a:r>
              <a:rPr lang="en-US" dirty="0"/>
              <a:t>Quizzes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47B83-ADEF-8131-5D01-565957D5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8714B5-1CE7-97B6-3F00-3301D965C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9034BC-D892-A428-B704-CAEF4EDB5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2042981"/>
            <a:ext cx="10058400" cy="4023360"/>
          </a:xfrm>
        </p:spPr>
        <p:txBody>
          <a:bodyPr>
            <a:normAutofit fontScale="85000" lnSpcReduction="10000"/>
          </a:bodyPr>
          <a:lstStyle/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400" dirty="0"/>
              <a:t>For students to reflect on the material covered in classes; one quiz for each lecture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400" dirty="0"/>
              <a:t>5 multiple choice questions in each quiz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400" dirty="0"/>
              <a:t>Students can choose any convenient time before the next lecture (i.e. within one week) to do the quiz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Once start, students need to complete the quiz within 20 minutes</a:t>
            </a:r>
          </a:p>
          <a:p>
            <a:pPr marL="524383" lvl="1" indent="-231775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Prohibit backtracking - Cannot change the answer to a question that has already been submitted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400" dirty="0"/>
              <a:t>Students can try 3 times. The best performance will be counted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400" dirty="0"/>
              <a:t>The performance in the quizzes constitutes 20% of the total marks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400" dirty="0"/>
              <a:t>A rehearsal is provided to let new students get familiar with doing quizzes on the Blackboard</a:t>
            </a:r>
          </a:p>
          <a:p>
            <a:pPr marL="524383" lvl="1" indent="-231775">
              <a:buFont typeface="Arial" panose="020B0604020202020204" pitchFamily="34" charset="0"/>
              <a:buChar char="•"/>
            </a:pPr>
            <a:r>
              <a:rPr lang="en-US" sz="2200" dirty="0"/>
              <a:t>Go to the Blackboard subject page -&gt; Content -&gt; Unit 1 folder -&gt; MC Rehearsal (the real quiz MC Quiz 1 is in the same folder)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endParaRPr lang="en-HK" sz="2400" dirty="0"/>
          </a:p>
        </p:txBody>
      </p:sp>
    </p:spTree>
    <p:extLst>
      <p:ext uri="{BB962C8B-B14F-4D97-AF65-F5344CB8AC3E}">
        <p14:creationId xmlns:p14="http://schemas.microsoft.com/office/powerpoint/2010/main" val="7310707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45563</TotalTime>
  <Words>913</Words>
  <Application>Microsoft Office PowerPoint</Application>
  <PresentationFormat>Widescreen</PresentationFormat>
  <Paragraphs>98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PMingLiU</vt:lpstr>
      <vt:lpstr>Arial</vt:lpstr>
      <vt:lpstr>Arial Black</vt:lpstr>
      <vt:lpstr>Calibri</vt:lpstr>
      <vt:lpstr>Calibri Light</vt:lpstr>
      <vt:lpstr>Times New Roman</vt:lpstr>
      <vt:lpstr>Wingdings</vt:lpstr>
      <vt:lpstr>Retrospect</vt:lpstr>
      <vt:lpstr>PowerPoint Presentation</vt:lpstr>
      <vt:lpstr>Lecture Team</vt:lpstr>
      <vt:lpstr>Subject learning outcomes</vt:lpstr>
      <vt:lpstr>References</vt:lpstr>
      <vt:lpstr>Teaching schedule</vt:lpstr>
      <vt:lpstr>Assessment</vt:lpstr>
      <vt:lpstr>Attendance requirement</vt:lpstr>
      <vt:lpstr>Quizzes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of EIE</dc:title>
  <dc:creator>Lun, Pak Kong [EIE]</dc:creator>
  <cp:lastModifiedBy>ZHONG, kangping [EEE]</cp:lastModifiedBy>
  <cp:revision>459</cp:revision>
  <dcterms:created xsi:type="dcterms:W3CDTF">2017-01-25T02:50:45Z</dcterms:created>
  <dcterms:modified xsi:type="dcterms:W3CDTF">2025-08-28T15:05:20Z</dcterms:modified>
</cp:coreProperties>
</file>