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0"/>
  </p:notesMasterIdLst>
  <p:sldIdLst>
    <p:sldId id="555" r:id="rId2"/>
    <p:sldId id="588" r:id="rId3"/>
    <p:sldId id="584" r:id="rId4"/>
    <p:sldId id="585" r:id="rId5"/>
    <p:sldId id="586" r:id="rId6"/>
    <p:sldId id="587" r:id="rId7"/>
    <p:sldId id="592" r:id="rId8"/>
    <p:sldId id="593" r:id="rId9"/>
    <p:sldId id="594" r:id="rId10"/>
    <p:sldId id="596" r:id="rId11"/>
    <p:sldId id="597" r:id="rId12"/>
    <p:sldId id="600" r:id="rId13"/>
    <p:sldId id="599" r:id="rId14"/>
    <p:sldId id="601" r:id="rId15"/>
    <p:sldId id="589" r:id="rId16"/>
    <p:sldId id="602" r:id="rId17"/>
    <p:sldId id="590" r:id="rId18"/>
    <p:sldId id="603" r:id="rId19"/>
    <p:sldId id="591" r:id="rId20"/>
    <p:sldId id="604" r:id="rId21"/>
    <p:sldId id="605" r:id="rId22"/>
    <p:sldId id="606" r:id="rId23"/>
    <p:sldId id="607" r:id="rId24"/>
    <p:sldId id="608" r:id="rId25"/>
    <p:sldId id="610" r:id="rId26"/>
    <p:sldId id="609" r:id="rId27"/>
    <p:sldId id="611" r:id="rId28"/>
    <p:sldId id="61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FF00"/>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9" d="100"/>
          <a:sy n="79" d="100"/>
        </p:scale>
        <p:origin x="775" y="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347E9-8367-4B7F-8749-4F690DD1B47F}" type="datetimeFigureOut">
              <a:rPr lang="en-US" smtClean="0"/>
              <a:t>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33055-F5CF-422D-9E69-2AD299E8FCE6}" type="slidenum">
              <a:rPr lang="en-US" smtClean="0"/>
              <a:t>‹#›</a:t>
            </a:fld>
            <a:endParaRPr lang="en-US"/>
          </a:p>
        </p:txBody>
      </p:sp>
    </p:spTree>
    <p:extLst>
      <p:ext uri="{BB962C8B-B14F-4D97-AF65-F5344CB8AC3E}">
        <p14:creationId xmlns:p14="http://schemas.microsoft.com/office/powerpoint/2010/main" val="317605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9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32075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86204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114" y="6442570"/>
            <a:ext cx="2472271" cy="365125"/>
          </a:xfrm>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spTree>
    <p:extLst>
      <p:ext uri="{BB962C8B-B14F-4D97-AF65-F5344CB8AC3E}">
        <p14:creationId xmlns:p14="http://schemas.microsoft.com/office/powerpoint/2010/main" val="76044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24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0018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10891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Dr Daniel Lun     June 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7574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53989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Dr Daniel Lun     June 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61B019-0DD5-4931-9B58-90F9A03D7415}" type="slidenum">
              <a:rPr lang="en-US" smtClean="0"/>
              <a:t>‹#›</a:t>
            </a:fld>
            <a:endParaRPr lang="en-US"/>
          </a:p>
        </p:txBody>
      </p:sp>
    </p:spTree>
    <p:extLst>
      <p:ext uri="{BB962C8B-B14F-4D97-AF65-F5344CB8AC3E}">
        <p14:creationId xmlns:p14="http://schemas.microsoft.com/office/powerpoint/2010/main" val="61775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1747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Dr Daniel Lun     June 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61B019-0DD5-4931-9B58-90F9A03D74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017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C1E6619-7722-0952-C2B4-45CA4A076F6F}"/>
              </a:ext>
            </a:extLst>
          </p:cNvPr>
          <p:cNvSpPr txBox="1"/>
          <p:nvPr/>
        </p:nvSpPr>
        <p:spPr>
          <a:xfrm>
            <a:off x="808151" y="1327868"/>
            <a:ext cx="10038774" cy="2400657"/>
          </a:xfrm>
          <a:prstGeom prst="rect">
            <a:avLst/>
          </a:prstGeom>
          <a:noFill/>
        </p:spPr>
        <p:txBody>
          <a:bodyPr wrap="none" rtlCol="0">
            <a:spAutoFit/>
          </a:bodyPr>
          <a:lstStyle/>
          <a:p>
            <a:pPr algn="ctr"/>
            <a:r>
              <a:rPr lang="en-US" sz="6600" dirty="0"/>
              <a:t>Unit III</a:t>
            </a:r>
          </a:p>
          <a:p>
            <a:endParaRPr lang="en-US" dirty="0"/>
          </a:p>
          <a:p>
            <a:r>
              <a:rPr lang="en-US" sz="4800" dirty="0"/>
              <a:t>Making Ethical Decisions in Engineering</a:t>
            </a:r>
          </a:p>
          <a:p>
            <a:endParaRPr lang="en-HK" dirty="0"/>
          </a:p>
        </p:txBody>
      </p:sp>
      <p:sp>
        <p:nvSpPr>
          <p:cNvPr id="2" name="Slide Number Placeholder 1">
            <a:extLst>
              <a:ext uri="{FF2B5EF4-FFF2-40B4-BE49-F238E27FC236}">
                <a16:creationId xmlns:a16="http://schemas.microsoft.com/office/drawing/2014/main" id="{1C48BC84-469C-1BCD-71BE-5F009536A565}"/>
              </a:ext>
            </a:extLst>
          </p:cNvPr>
          <p:cNvSpPr>
            <a:spLocks noGrp="1"/>
          </p:cNvSpPr>
          <p:nvPr>
            <p:ph type="sldNum" sz="quarter" idx="12"/>
          </p:nvPr>
        </p:nvSpPr>
        <p:spPr/>
        <p:txBody>
          <a:bodyPr/>
          <a:lstStyle/>
          <a:p>
            <a:fld id="{2A61B019-0DD5-4931-9B58-90F9A03D7415}" type="slidenum">
              <a:rPr lang="en-US" smtClean="0"/>
              <a:t>1</a:t>
            </a:fld>
            <a:endParaRPr lang="en-US"/>
          </a:p>
        </p:txBody>
      </p:sp>
      <p:sp>
        <p:nvSpPr>
          <p:cNvPr id="3" name="Date Placeholder 2">
            <a:extLst>
              <a:ext uri="{FF2B5EF4-FFF2-40B4-BE49-F238E27FC236}">
                <a16:creationId xmlns:a16="http://schemas.microsoft.com/office/drawing/2014/main" id="{DABF1F78-0D30-A17F-A4DE-0B1F1BDE99E6}"/>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3434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Analysis of the case</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10</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2825" y="1737360"/>
            <a:ext cx="10449398" cy="4936002"/>
          </a:xfrm>
        </p:spPr>
        <p:txBody>
          <a:bodyPr>
            <a:normAutofit fontScale="55000" lnSpcReduction="20000"/>
          </a:bodyPr>
          <a:lstStyle/>
          <a:p>
            <a:pPr marL="285750" indent="-285750">
              <a:lnSpc>
                <a:spcPct val="120000"/>
              </a:lnSpc>
              <a:buFont typeface="Arial" panose="020B0604020202020204" pitchFamily="34" charset="0"/>
              <a:buChar char="•"/>
            </a:pPr>
            <a:r>
              <a:rPr lang="en-US" sz="4500" dirty="0">
                <a:solidFill>
                  <a:schemeClr val="tx1"/>
                </a:solidFill>
              </a:rPr>
              <a:t>MT-only meeting on the eve of the Launch</a:t>
            </a:r>
            <a:endParaRPr lang="en-US" sz="3800" dirty="0">
              <a:solidFill>
                <a:schemeClr val="tx1"/>
              </a:solidFill>
            </a:endParaRPr>
          </a:p>
          <a:p>
            <a:pPr marL="578358" lvl="1" indent="-285750">
              <a:lnSpc>
                <a:spcPct val="120000"/>
              </a:lnSpc>
              <a:buFont typeface="Arial" panose="020B0604020202020204" pitchFamily="34" charset="0"/>
              <a:buChar char="•"/>
            </a:pPr>
            <a:r>
              <a:rPr lang="en-US" sz="3600" dirty="0">
                <a:solidFill>
                  <a:schemeClr val="tx1"/>
                </a:solidFill>
              </a:rPr>
              <a:t>Participants: Executives – Mason, Lund, Wiggins, Kilminster; Engineers – Boisjoly, Thompson, and others</a:t>
            </a:r>
          </a:p>
          <a:p>
            <a:pPr marL="578358" lvl="1" indent="-285750">
              <a:lnSpc>
                <a:spcPct val="120000"/>
              </a:lnSpc>
              <a:buFont typeface="Arial" panose="020B0604020202020204" pitchFamily="34" charset="0"/>
              <a:buChar char="•"/>
            </a:pPr>
            <a:r>
              <a:rPr lang="en-US" sz="3600" dirty="0">
                <a:solidFill>
                  <a:schemeClr val="tx1"/>
                </a:solidFill>
              </a:rPr>
              <a:t>Re-examination of the evidence took place in the meeting</a:t>
            </a:r>
          </a:p>
          <a:p>
            <a:pPr marL="578358" lvl="1" indent="-285750">
              <a:lnSpc>
                <a:spcPct val="120000"/>
              </a:lnSpc>
              <a:buFont typeface="Arial" panose="020B0604020202020204" pitchFamily="34" charset="0"/>
              <a:buChar char="•"/>
            </a:pPr>
            <a:r>
              <a:rPr lang="en-US" sz="3600" dirty="0">
                <a:solidFill>
                  <a:schemeClr val="tx1"/>
                </a:solidFill>
              </a:rPr>
              <a:t>Boisjoly presented two photos taken at two launches. They showed the grease of different colors near one of the O-rings – gray (taken when launching on a warm day) and black (taken when launching on a cold day </a:t>
            </a:r>
            <a:r>
              <a:rPr lang="en-US" sz="3600" dirty="0">
                <a:solidFill>
                  <a:srgbClr val="FF0000"/>
                </a:solidFill>
              </a:rPr>
              <a:t>at 12 °C</a:t>
            </a:r>
            <a:r>
              <a:rPr lang="en-US" sz="3600" dirty="0">
                <a:solidFill>
                  <a:schemeClr val="tx1"/>
                </a:solidFill>
              </a:rPr>
              <a:t>). It means that in that launch on a cold day, hot gas leaked from the O-ring burnt the grease</a:t>
            </a:r>
          </a:p>
          <a:p>
            <a:pPr marL="578358" lvl="1" indent="-285750">
              <a:lnSpc>
                <a:spcPct val="120000"/>
              </a:lnSpc>
              <a:buFont typeface="Arial" panose="020B0604020202020204" pitchFamily="34" charset="0"/>
              <a:buChar char="•"/>
            </a:pPr>
            <a:r>
              <a:rPr lang="en-US" sz="3600" dirty="0">
                <a:solidFill>
                  <a:schemeClr val="tx1"/>
                </a:solidFill>
              </a:rPr>
              <a:t>Mason, Senior Vice President of MT, said to Lund, Vice President of Engineering, who opposed the launch, “</a:t>
            </a:r>
            <a:r>
              <a:rPr lang="en-US" sz="3600" dirty="0">
                <a:solidFill>
                  <a:srgbClr val="FF0000"/>
                </a:solidFill>
              </a:rPr>
              <a:t>Take off your engineering hat and put on your management hat</a:t>
            </a:r>
            <a:r>
              <a:rPr lang="en-US" sz="3600" dirty="0">
                <a:solidFill>
                  <a:schemeClr val="tx1"/>
                </a:solidFill>
              </a:rPr>
              <a:t>”</a:t>
            </a:r>
          </a:p>
          <a:p>
            <a:pPr marL="578358" lvl="1" indent="-285750">
              <a:lnSpc>
                <a:spcPct val="120000"/>
              </a:lnSpc>
              <a:buFont typeface="Arial" panose="020B0604020202020204" pitchFamily="34" charset="0"/>
              <a:buChar char="•"/>
            </a:pPr>
            <a:r>
              <a:rPr lang="en-US" sz="3600" dirty="0">
                <a:solidFill>
                  <a:schemeClr val="tx1"/>
                </a:solidFill>
              </a:rPr>
              <a:t>Lund changed his opinion and MT came to the conclusion that the launch should be approved</a:t>
            </a:r>
          </a:p>
          <a:p>
            <a:pPr marL="578358" lvl="1" indent="-285750">
              <a:lnSpc>
                <a:spcPct val="120000"/>
              </a:lnSpc>
              <a:buFont typeface="Arial" panose="020B0604020202020204" pitchFamily="34" charset="0"/>
              <a:buChar char="•"/>
            </a:pPr>
            <a:r>
              <a:rPr lang="en-US" sz="3600" dirty="0">
                <a:solidFill>
                  <a:schemeClr val="tx1"/>
                </a:solidFill>
              </a:rPr>
              <a:t>NASA welcomed the conclusion and Challenger was finally cleared to launch at 11:38 am </a:t>
            </a:r>
            <a:r>
              <a:rPr lang="en-US" sz="3600" dirty="0">
                <a:solidFill>
                  <a:srgbClr val="FF0000"/>
                </a:solidFill>
              </a:rPr>
              <a:t>at 2 °C</a:t>
            </a:r>
          </a:p>
          <a:p>
            <a:pPr marL="578358" lvl="1" indent="-285750">
              <a:lnSpc>
                <a:spcPct val="120000"/>
              </a:lnSpc>
              <a:buFont typeface="Arial" panose="020B0604020202020204" pitchFamily="34" charset="0"/>
              <a:buChar char="•"/>
            </a:pPr>
            <a:endParaRPr lang="en-US" sz="3600" dirty="0">
              <a:solidFill>
                <a:schemeClr val="tx1"/>
              </a:solidFill>
            </a:endParaRPr>
          </a:p>
        </p:txBody>
      </p:sp>
    </p:spTree>
    <p:extLst>
      <p:ext uri="{BB962C8B-B14F-4D97-AF65-F5344CB8AC3E}">
        <p14:creationId xmlns:p14="http://schemas.microsoft.com/office/powerpoint/2010/main" val="417652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Analysis of the case</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11</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217994" y="1816731"/>
            <a:ext cx="10163649" cy="4808401"/>
          </a:xfrm>
        </p:spPr>
        <p:txBody>
          <a:bodyPr>
            <a:normAutofit fontScale="55000" lnSpcReduction="20000"/>
          </a:bodyPr>
          <a:lstStyle/>
          <a:p>
            <a:pPr marL="285750" indent="-285750">
              <a:lnSpc>
                <a:spcPct val="120000"/>
              </a:lnSpc>
              <a:buFont typeface="Arial" panose="020B0604020202020204" pitchFamily="34" charset="0"/>
              <a:buChar char="•"/>
            </a:pPr>
            <a:r>
              <a:rPr lang="en-US" sz="4500" dirty="0">
                <a:solidFill>
                  <a:schemeClr val="tx1"/>
                </a:solidFill>
              </a:rPr>
              <a:t>Rogers Commission Report</a:t>
            </a:r>
            <a:endParaRPr lang="en-US" sz="3800" dirty="0">
              <a:solidFill>
                <a:schemeClr val="tx1"/>
              </a:solidFill>
            </a:endParaRPr>
          </a:p>
          <a:p>
            <a:pPr marL="578358" lvl="1" indent="-285750">
              <a:lnSpc>
                <a:spcPct val="120000"/>
              </a:lnSpc>
              <a:buFont typeface="Arial" panose="020B0604020202020204" pitchFamily="34" charset="0"/>
              <a:buChar char="•"/>
            </a:pPr>
            <a:r>
              <a:rPr lang="en-US" sz="3600" dirty="0">
                <a:solidFill>
                  <a:schemeClr val="tx1"/>
                </a:solidFill>
              </a:rPr>
              <a:t>The Presidential Commission on the Space Shuttle Challenger Accident, also known as the Rogers Commission after its chairman, was formed on February 6, 1986</a:t>
            </a:r>
          </a:p>
          <a:p>
            <a:pPr marL="578358" lvl="1" indent="-285750">
              <a:lnSpc>
                <a:spcPct val="120000"/>
              </a:lnSpc>
              <a:buFont typeface="Arial" panose="020B0604020202020204" pitchFamily="34" charset="0"/>
              <a:buChar char="•"/>
            </a:pPr>
            <a:r>
              <a:rPr lang="en-US" sz="3600" dirty="0">
                <a:solidFill>
                  <a:srgbClr val="FF0000"/>
                </a:solidFill>
              </a:rPr>
              <a:t>The commission determined that the cause of the accident was hot gas blowing past the O-rings in the field joint on the right SRB, and found no other potential causes for the disaster</a:t>
            </a:r>
          </a:p>
          <a:p>
            <a:pPr marL="578358" lvl="1" indent="-285750">
              <a:lnSpc>
                <a:spcPct val="120000"/>
              </a:lnSpc>
              <a:buFont typeface="Arial" panose="020B0604020202020204" pitchFamily="34" charset="0"/>
              <a:buChar char="•"/>
            </a:pPr>
            <a:r>
              <a:rPr lang="en-US" sz="3600" dirty="0">
                <a:solidFill>
                  <a:schemeClr val="tx1"/>
                </a:solidFill>
              </a:rPr>
              <a:t>The report was critical of NASA and Morton Thiokol and emphasized that both organizations had overlooked evidence that indicated the potential danger with the SRB field joints</a:t>
            </a:r>
          </a:p>
          <a:p>
            <a:pPr marL="578358" lvl="1" indent="-285750">
              <a:lnSpc>
                <a:spcPct val="120000"/>
              </a:lnSpc>
              <a:buFont typeface="Arial" panose="020B0604020202020204" pitchFamily="34" charset="0"/>
              <a:buChar char="•"/>
            </a:pPr>
            <a:r>
              <a:rPr lang="en-US" sz="3600" dirty="0">
                <a:solidFill>
                  <a:srgbClr val="FF0000"/>
                </a:solidFill>
              </a:rPr>
              <a:t>A series of recommendations to improve the safety of the Space Shuttle program</a:t>
            </a:r>
          </a:p>
          <a:p>
            <a:pPr marL="761238" lvl="2" indent="-285750">
              <a:lnSpc>
                <a:spcPct val="120000"/>
              </a:lnSpc>
              <a:buFont typeface="Arial" panose="020B0604020202020204" pitchFamily="34" charset="0"/>
              <a:buChar char="•"/>
            </a:pPr>
            <a:r>
              <a:rPr lang="en-US" sz="3200" dirty="0">
                <a:solidFill>
                  <a:schemeClr val="tx1"/>
                </a:solidFill>
              </a:rPr>
              <a:t>Proposed a redesign of the joints in the SRB that would prevent gas from blowing past the O-rings</a:t>
            </a:r>
          </a:p>
          <a:p>
            <a:pPr marL="761238" lvl="2" indent="-285750">
              <a:lnSpc>
                <a:spcPct val="120000"/>
              </a:lnSpc>
              <a:buFont typeface="Arial" panose="020B0604020202020204" pitchFamily="34" charset="0"/>
              <a:buChar char="•"/>
            </a:pPr>
            <a:r>
              <a:rPr lang="en-US" sz="3200" dirty="0">
                <a:solidFill>
                  <a:schemeClr val="tx1"/>
                </a:solidFill>
              </a:rPr>
              <a:t>The Space shuttle program's management be restructured to keep project managers from being pressured to adhere to unsafe organizational deadlines</a:t>
            </a:r>
          </a:p>
          <a:p>
            <a:pPr marL="761238" lvl="2" indent="-285750">
              <a:lnSpc>
                <a:spcPct val="120000"/>
              </a:lnSpc>
              <a:buFont typeface="Arial" panose="020B0604020202020204" pitchFamily="34" charset="0"/>
              <a:buChar char="•"/>
            </a:pPr>
            <a:r>
              <a:rPr lang="en-US" sz="3200" dirty="0">
                <a:solidFill>
                  <a:schemeClr val="tx1"/>
                </a:solidFill>
              </a:rPr>
              <a:t>An office for safety be established reporting directly to the NASA administrator to oversee all safety, reliability, and quality assurance functions in NASA programs</a:t>
            </a:r>
          </a:p>
        </p:txBody>
      </p:sp>
    </p:spTree>
    <p:extLst>
      <p:ext uri="{BB962C8B-B14F-4D97-AF65-F5344CB8AC3E}">
        <p14:creationId xmlns:p14="http://schemas.microsoft.com/office/powerpoint/2010/main" val="221221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Learned from the case</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12</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217993" y="1737360"/>
            <a:ext cx="10163649" cy="4808401"/>
          </a:xfrm>
        </p:spPr>
        <p:txBody>
          <a:bodyPr>
            <a:normAutofit fontScale="47500" lnSpcReduction="20000"/>
          </a:bodyPr>
          <a:lstStyle/>
          <a:p>
            <a:pPr marL="285750" indent="-285750">
              <a:lnSpc>
                <a:spcPct val="120000"/>
              </a:lnSpc>
              <a:buFont typeface="Arial" panose="020B0604020202020204" pitchFamily="34" charset="0"/>
              <a:buChar char="•"/>
            </a:pPr>
            <a:r>
              <a:rPr lang="en-US" sz="4500" dirty="0">
                <a:solidFill>
                  <a:schemeClr val="tx1"/>
                </a:solidFill>
              </a:rPr>
              <a:t>Two ethical issues that are frequently discussed concerning the Challenger accident are the need for whistleblowers and to avoid groupthink</a:t>
            </a:r>
          </a:p>
          <a:p>
            <a:pPr marL="285750" indent="-285750">
              <a:lnSpc>
                <a:spcPct val="120000"/>
              </a:lnSpc>
              <a:buFont typeface="Arial" panose="020B0604020202020204" pitchFamily="34" charset="0"/>
              <a:buChar char="•"/>
            </a:pPr>
            <a:r>
              <a:rPr lang="en-US" sz="4500" dirty="0">
                <a:solidFill>
                  <a:srgbClr val="FF0000"/>
                </a:solidFill>
              </a:rPr>
              <a:t>Whistleblowing</a:t>
            </a:r>
            <a:r>
              <a:rPr lang="en-US" sz="4500" dirty="0">
                <a:solidFill>
                  <a:schemeClr val="tx1"/>
                </a:solidFill>
              </a:rPr>
              <a:t> – activity of a person, often an employee, revealing information about activity within a private or public organization that is deemed illegal, immoral, illicit, unsafe, or fraudulent</a:t>
            </a:r>
          </a:p>
          <a:p>
            <a:pPr marL="578358" lvl="1" indent="-285750">
              <a:lnSpc>
                <a:spcPct val="120000"/>
              </a:lnSpc>
              <a:buFont typeface="Arial" panose="020B0604020202020204" pitchFamily="34" charset="0"/>
              <a:buChar char="•"/>
            </a:pPr>
            <a:r>
              <a:rPr lang="en-US" sz="3600" dirty="0">
                <a:solidFill>
                  <a:schemeClr val="tx1"/>
                </a:solidFill>
              </a:rPr>
              <a:t>Whistleblowers are the first - and best - line of defense against corruption, fraud, and wrongdoing and are crucial to enforcement efforts</a:t>
            </a:r>
          </a:p>
          <a:p>
            <a:pPr marL="578358" lvl="1" indent="-285750">
              <a:lnSpc>
                <a:spcPct val="120000"/>
              </a:lnSpc>
              <a:buFont typeface="Arial" panose="020B0604020202020204" pitchFamily="34" charset="0"/>
              <a:buChar char="•"/>
            </a:pPr>
            <a:r>
              <a:rPr lang="en-US" sz="3600" dirty="0">
                <a:solidFill>
                  <a:schemeClr val="tx1"/>
                </a:solidFill>
              </a:rPr>
              <a:t>However, in practice, many whistleblowers often face retaliation for their disclosure, including termination of employment </a:t>
            </a:r>
          </a:p>
          <a:p>
            <a:pPr marL="578358" lvl="1" indent="-285750">
              <a:lnSpc>
                <a:spcPct val="120000"/>
              </a:lnSpc>
              <a:buFont typeface="Arial" panose="020B0604020202020204" pitchFamily="34" charset="0"/>
              <a:buChar char="•"/>
            </a:pPr>
            <a:r>
              <a:rPr lang="en-US" sz="3600" dirty="0">
                <a:solidFill>
                  <a:schemeClr val="tx1"/>
                </a:solidFill>
              </a:rPr>
              <a:t>Companies that set ethics as their core value are more likely to accept whistleblowers. It in turn benefits the company in discovering the wrongdoings of its employees </a:t>
            </a:r>
          </a:p>
          <a:p>
            <a:pPr marL="578358" lvl="1" indent="-285750">
              <a:lnSpc>
                <a:spcPct val="120000"/>
              </a:lnSpc>
              <a:buFont typeface="Arial" panose="020B0604020202020204" pitchFamily="34" charset="0"/>
              <a:buChar char="•"/>
            </a:pPr>
            <a:r>
              <a:rPr lang="en-US" sz="3600" dirty="0">
                <a:solidFill>
                  <a:schemeClr val="tx1"/>
                </a:solidFill>
              </a:rPr>
              <a:t>Uncommon in Eastern countries as employees are emphasized to be loyal to the employers</a:t>
            </a:r>
          </a:p>
          <a:p>
            <a:pPr marL="578358" lvl="1" indent="-285750">
              <a:lnSpc>
                <a:spcPct val="120000"/>
              </a:lnSpc>
              <a:buFont typeface="Arial" panose="020B0604020202020204" pitchFamily="34" charset="0"/>
              <a:buChar char="•"/>
            </a:pPr>
            <a:r>
              <a:rPr lang="en-US" sz="3600" dirty="0">
                <a:solidFill>
                  <a:schemeClr val="tx1"/>
                </a:solidFill>
              </a:rPr>
              <a:t>Training programs are in place in some companies on how to be a whistleblower and how to handle whistleblowers (to avoid someone using whistleblowing as a tool for personal interest) </a:t>
            </a:r>
          </a:p>
        </p:txBody>
      </p:sp>
    </p:spTree>
    <p:extLst>
      <p:ext uri="{BB962C8B-B14F-4D97-AF65-F5344CB8AC3E}">
        <p14:creationId xmlns:p14="http://schemas.microsoft.com/office/powerpoint/2010/main" val="230475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Learned from the case</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13</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34597" y="1762997"/>
            <a:ext cx="10163649" cy="4679574"/>
          </a:xfrm>
        </p:spPr>
        <p:txBody>
          <a:bodyPr>
            <a:normAutofit fontScale="40000" lnSpcReduction="20000"/>
          </a:bodyPr>
          <a:lstStyle/>
          <a:p>
            <a:pPr marL="285750" indent="-285750">
              <a:lnSpc>
                <a:spcPct val="120000"/>
              </a:lnSpc>
              <a:buFont typeface="Arial" panose="020B0604020202020204" pitchFamily="34" charset="0"/>
              <a:buChar char="•"/>
            </a:pPr>
            <a:r>
              <a:rPr lang="en-US" sz="4500" dirty="0">
                <a:solidFill>
                  <a:srgbClr val="FF0000"/>
                </a:solidFill>
              </a:rPr>
              <a:t>Groupthink</a:t>
            </a:r>
            <a:r>
              <a:rPr lang="en-US" sz="4500" dirty="0">
                <a:solidFill>
                  <a:schemeClr val="tx1"/>
                </a:solidFill>
              </a:rPr>
              <a:t> – A phenomenon that occurs when the desire for group consensus overrides people's common sense desire to present alternatives, critique a position, or express an unpopular opinion</a:t>
            </a:r>
          </a:p>
          <a:p>
            <a:pPr marL="578358" lvl="1" indent="-285750">
              <a:lnSpc>
                <a:spcPct val="120000"/>
              </a:lnSpc>
              <a:buFont typeface="Arial" panose="020B0604020202020204" pitchFamily="34" charset="0"/>
              <a:buChar char="•"/>
            </a:pPr>
            <a:r>
              <a:rPr lang="en-US" sz="4300" dirty="0">
                <a:solidFill>
                  <a:schemeClr val="tx1"/>
                </a:solidFill>
              </a:rPr>
              <a:t>The decision of Lund in the Challenge accident is a good example of the result of groupthink</a:t>
            </a:r>
          </a:p>
          <a:p>
            <a:pPr marL="285750" indent="-285750">
              <a:lnSpc>
                <a:spcPct val="120000"/>
              </a:lnSpc>
              <a:spcBef>
                <a:spcPts val="600"/>
              </a:spcBef>
              <a:buFont typeface="Arial" panose="020B0604020202020204" pitchFamily="34" charset="0"/>
              <a:buChar char="•"/>
            </a:pPr>
            <a:r>
              <a:rPr lang="en-US" sz="4500" dirty="0">
                <a:solidFill>
                  <a:schemeClr val="tx1"/>
                </a:solidFill>
              </a:rPr>
              <a:t>Teams are capable of being much more effective than individuals but, when Groupthink sets in, they fall back into individuals, or even worst</a:t>
            </a:r>
          </a:p>
          <a:p>
            <a:pPr marL="285750" indent="-285750">
              <a:lnSpc>
                <a:spcPct val="120000"/>
              </a:lnSpc>
              <a:spcBef>
                <a:spcPts val="600"/>
              </a:spcBef>
              <a:buFont typeface="Arial" panose="020B0604020202020204" pitchFamily="34" charset="0"/>
              <a:buChar char="•"/>
            </a:pPr>
            <a:r>
              <a:rPr lang="en-US" sz="4500" dirty="0">
                <a:solidFill>
                  <a:schemeClr val="tx1"/>
                </a:solidFill>
              </a:rPr>
              <a:t>As a leader of a group, it is important to allow all members of the group to have the freedom to express their opinion</a:t>
            </a:r>
          </a:p>
          <a:p>
            <a:pPr marL="285750" indent="-285750">
              <a:lnSpc>
                <a:spcPct val="120000"/>
              </a:lnSpc>
              <a:spcBef>
                <a:spcPts val="600"/>
              </a:spcBef>
              <a:buFont typeface="Arial" panose="020B0604020202020204" pitchFamily="34" charset="0"/>
              <a:buChar char="•"/>
            </a:pPr>
            <a:r>
              <a:rPr lang="en-US" sz="4500" dirty="0">
                <a:solidFill>
                  <a:schemeClr val="tx1"/>
                </a:solidFill>
              </a:rPr>
              <a:t>If groupthink sets in, group members should discuss the issue as soon as possible if it is really what the group wants  </a:t>
            </a:r>
            <a:endParaRPr lang="en-US" sz="4300" dirty="0">
              <a:solidFill>
                <a:schemeClr val="tx1"/>
              </a:solidFill>
            </a:endParaRPr>
          </a:p>
          <a:p>
            <a:pPr marL="285750" indent="-285750">
              <a:lnSpc>
                <a:spcPct val="120000"/>
              </a:lnSpc>
              <a:spcBef>
                <a:spcPts val="600"/>
              </a:spcBef>
              <a:buFont typeface="Arial" panose="020B0604020202020204" pitchFamily="34" charset="0"/>
              <a:buChar char="•"/>
            </a:pPr>
            <a:r>
              <a:rPr lang="en-US" sz="4400" dirty="0">
                <a:solidFill>
                  <a:schemeClr val="tx1"/>
                </a:solidFill>
              </a:rPr>
              <a:t>Groupthink can severely undermine the value of a group's work and, at its worst, it can cost people their lives</a:t>
            </a:r>
            <a:endParaRPr lang="en-US" sz="3200" dirty="0">
              <a:solidFill>
                <a:schemeClr val="tx1"/>
              </a:solidFill>
            </a:endParaRPr>
          </a:p>
          <a:p>
            <a:pPr marL="285750" indent="-285750">
              <a:lnSpc>
                <a:spcPct val="120000"/>
              </a:lnSpc>
              <a:spcBef>
                <a:spcPts val="600"/>
              </a:spcBef>
              <a:buFont typeface="Arial" panose="020B0604020202020204" pitchFamily="34" charset="0"/>
              <a:buChar char="•"/>
            </a:pPr>
            <a:r>
              <a:rPr lang="en-US" sz="4300" dirty="0">
                <a:solidFill>
                  <a:schemeClr val="tx1"/>
                </a:solidFill>
              </a:rPr>
              <a:t>Many studies are in place on how to avoid groupthink</a:t>
            </a:r>
          </a:p>
        </p:txBody>
      </p:sp>
    </p:spTree>
    <p:extLst>
      <p:ext uri="{BB962C8B-B14F-4D97-AF65-F5344CB8AC3E}">
        <p14:creationId xmlns:p14="http://schemas.microsoft.com/office/powerpoint/2010/main" val="371798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Using the 7-step guide in ethical decision making</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14</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34597" y="1762996"/>
            <a:ext cx="10163649" cy="4808401"/>
          </a:xfrm>
        </p:spPr>
        <p:txBody>
          <a:bodyPr>
            <a:normAutofit/>
          </a:bodyPr>
          <a:lstStyle/>
          <a:p>
            <a:pPr marL="360363" indent="0">
              <a:lnSpc>
                <a:spcPct val="100000"/>
              </a:lnSpc>
              <a:spcBef>
                <a:spcPts val="600"/>
              </a:spcBef>
              <a:buNone/>
            </a:pPr>
            <a:endParaRPr lang="en-US" sz="4300" dirty="0">
              <a:solidFill>
                <a:schemeClr val="tx1"/>
              </a:solidFill>
            </a:endParaRPr>
          </a:p>
          <a:p>
            <a:pPr marL="360363" indent="0">
              <a:lnSpc>
                <a:spcPct val="100000"/>
              </a:lnSpc>
              <a:spcBef>
                <a:spcPts val="600"/>
              </a:spcBef>
              <a:buNone/>
            </a:pPr>
            <a:r>
              <a:rPr lang="en-US" sz="3200" dirty="0">
                <a:solidFill>
                  <a:schemeClr val="tx1"/>
                </a:solidFill>
              </a:rPr>
              <a:t>What would you do if you were Mr. Robert Lund, Vice President of Engineering of Morton Thiokol, when you were asked to make the decision to endorse the launch of Challenger in the meeting held in the eve before launching? </a:t>
            </a:r>
          </a:p>
        </p:txBody>
      </p:sp>
      <p:sp>
        <p:nvSpPr>
          <p:cNvPr id="5" name="TextBox 4">
            <a:extLst>
              <a:ext uri="{FF2B5EF4-FFF2-40B4-BE49-F238E27FC236}">
                <a16:creationId xmlns:a16="http://schemas.microsoft.com/office/drawing/2014/main" id="{BDEAA83D-F893-3754-8203-1E7A07E3B29A}"/>
              </a:ext>
            </a:extLst>
          </p:cNvPr>
          <p:cNvSpPr txBox="1"/>
          <p:nvPr/>
        </p:nvSpPr>
        <p:spPr>
          <a:xfrm>
            <a:off x="4923691" y="5046785"/>
            <a:ext cx="4976812" cy="523220"/>
          </a:xfrm>
          <a:prstGeom prst="rect">
            <a:avLst/>
          </a:prstGeom>
          <a:noFill/>
        </p:spPr>
        <p:txBody>
          <a:bodyPr wrap="none" rtlCol="0">
            <a:spAutoFit/>
          </a:bodyPr>
          <a:lstStyle/>
          <a:p>
            <a:r>
              <a:rPr lang="en-HK" sz="2800" b="1" dirty="0">
                <a:solidFill>
                  <a:srgbClr val="FF0000"/>
                </a:solidFill>
              </a:rPr>
              <a:t>Let’s try to use the 7-step guide!</a:t>
            </a:r>
          </a:p>
        </p:txBody>
      </p:sp>
    </p:spTree>
    <p:extLst>
      <p:ext uri="{BB962C8B-B14F-4D97-AF65-F5344CB8AC3E}">
        <p14:creationId xmlns:p14="http://schemas.microsoft.com/office/powerpoint/2010/main" val="10212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1 – State </a:t>
            </a:r>
            <a:r>
              <a:rPr lang="en-US"/>
              <a:t>the problem</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85000" lnSpcReduction="10000"/>
          </a:bodyPr>
          <a:lstStyle/>
          <a:p>
            <a:pPr marL="285750" indent="-285750">
              <a:lnSpc>
                <a:spcPct val="120000"/>
              </a:lnSpc>
              <a:buFont typeface="Arial" panose="020B0604020202020204" pitchFamily="34" charset="0"/>
              <a:buChar char="•"/>
            </a:pPr>
            <a:r>
              <a:rPr lang="en-US" sz="3400" dirty="0">
                <a:solidFill>
                  <a:schemeClr val="tx1"/>
                </a:solidFill>
              </a:rPr>
              <a:t>Clearly state the problem or issue at hand</a:t>
            </a:r>
          </a:p>
          <a:p>
            <a:pPr marL="285750" indent="-285750">
              <a:lnSpc>
                <a:spcPct val="120000"/>
              </a:lnSpc>
              <a:buFont typeface="Arial" panose="020B0604020202020204" pitchFamily="34" charset="0"/>
              <a:buChar char="•"/>
            </a:pPr>
            <a:r>
              <a:rPr lang="en-US" sz="3400" dirty="0">
                <a:solidFill>
                  <a:schemeClr val="tx1"/>
                </a:solidFill>
              </a:rPr>
              <a:t>Acknowledge any discomfort or unease one may feel about the decision or by identifying potential conflicts of interest</a:t>
            </a:r>
          </a:p>
          <a:p>
            <a:pPr marL="285750" indent="-285750">
              <a:lnSpc>
                <a:spcPct val="120000"/>
              </a:lnSpc>
              <a:buFont typeface="Arial" panose="020B0604020202020204" pitchFamily="34" charset="0"/>
              <a:buChar char="•"/>
            </a:pPr>
            <a:r>
              <a:rPr lang="en-US" sz="3400" dirty="0">
                <a:solidFill>
                  <a:schemeClr val="tx1"/>
                </a:solidFill>
              </a:rPr>
              <a:t>Important to be specific and concise when stating the problem to have a clear understanding of what needs to be addressed</a:t>
            </a:r>
          </a:p>
          <a:p>
            <a:pPr marL="285750" indent="-285750">
              <a:lnSpc>
                <a:spcPct val="120000"/>
              </a:lnSpc>
              <a:buFont typeface="Arial" panose="020B0604020202020204" pitchFamily="34" charset="0"/>
              <a:buChar char="•"/>
            </a:pPr>
            <a:r>
              <a:rPr lang="en-US" sz="3400" dirty="0">
                <a:solidFill>
                  <a:schemeClr val="tx1"/>
                </a:solidFill>
              </a:rPr>
              <a:t>Require introspection and reflection to identify the underlying ethical concerns or conflicts that may be present in the decision-making process</a:t>
            </a:r>
          </a:p>
          <a:p>
            <a:pPr marL="0" indent="0">
              <a:buNone/>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15</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5" name="TextBox 4">
            <a:extLst>
              <a:ext uri="{FF2B5EF4-FFF2-40B4-BE49-F238E27FC236}">
                <a16:creationId xmlns:a16="http://schemas.microsoft.com/office/drawing/2014/main" id="{A76B81F2-BEC3-4576-8E8B-92E4855B6AAF}"/>
              </a:ext>
            </a:extLst>
          </p:cNvPr>
          <p:cNvSpPr txBox="1"/>
          <p:nvPr/>
        </p:nvSpPr>
        <p:spPr>
          <a:xfrm>
            <a:off x="2902561" y="6455578"/>
            <a:ext cx="6095266" cy="307777"/>
          </a:xfrm>
          <a:prstGeom prst="rect">
            <a:avLst/>
          </a:prstGeom>
          <a:noFill/>
        </p:spPr>
        <p:txBody>
          <a:bodyPr wrap="square">
            <a:spAutoFit/>
          </a:bodyPr>
          <a:lstStyle/>
          <a:p>
            <a:r>
              <a:rPr lang="en-HK" sz="1400" dirty="0"/>
              <a:t>https://xmonks.com/ethical-decision-making/</a:t>
            </a:r>
          </a:p>
        </p:txBody>
      </p:sp>
    </p:spTree>
    <p:extLst>
      <p:ext uri="{BB962C8B-B14F-4D97-AF65-F5344CB8AC3E}">
        <p14:creationId xmlns:p14="http://schemas.microsoft.com/office/powerpoint/2010/main" val="2471171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solidFill>
                  <a:srgbClr val="FF0000"/>
                </a:solidFill>
              </a:rPr>
              <a:t>Step 1 – The ethical problem of the case</a:t>
            </a:r>
            <a:endParaRPr lang="en-HK" dirty="0">
              <a:solidFill>
                <a:srgbClr val="FF0000"/>
              </a:solidFill>
            </a:endParaRP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a:bodyPr>
          <a:lstStyle/>
          <a:p>
            <a:pPr marL="285750" indent="-285750">
              <a:lnSpc>
                <a:spcPct val="120000"/>
              </a:lnSpc>
              <a:buFont typeface="Arial" panose="020B0604020202020204" pitchFamily="34" charset="0"/>
              <a:buChar char="•"/>
            </a:pPr>
            <a:r>
              <a:rPr lang="en-US" sz="3400" dirty="0">
                <a:solidFill>
                  <a:schemeClr val="tx1"/>
                </a:solidFill>
              </a:rPr>
              <a:t>Problem of Lund at that time</a:t>
            </a:r>
          </a:p>
          <a:p>
            <a:pPr marL="578358" lvl="1" indent="-285750">
              <a:lnSpc>
                <a:spcPct val="120000"/>
              </a:lnSpc>
              <a:buFont typeface="Arial" panose="020B0604020202020204" pitchFamily="34" charset="0"/>
              <a:buChar char="•"/>
            </a:pPr>
            <a:r>
              <a:rPr lang="en-US" sz="3200" dirty="0">
                <a:solidFill>
                  <a:schemeClr val="tx1"/>
                </a:solidFill>
              </a:rPr>
              <a:t>Endorsing the launch is obviously a violation of the codes of ethics of engineers since it ignores the safety and health of the crew members</a:t>
            </a:r>
          </a:p>
          <a:p>
            <a:pPr marL="578358" lvl="1" indent="-285750">
              <a:lnSpc>
                <a:spcPct val="120000"/>
              </a:lnSpc>
              <a:buFont typeface="Arial" panose="020B0604020202020204" pitchFamily="34" charset="0"/>
              <a:buChar char="•"/>
            </a:pPr>
            <a:r>
              <a:rPr lang="en-US" sz="3200" dirty="0">
                <a:solidFill>
                  <a:schemeClr val="tx1"/>
                </a:solidFill>
              </a:rPr>
              <a:t>Rejecting the launch would seem to be disloyal to Morton Thiokol and may lead to huge financial liability</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16</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422610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2 – Check the facts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77500" lnSpcReduction="20000"/>
          </a:bodyPr>
          <a:lstStyle/>
          <a:p>
            <a:pPr marL="285750" indent="-285750">
              <a:lnSpc>
                <a:spcPct val="120000"/>
              </a:lnSpc>
              <a:buFont typeface="Arial" panose="020B0604020202020204" pitchFamily="34" charset="0"/>
              <a:buChar char="•"/>
            </a:pPr>
            <a:r>
              <a:rPr lang="en-US" sz="3400" dirty="0">
                <a:solidFill>
                  <a:schemeClr val="tx1"/>
                </a:solidFill>
              </a:rPr>
              <a:t>Important to thoroughly check the facts related to the situation at hand</a:t>
            </a:r>
          </a:p>
          <a:p>
            <a:pPr marL="285750" indent="-285750">
              <a:lnSpc>
                <a:spcPct val="120000"/>
              </a:lnSpc>
              <a:buFont typeface="Arial" panose="020B0604020202020204" pitchFamily="34" charset="0"/>
              <a:buChar char="•"/>
            </a:pPr>
            <a:r>
              <a:rPr lang="en-US" sz="3400" dirty="0">
                <a:solidFill>
                  <a:schemeClr val="tx1"/>
                </a:solidFill>
              </a:rPr>
              <a:t>Involve gathering all relevant information and verifying its accuracy to ensure a clear understanding of the situation</a:t>
            </a:r>
          </a:p>
          <a:p>
            <a:pPr marL="285750" indent="-285750">
              <a:lnSpc>
                <a:spcPct val="120000"/>
              </a:lnSpc>
              <a:buFont typeface="Arial" panose="020B0604020202020204" pitchFamily="34" charset="0"/>
              <a:buChar char="•"/>
            </a:pPr>
            <a:r>
              <a:rPr lang="en-US" sz="3400" dirty="0">
                <a:solidFill>
                  <a:schemeClr val="tx1"/>
                </a:solidFill>
              </a:rPr>
              <a:t>May include </a:t>
            </a:r>
          </a:p>
          <a:p>
            <a:pPr marL="578358" lvl="1" indent="-285750">
              <a:lnSpc>
                <a:spcPct val="120000"/>
              </a:lnSpc>
              <a:buFont typeface="Arial" panose="020B0604020202020204" pitchFamily="34" charset="0"/>
              <a:buChar char="•"/>
            </a:pPr>
            <a:r>
              <a:rPr lang="en-US" sz="3200" dirty="0">
                <a:solidFill>
                  <a:schemeClr val="tx1"/>
                </a:solidFill>
              </a:rPr>
              <a:t>any applicable laws or regulations, professional codes of conduct, and other practical constraints that may impact the decision</a:t>
            </a:r>
          </a:p>
          <a:p>
            <a:pPr marL="578358" lvl="1" indent="-285750">
              <a:lnSpc>
                <a:spcPct val="120000"/>
              </a:lnSpc>
              <a:buFont typeface="Arial" panose="020B0604020202020204" pitchFamily="34" charset="0"/>
              <a:buChar char="•"/>
            </a:pPr>
            <a:r>
              <a:rPr lang="en-US" sz="3200" dirty="0">
                <a:solidFill>
                  <a:schemeClr val="tx1"/>
                </a:solidFill>
              </a:rPr>
              <a:t>ensure that all relevant facts are considered before proceeding to the next steps in the decision-making process to make an informed and ethical decision</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17</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5" name="TextBox 4">
            <a:extLst>
              <a:ext uri="{FF2B5EF4-FFF2-40B4-BE49-F238E27FC236}">
                <a16:creationId xmlns:a16="http://schemas.microsoft.com/office/drawing/2014/main" id="{ECE39907-9AC1-1CCA-DCBF-C4288D0B86F0}"/>
              </a:ext>
            </a:extLst>
          </p:cNvPr>
          <p:cNvSpPr txBox="1"/>
          <p:nvPr/>
        </p:nvSpPr>
        <p:spPr>
          <a:xfrm>
            <a:off x="2902561" y="6455578"/>
            <a:ext cx="6095266" cy="307777"/>
          </a:xfrm>
          <a:prstGeom prst="rect">
            <a:avLst/>
          </a:prstGeom>
          <a:noFill/>
        </p:spPr>
        <p:txBody>
          <a:bodyPr wrap="square">
            <a:spAutoFit/>
          </a:bodyPr>
          <a:lstStyle/>
          <a:p>
            <a:r>
              <a:rPr lang="en-HK" sz="1400" dirty="0"/>
              <a:t>https://xmonks.com/ethical-decision-making/</a:t>
            </a:r>
          </a:p>
        </p:txBody>
      </p:sp>
    </p:spTree>
    <p:extLst>
      <p:ext uri="{BB962C8B-B14F-4D97-AF65-F5344CB8AC3E}">
        <p14:creationId xmlns:p14="http://schemas.microsoft.com/office/powerpoint/2010/main" val="642058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solidFill>
                  <a:srgbClr val="FF0000"/>
                </a:solidFill>
              </a:rPr>
              <a:t>Step 2 – The facts available</a:t>
            </a:r>
            <a:endParaRPr lang="en-HK" dirty="0">
              <a:solidFill>
                <a:srgbClr val="FF0000"/>
              </a:solidFill>
            </a:endParaRP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77500" lnSpcReduction="20000"/>
          </a:bodyPr>
          <a:lstStyle/>
          <a:p>
            <a:pPr marL="285750" indent="-285750">
              <a:lnSpc>
                <a:spcPct val="120000"/>
              </a:lnSpc>
              <a:buFont typeface="Arial" panose="020B0604020202020204" pitchFamily="34" charset="0"/>
              <a:buChar char="•"/>
            </a:pPr>
            <a:r>
              <a:rPr lang="en-US" sz="3400" dirty="0">
                <a:solidFill>
                  <a:schemeClr val="tx1"/>
                </a:solidFill>
              </a:rPr>
              <a:t>The facts that Lund should have acquired at that time</a:t>
            </a:r>
          </a:p>
          <a:p>
            <a:pPr marL="578358" lvl="1" indent="-285750">
              <a:lnSpc>
                <a:spcPct val="120000"/>
              </a:lnSpc>
              <a:buFont typeface="Arial" panose="020B0604020202020204" pitchFamily="34" charset="0"/>
              <a:buChar char="•"/>
            </a:pPr>
            <a:r>
              <a:rPr lang="en-US" sz="3000" dirty="0">
                <a:solidFill>
                  <a:schemeClr val="tx1"/>
                </a:solidFill>
              </a:rPr>
              <a:t>The evidence provided by the engineering team about the anomaly of the SRB when launching in cold weather (including the two photos that Boisjoly presented)</a:t>
            </a:r>
          </a:p>
          <a:p>
            <a:pPr marL="761238" lvl="2" indent="-285750">
              <a:lnSpc>
                <a:spcPct val="120000"/>
              </a:lnSpc>
              <a:buFont typeface="Arial" panose="020B0604020202020204" pitchFamily="34" charset="0"/>
              <a:buChar char="•"/>
            </a:pPr>
            <a:r>
              <a:rPr lang="en-US" sz="2600" dirty="0">
                <a:solidFill>
                  <a:schemeClr val="tx1"/>
                </a:solidFill>
              </a:rPr>
              <a:t>They show that there is a high probability that the launch will fail since the current air temperature is even lower than any of the previous launches</a:t>
            </a:r>
          </a:p>
          <a:p>
            <a:pPr marL="578358" lvl="1" indent="-285750">
              <a:lnSpc>
                <a:spcPct val="120000"/>
              </a:lnSpc>
              <a:buFont typeface="Arial" panose="020B0604020202020204" pitchFamily="34" charset="0"/>
              <a:buChar char="•"/>
            </a:pPr>
            <a:r>
              <a:rPr lang="en-US" sz="3000" dirty="0">
                <a:solidFill>
                  <a:schemeClr val="tx1"/>
                </a:solidFill>
              </a:rPr>
              <a:t>The contract with NASA </a:t>
            </a:r>
          </a:p>
          <a:p>
            <a:pPr marL="761238" lvl="2" indent="-285750">
              <a:lnSpc>
                <a:spcPct val="120000"/>
              </a:lnSpc>
              <a:buFont typeface="Arial" panose="020B0604020202020204" pitchFamily="34" charset="0"/>
              <a:buChar char="•"/>
            </a:pPr>
            <a:r>
              <a:rPr lang="en-US" sz="2600" dirty="0">
                <a:solidFill>
                  <a:schemeClr val="tx1"/>
                </a:solidFill>
              </a:rPr>
              <a:t>It may show that the compensation will be huge if the launch is canceled or delayed</a:t>
            </a:r>
          </a:p>
          <a:p>
            <a:pPr marL="578358" lvl="1" indent="-285750">
              <a:lnSpc>
                <a:spcPct val="120000"/>
              </a:lnSpc>
              <a:buFont typeface="Arial" panose="020B0604020202020204" pitchFamily="34" charset="0"/>
              <a:buChar char="•"/>
            </a:pPr>
            <a:r>
              <a:rPr lang="en-US" sz="3000" dirty="0">
                <a:solidFill>
                  <a:schemeClr val="tx1"/>
                </a:solidFill>
              </a:rPr>
              <a:t>The codes of ethics of engineers</a:t>
            </a:r>
          </a:p>
          <a:p>
            <a:pPr marL="761238" lvl="2" indent="-285750">
              <a:lnSpc>
                <a:spcPct val="120000"/>
              </a:lnSpc>
              <a:buFont typeface="Arial" panose="020B0604020202020204" pitchFamily="34" charset="0"/>
              <a:buChar char="•"/>
            </a:pPr>
            <a:r>
              <a:rPr lang="en-US" sz="2600" dirty="0">
                <a:solidFill>
                  <a:schemeClr val="tx1"/>
                </a:solidFill>
              </a:rPr>
              <a:t>Engineers shall ensure their integrity and hold paramount the safety, health, and welfare/well-being of the public in performing their professional duties</a:t>
            </a:r>
          </a:p>
          <a:p>
            <a:pPr marL="761238" lvl="2" indent="-285750">
              <a:lnSpc>
                <a:spcPct val="120000"/>
              </a:lnSpc>
              <a:buFont typeface="Arial" panose="020B0604020202020204" pitchFamily="34" charset="0"/>
              <a:buChar char="•"/>
            </a:pPr>
            <a:endParaRPr lang="en-US" sz="26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18</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273924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3 – Identify relevant factors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77500" lnSpcReduction="20000"/>
          </a:bodyPr>
          <a:lstStyle/>
          <a:p>
            <a:pPr marL="285750" indent="-285750">
              <a:lnSpc>
                <a:spcPct val="120000"/>
              </a:lnSpc>
              <a:buFont typeface="Arial" panose="020B0604020202020204" pitchFamily="34" charset="0"/>
              <a:buChar char="•"/>
            </a:pPr>
            <a:r>
              <a:rPr lang="en-US" sz="3400" dirty="0">
                <a:solidFill>
                  <a:schemeClr val="tx1"/>
                </a:solidFill>
              </a:rPr>
              <a:t>Involve identifying relevant factors that may impact the decision at hand</a:t>
            </a:r>
          </a:p>
          <a:p>
            <a:pPr marL="285750" indent="-285750">
              <a:lnSpc>
                <a:spcPct val="120000"/>
              </a:lnSpc>
              <a:buFont typeface="Arial" panose="020B0604020202020204" pitchFamily="34" charset="0"/>
              <a:buChar char="•"/>
            </a:pPr>
            <a:r>
              <a:rPr lang="en-US" sz="3400" dirty="0">
                <a:solidFill>
                  <a:schemeClr val="tx1"/>
                </a:solidFill>
              </a:rPr>
              <a:t>Both internal and external factors that could influence the outcome should also be considered</a:t>
            </a:r>
          </a:p>
          <a:p>
            <a:pPr marL="578358" lvl="1" indent="-285750">
              <a:lnSpc>
                <a:spcPct val="120000"/>
              </a:lnSpc>
              <a:buFont typeface="Arial" panose="020B0604020202020204" pitchFamily="34" charset="0"/>
              <a:buChar char="•"/>
            </a:pPr>
            <a:r>
              <a:rPr lang="en-US" sz="3200" dirty="0">
                <a:solidFill>
                  <a:schemeClr val="tx1"/>
                </a:solidFill>
              </a:rPr>
              <a:t>Internally, one must reflect on his/her own values, beliefs, and biases that may affect the judgment and how the decision will affect oneself</a:t>
            </a:r>
          </a:p>
          <a:p>
            <a:pPr marL="578358" lvl="1" indent="-285750">
              <a:lnSpc>
                <a:spcPct val="120000"/>
              </a:lnSpc>
              <a:buFont typeface="Arial" panose="020B0604020202020204" pitchFamily="34" charset="0"/>
              <a:buChar char="•"/>
            </a:pPr>
            <a:r>
              <a:rPr lang="en-US" sz="3200" dirty="0">
                <a:solidFill>
                  <a:schemeClr val="tx1"/>
                </a:solidFill>
              </a:rPr>
              <a:t>Externally, consideration should be given to stakeholders who may be affected by the decision, such as employees, customers, shareholders, and the broader community</a:t>
            </a:r>
          </a:p>
          <a:p>
            <a:pPr marL="285750" indent="-285750">
              <a:lnSpc>
                <a:spcPct val="120000"/>
              </a:lnSpc>
              <a:buFont typeface="Arial" panose="020B0604020202020204" pitchFamily="34" charset="0"/>
              <a:buChar char="•"/>
            </a:pPr>
            <a:r>
              <a:rPr lang="en-US" sz="3400" dirty="0">
                <a:solidFill>
                  <a:schemeClr val="tx1"/>
                </a:solidFill>
              </a:rPr>
              <a:t>This step highlights the importance of thoroughly examining all relevant factors that could influence the ethical implications of the decision</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19</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5" name="TextBox 4">
            <a:extLst>
              <a:ext uri="{FF2B5EF4-FFF2-40B4-BE49-F238E27FC236}">
                <a16:creationId xmlns:a16="http://schemas.microsoft.com/office/drawing/2014/main" id="{7F656197-968E-00CC-74E4-7FDD08443D16}"/>
              </a:ext>
            </a:extLst>
          </p:cNvPr>
          <p:cNvSpPr txBox="1"/>
          <p:nvPr/>
        </p:nvSpPr>
        <p:spPr>
          <a:xfrm>
            <a:off x="2902561" y="6455578"/>
            <a:ext cx="6095266" cy="307777"/>
          </a:xfrm>
          <a:prstGeom prst="rect">
            <a:avLst/>
          </a:prstGeom>
          <a:noFill/>
        </p:spPr>
        <p:txBody>
          <a:bodyPr wrap="square">
            <a:spAutoFit/>
          </a:bodyPr>
          <a:lstStyle/>
          <a:p>
            <a:r>
              <a:rPr lang="en-HK" sz="1400" dirty="0"/>
              <a:t>https://xmonks.com/ethical-decision-making/</a:t>
            </a:r>
          </a:p>
        </p:txBody>
      </p:sp>
    </p:spTree>
    <p:extLst>
      <p:ext uri="{BB962C8B-B14F-4D97-AF65-F5344CB8AC3E}">
        <p14:creationId xmlns:p14="http://schemas.microsoft.com/office/powerpoint/2010/main" val="326071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Seven-Step Guide to Ethical Decision-Making</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91618" y="1776005"/>
            <a:ext cx="10058400" cy="4679573"/>
          </a:xfrm>
        </p:spPr>
        <p:txBody>
          <a:bodyPr>
            <a:normAutofit fontScale="55000" lnSpcReduction="20000"/>
          </a:bodyPr>
          <a:lstStyle/>
          <a:p>
            <a:pPr marL="285750" indent="-285750">
              <a:lnSpc>
                <a:spcPct val="120000"/>
              </a:lnSpc>
              <a:buFont typeface="Arial" panose="020B0604020202020204" pitchFamily="34" charset="0"/>
              <a:buChar char="•"/>
            </a:pPr>
            <a:r>
              <a:rPr lang="en-US" sz="3400" dirty="0">
                <a:solidFill>
                  <a:schemeClr val="tx1"/>
                </a:solidFill>
              </a:rPr>
              <a:t>When performing professional duties, it is not uncommon that we need to make ethical decisions when faced with moral dilemmas</a:t>
            </a:r>
          </a:p>
          <a:p>
            <a:pPr marL="285750" indent="-285750">
              <a:lnSpc>
                <a:spcPct val="120000"/>
              </a:lnSpc>
              <a:buFont typeface="Arial" panose="020B0604020202020204" pitchFamily="34" charset="0"/>
              <a:buChar char="•"/>
            </a:pPr>
            <a:r>
              <a:rPr lang="en-US" sz="3400" dirty="0">
                <a:solidFill>
                  <a:schemeClr val="tx1"/>
                </a:solidFill>
              </a:rPr>
              <a:t>Often no right or wrong decision, but only more appropriate or less appropriate, and also case dependent</a:t>
            </a:r>
          </a:p>
          <a:p>
            <a:pPr marL="285750" indent="-285750">
              <a:lnSpc>
                <a:spcPct val="120000"/>
              </a:lnSpc>
              <a:buFont typeface="Arial" panose="020B0604020202020204" pitchFamily="34" charset="0"/>
              <a:buChar char="•"/>
            </a:pPr>
            <a:r>
              <a:rPr lang="en-US" sz="3400" dirty="0">
                <a:solidFill>
                  <a:schemeClr val="tx1"/>
                </a:solidFill>
              </a:rPr>
              <a:t>Systematic approaches were studied in formulating ethical decisions</a:t>
            </a:r>
          </a:p>
          <a:p>
            <a:pPr marL="285750" indent="-285750">
              <a:lnSpc>
                <a:spcPct val="120000"/>
              </a:lnSpc>
              <a:buFont typeface="Arial" panose="020B0604020202020204" pitchFamily="34" charset="0"/>
              <a:buChar char="•"/>
            </a:pPr>
            <a:r>
              <a:rPr lang="en-US" sz="3400" dirty="0">
                <a:solidFill>
                  <a:schemeClr val="tx1"/>
                </a:solidFill>
              </a:rPr>
              <a:t>For example, Prof. Michael Davis of the Illinois Institute of Technology suggested a </a:t>
            </a:r>
            <a:r>
              <a:rPr lang="en-US" sz="3400" dirty="0">
                <a:solidFill>
                  <a:srgbClr val="FF0000"/>
                </a:solidFill>
              </a:rPr>
              <a:t>seven-step guide for ethical decision-making</a:t>
            </a:r>
          </a:p>
          <a:p>
            <a:pPr marL="715963" lvl="1" indent="0">
              <a:lnSpc>
                <a:spcPct val="120000"/>
              </a:lnSpc>
              <a:buNone/>
            </a:pPr>
            <a:r>
              <a:rPr lang="en-US" sz="2600" dirty="0">
                <a:solidFill>
                  <a:schemeClr val="tx1"/>
                </a:solidFill>
              </a:rPr>
              <a:t>Step 1 – State the problem		Step 2 – Check the facts</a:t>
            </a:r>
          </a:p>
          <a:p>
            <a:pPr marL="715963" lvl="1" indent="0">
              <a:lnSpc>
                <a:spcPct val="120000"/>
              </a:lnSpc>
              <a:buNone/>
            </a:pPr>
            <a:r>
              <a:rPr lang="en-US" sz="2600" dirty="0">
                <a:solidFill>
                  <a:schemeClr val="tx1"/>
                </a:solidFill>
              </a:rPr>
              <a:t>Step 3 – Identify relevant factors	Step 4 – Develop a list of options</a:t>
            </a:r>
          </a:p>
          <a:p>
            <a:pPr marL="715963" lvl="1" indent="0">
              <a:lnSpc>
                <a:spcPct val="120000"/>
              </a:lnSpc>
              <a:buNone/>
            </a:pPr>
            <a:r>
              <a:rPr lang="en-US" sz="2600" dirty="0">
                <a:solidFill>
                  <a:schemeClr val="tx1"/>
                </a:solidFill>
              </a:rPr>
              <a:t>Step 5 – Test the options		Step 6 – Make a choice</a:t>
            </a:r>
          </a:p>
          <a:p>
            <a:pPr marL="715963" lvl="1" indent="0">
              <a:lnSpc>
                <a:spcPct val="120000"/>
              </a:lnSpc>
              <a:buNone/>
            </a:pPr>
            <a:r>
              <a:rPr lang="en-US" sz="2600" dirty="0">
                <a:solidFill>
                  <a:schemeClr val="tx1"/>
                </a:solidFill>
              </a:rPr>
              <a:t>Step 7 – Review and reflect on the previous steps</a:t>
            </a:r>
          </a:p>
          <a:p>
            <a:pPr marL="285750" indent="-285750">
              <a:lnSpc>
                <a:spcPct val="120000"/>
              </a:lnSpc>
              <a:buFont typeface="Arial" panose="020B0604020202020204" pitchFamily="34" charset="0"/>
              <a:buChar char="•"/>
            </a:pPr>
            <a:r>
              <a:rPr lang="en-US" sz="3400" dirty="0">
                <a:solidFill>
                  <a:schemeClr val="tx1"/>
                </a:solidFill>
              </a:rPr>
              <a:t>This method can assist in avoiding emotional and short-sighted actions and thinking about methods to address the situation calmly and reasonably</a:t>
            </a:r>
          </a:p>
          <a:p>
            <a:pPr marL="715963" lvl="1" indent="0">
              <a:lnSpc>
                <a:spcPct val="120000"/>
              </a:lnSpc>
              <a:buNone/>
            </a:pPr>
            <a:endParaRPr lang="en-US" sz="3200" dirty="0">
              <a:solidFill>
                <a:schemeClr val="tx1"/>
              </a:solidFill>
            </a:endParaRPr>
          </a:p>
          <a:p>
            <a:pPr marL="715963" lvl="1" indent="0">
              <a:lnSpc>
                <a:spcPct val="120000"/>
              </a:lnSpc>
              <a:buNone/>
            </a:pPr>
            <a:endParaRPr lang="en-US" sz="3200" dirty="0">
              <a:solidFill>
                <a:schemeClr val="tx1"/>
              </a:solidFill>
            </a:endParaRPr>
          </a:p>
          <a:p>
            <a:pPr marL="0" indent="0">
              <a:buNone/>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D8ED0169-CD50-CC74-710D-D952D00FDD2A}"/>
              </a:ext>
            </a:extLst>
          </p:cNvPr>
          <p:cNvSpPr txBox="1"/>
          <p:nvPr/>
        </p:nvSpPr>
        <p:spPr>
          <a:xfrm>
            <a:off x="2902561" y="6455578"/>
            <a:ext cx="6095266" cy="307777"/>
          </a:xfrm>
          <a:prstGeom prst="rect">
            <a:avLst/>
          </a:prstGeom>
          <a:noFill/>
        </p:spPr>
        <p:txBody>
          <a:bodyPr wrap="square">
            <a:spAutoFit/>
          </a:bodyPr>
          <a:lstStyle/>
          <a:p>
            <a:r>
              <a:rPr lang="en-US" sz="1400" dirty="0"/>
              <a:t>Michael Davis, Ethics and the University (New York: Routledge), 1999</a:t>
            </a:r>
            <a:endParaRPr lang="en-HK" sz="1400" dirty="0"/>
          </a:p>
        </p:txBody>
      </p:sp>
    </p:spTree>
    <p:extLst>
      <p:ext uri="{BB962C8B-B14F-4D97-AF65-F5344CB8AC3E}">
        <p14:creationId xmlns:p14="http://schemas.microsoft.com/office/powerpoint/2010/main" val="35400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solidFill>
                  <a:srgbClr val="FF0000"/>
                </a:solidFill>
              </a:rPr>
              <a:t>Step 3 – Factors identified</a:t>
            </a:r>
            <a:endParaRPr lang="en-HK" dirty="0">
              <a:solidFill>
                <a:srgbClr val="FF0000"/>
              </a:solidFill>
            </a:endParaRP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55000" lnSpcReduction="20000"/>
          </a:bodyPr>
          <a:lstStyle/>
          <a:p>
            <a:pPr marL="285750" indent="-285750">
              <a:lnSpc>
                <a:spcPct val="120000"/>
              </a:lnSpc>
              <a:buFont typeface="Arial" panose="020B0604020202020204" pitchFamily="34" charset="0"/>
              <a:buChar char="•"/>
            </a:pPr>
            <a:r>
              <a:rPr lang="en-US" sz="3400" dirty="0">
                <a:solidFill>
                  <a:schemeClr val="tx1"/>
                </a:solidFill>
              </a:rPr>
              <a:t>Internal factors: </a:t>
            </a:r>
          </a:p>
          <a:p>
            <a:pPr marL="578358" lvl="1" indent="-285750">
              <a:lnSpc>
                <a:spcPct val="120000"/>
              </a:lnSpc>
              <a:buFont typeface="Arial" panose="020B0604020202020204" pitchFamily="34" charset="0"/>
              <a:buChar char="•"/>
            </a:pPr>
            <a:r>
              <a:rPr lang="en-US" sz="3200" dirty="0">
                <a:solidFill>
                  <a:schemeClr val="tx1"/>
                </a:solidFill>
              </a:rPr>
              <a:t>As the Vice President of Engineering, Lund must be held responsible for canceling or delaying the launch due to the malfunction of the SRB</a:t>
            </a:r>
          </a:p>
          <a:p>
            <a:pPr marL="896938" lvl="2" indent="-268288">
              <a:lnSpc>
                <a:spcPct val="120000"/>
              </a:lnSpc>
              <a:buFont typeface="Arial" panose="020B0604020202020204" pitchFamily="34" charset="0"/>
              <a:buChar char="•"/>
            </a:pPr>
            <a:r>
              <a:rPr lang="en-US" sz="2800" dirty="0">
                <a:solidFill>
                  <a:schemeClr val="tx1"/>
                </a:solidFill>
              </a:rPr>
              <a:t>He may be fired, and his reputation in the industry will also be hurt</a:t>
            </a:r>
          </a:p>
          <a:p>
            <a:pPr marL="578358" lvl="1" indent="-285750">
              <a:lnSpc>
                <a:spcPct val="120000"/>
              </a:lnSpc>
              <a:buFont typeface="Arial" panose="020B0604020202020204" pitchFamily="34" charset="0"/>
              <a:buChar char="•"/>
            </a:pPr>
            <a:r>
              <a:rPr lang="en-US" sz="3200" dirty="0">
                <a:solidFill>
                  <a:schemeClr val="tx1"/>
                </a:solidFill>
              </a:rPr>
              <a:t>If he agrees to launch, his liability is even higher if there is really an accident</a:t>
            </a:r>
          </a:p>
          <a:p>
            <a:pPr marL="896938" lvl="2" indent="-268288">
              <a:lnSpc>
                <a:spcPct val="120000"/>
              </a:lnSpc>
              <a:buFont typeface="Arial" panose="020B0604020202020204" pitchFamily="34" charset="0"/>
              <a:buChar char="•"/>
            </a:pPr>
            <a:r>
              <a:rPr lang="en-US" sz="2800" dirty="0">
                <a:solidFill>
                  <a:schemeClr val="tx1"/>
                </a:solidFill>
              </a:rPr>
              <a:t>He may be sued, and he will feel guilty throughout his life</a:t>
            </a:r>
          </a:p>
          <a:p>
            <a:pPr marL="285750" indent="-285750">
              <a:lnSpc>
                <a:spcPct val="120000"/>
              </a:lnSpc>
              <a:buFont typeface="Arial" panose="020B0604020202020204" pitchFamily="34" charset="0"/>
              <a:buChar char="•"/>
            </a:pPr>
            <a:r>
              <a:rPr lang="en-US" sz="3400" dirty="0">
                <a:solidFill>
                  <a:schemeClr val="tx1"/>
                </a:solidFill>
              </a:rPr>
              <a:t>External stakeholders:</a:t>
            </a:r>
          </a:p>
          <a:p>
            <a:pPr marL="578358" lvl="1" indent="-285750">
              <a:lnSpc>
                <a:spcPct val="120000"/>
              </a:lnSpc>
              <a:spcAft>
                <a:spcPts val="0"/>
              </a:spcAft>
              <a:buFont typeface="Arial" panose="020B0604020202020204" pitchFamily="34" charset="0"/>
              <a:buChar char="•"/>
            </a:pPr>
            <a:r>
              <a:rPr lang="en-US" sz="3200" dirty="0">
                <a:solidFill>
                  <a:schemeClr val="tx1"/>
                </a:solidFill>
              </a:rPr>
              <a:t>NASA – Will strongly oppose the cancellation or delay proposal </a:t>
            </a:r>
          </a:p>
          <a:p>
            <a:pPr marL="578358" lvl="1" indent="-285750">
              <a:lnSpc>
                <a:spcPct val="120000"/>
              </a:lnSpc>
              <a:spcAft>
                <a:spcPts val="0"/>
              </a:spcAft>
              <a:buFont typeface="Arial" panose="020B0604020202020204" pitchFamily="34" charset="0"/>
              <a:buChar char="•"/>
            </a:pPr>
            <a:r>
              <a:rPr lang="en-US" sz="3200" dirty="0">
                <a:solidFill>
                  <a:schemeClr val="tx1"/>
                </a:solidFill>
              </a:rPr>
              <a:t>MT – Will have a huge financial burden if canceling or delaying the launch. All other executives in the meeting have already agreed to launch</a:t>
            </a:r>
          </a:p>
          <a:p>
            <a:pPr marL="578358" lvl="1" indent="-285750">
              <a:lnSpc>
                <a:spcPct val="120000"/>
              </a:lnSpc>
              <a:spcAft>
                <a:spcPts val="0"/>
              </a:spcAft>
              <a:buFont typeface="Arial" panose="020B0604020202020204" pitchFamily="34" charset="0"/>
              <a:buChar char="•"/>
            </a:pPr>
            <a:r>
              <a:rPr lang="en-US" sz="3200" dirty="0">
                <a:solidFill>
                  <a:schemeClr val="tx1"/>
                </a:solidFill>
              </a:rPr>
              <a:t>Crew – Will definitely lose their life if an accident happens</a:t>
            </a:r>
          </a:p>
          <a:p>
            <a:pPr marL="578358" lvl="1" indent="-285750">
              <a:lnSpc>
                <a:spcPct val="120000"/>
              </a:lnSpc>
              <a:spcAft>
                <a:spcPts val="0"/>
              </a:spcAft>
              <a:buFont typeface="Arial" panose="020B0604020202020204" pitchFamily="34" charset="0"/>
              <a:buChar char="•"/>
            </a:pPr>
            <a:r>
              <a:rPr lang="en-US" sz="3200" dirty="0">
                <a:solidFill>
                  <a:schemeClr val="tx1"/>
                </a:solidFill>
              </a:rPr>
              <a:t>Crew members’ families – Will be seriously affected if the crew members die</a:t>
            </a:r>
          </a:p>
          <a:p>
            <a:pPr marL="578358" lvl="1" indent="-285750">
              <a:lnSpc>
                <a:spcPct val="120000"/>
              </a:lnSpc>
              <a:spcAft>
                <a:spcPts val="0"/>
              </a:spcAft>
              <a:buFont typeface="Arial" panose="020B0604020202020204" pitchFamily="34" charset="0"/>
              <a:buChar char="•"/>
            </a:pPr>
            <a:r>
              <a:rPr lang="en-US" sz="3200" dirty="0">
                <a:solidFill>
                  <a:schemeClr val="tx1"/>
                </a:solidFill>
              </a:rPr>
              <a:t>The country – If an accident happens, the development of the space shuttle program will be adversely affected and may lose to the competitors</a:t>
            </a:r>
          </a:p>
          <a:p>
            <a:pPr marL="578358" lvl="1" indent="-285750">
              <a:lnSpc>
                <a:spcPct val="12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20</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1822329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4 – Develop a list of options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70000" lnSpcReduction="20000"/>
          </a:bodyPr>
          <a:lstStyle/>
          <a:p>
            <a:pPr marL="285750" indent="-285750">
              <a:lnSpc>
                <a:spcPct val="120000"/>
              </a:lnSpc>
              <a:buFont typeface="Arial" panose="020B0604020202020204" pitchFamily="34" charset="0"/>
              <a:buChar char="•"/>
            </a:pPr>
            <a:r>
              <a:rPr lang="en-US" sz="3400" dirty="0">
                <a:solidFill>
                  <a:schemeClr val="tx1"/>
                </a:solidFill>
              </a:rPr>
              <a:t>This step requires one to develop a list of options</a:t>
            </a:r>
          </a:p>
          <a:p>
            <a:pPr marL="285750" indent="-285750">
              <a:lnSpc>
                <a:spcPct val="120000"/>
              </a:lnSpc>
              <a:buFont typeface="Arial" panose="020B0604020202020204" pitchFamily="34" charset="0"/>
              <a:buChar char="•"/>
            </a:pPr>
            <a:r>
              <a:rPr lang="en-US" sz="3400" dirty="0">
                <a:solidFill>
                  <a:schemeClr val="tx1"/>
                </a:solidFill>
              </a:rPr>
              <a:t>Should think creatively and avoid framing the decision as a simple “yes or no” or “Do or Not do” dilemma</a:t>
            </a:r>
          </a:p>
          <a:p>
            <a:pPr marL="285750" indent="-285750">
              <a:lnSpc>
                <a:spcPct val="120000"/>
              </a:lnSpc>
              <a:buFont typeface="Arial" panose="020B0604020202020204" pitchFamily="34" charset="0"/>
              <a:buChar char="•"/>
            </a:pPr>
            <a:r>
              <a:rPr lang="en-US" sz="3400" dirty="0">
                <a:solidFill>
                  <a:schemeClr val="tx1"/>
                </a:solidFill>
              </a:rPr>
              <a:t>Prompt the individual to consider different possibilities and alternatives, such as whom to approach for help or advice or what to say in a given situation </a:t>
            </a:r>
          </a:p>
          <a:p>
            <a:pPr marL="285750" indent="-285750">
              <a:lnSpc>
                <a:spcPct val="120000"/>
              </a:lnSpc>
              <a:buFont typeface="Arial" panose="020B0604020202020204" pitchFamily="34" charset="0"/>
              <a:buChar char="•"/>
            </a:pPr>
            <a:r>
              <a:rPr lang="en-US" sz="3400" dirty="0">
                <a:solidFill>
                  <a:schemeClr val="tx1"/>
                </a:solidFill>
              </a:rPr>
              <a:t>It incites open-mindedness and flexibility in considering a range of options, rather than being constrained by rigid binary choices</a:t>
            </a:r>
          </a:p>
          <a:p>
            <a:pPr marL="285750" indent="-285750">
              <a:lnSpc>
                <a:spcPct val="120000"/>
              </a:lnSpc>
              <a:buFont typeface="Arial" panose="020B0604020202020204" pitchFamily="34" charset="0"/>
              <a:buChar char="•"/>
            </a:pPr>
            <a:r>
              <a:rPr lang="en-US" sz="3400" dirty="0">
                <a:solidFill>
                  <a:schemeClr val="tx1"/>
                </a:solidFill>
              </a:rPr>
              <a:t>Also stirs individuals to think outside the box and explore a variety of potential solutions or courses of action that align with ethical principles and values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21</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5" name="TextBox 4">
            <a:extLst>
              <a:ext uri="{FF2B5EF4-FFF2-40B4-BE49-F238E27FC236}">
                <a16:creationId xmlns:a16="http://schemas.microsoft.com/office/drawing/2014/main" id="{89052B57-AEE0-4B1B-2F51-DE3162C6C3D0}"/>
              </a:ext>
            </a:extLst>
          </p:cNvPr>
          <p:cNvSpPr txBox="1"/>
          <p:nvPr/>
        </p:nvSpPr>
        <p:spPr>
          <a:xfrm>
            <a:off x="2902561" y="6455578"/>
            <a:ext cx="6095266" cy="307777"/>
          </a:xfrm>
          <a:prstGeom prst="rect">
            <a:avLst/>
          </a:prstGeom>
          <a:noFill/>
        </p:spPr>
        <p:txBody>
          <a:bodyPr wrap="square">
            <a:spAutoFit/>
          </a:bodyPr>
          <a:lstStyle/>
          <a:p>
            <a:r>
              <a:rPr lang="en-HK" sz="1400" dirty="0"/>
              <a:t>https://xmonks.com/ethical-decision-making/</a:t>
            </a:r>
          </a:p>
        </p:txBody>
      </p:sp>
    </p:spTree>
    <p:extLst>
      <p:ext uri="{BB962C8B-B14F-4D97-AF65-F5344CB8AC3E}">
        <p14:creationId xmlns:p14="http://schemas.microsoft.com/office/powerpoint/2010/main" val="753253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solidFill>
                  <a:srgbClr val="FF0000"/>
                </a:solidFill>
              </a:rPr>
              <a:t>Step 4 – What options could Lund have?</a:t>
            </a:r>
            <a:endParaRPr lang="en-HK" dirty="0">
              <a:solidFill>
                <a:srgbClr val="FF0000"/>
              </a:solidFill>
            </a:endParaRP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55000" lnSpcReduction="20000"/>
          </a:bodyPr>
          <a:lstStyle/>
          <a:p>
            <a:pPr marL="514350" indent="-514350">
              <a:lnSpc>
                <a:spcPct val="120000"/>
              </a:lnSpc>
              <a:buFont typeface="+mj-lt"/>
              <a:buAutoNum type="arabicPeriod"/>
            </a:pPr>
            <a:r>
              <a:rPr lang="en-US" sz="3400" dirty="0">
                <a:solidFill>
                  <a:schemeClr val="tx1"/>
                </a:solidFill>
              </a:rPr>
              <a:t>Change the original decision and agree with the other executives to approve the launch</a:t>
            </a:r>
          </a:p>
          <a:p>
            <a:pPr marL="514350" indent="-514350">
              <a:lnSpc>
                <a:spcPct val="120000"/>
              </a:lnSpc>
              <a:buFont typeface="+mj-lt"/>
              <a:buAutoNum type="arabicPeriod"/>
            </a:pPr>
            <a:r>
              <a:rPr lang="en-US" sz="3400" dirty="0">
                <a:solidFill>
                  <a:schemeClr val="tx1"/>
                </a:solidFill>
              </a:rPr>
              <a:t>Change the original decision and agree with the other executives to approve the launch but inform NASA that MT has serious concerns about the safety of the launch</a:t>
            </a:r>
          </a:p>
          <a:p>
            <a:pPr marL="514350" indent="-514350">
              <a:lnSpc>
                <a:spcPct val="120000"/>
              </a:lnSpc>
              <a:buFont typeface="+mj-lt"/>
              <a:buAutoNum type="arabicPeriod"/>
            </a:pPr>
            <a:r>
              <a:rPr lang="en-US" sz="3400" dirty="0">
                <a:solidFill>
                  <a:schemeClr val="tx1"/>
                </a:solidFill>
              </a:rPr>
              <a:t>Insist on the original decision to disapprove the launch and let the other executives make the decision</a:t>
            </a:r>
          </a:p>
          <a:p>
            <a:pPr marL="514350" indent="-514350">
              <a:lnSpc>
                <a:spcPct val="120000"/>
              </a:lnSpc>
              <a:buFont typeface="+mj-lt"/>
              <a:buAutoNum type="arabicPeriod"/>
            </a:pPr>
            <a:r>
              <a:rPr lang="en-US" sz="3400" dirty="0">
                <a:solidFill>
                  <a:schemeClr val="tx1"/>
                </a:solidFill>
              </a:rPr>
              <a:t>Insist on the original decision to disapprove the launch and report the case to the President of MT with the hope of overruling the possible approval decision of the other executives</a:t>
            </a:r>
          </a:p>
          <a:p>
            <a:pPr marL="514350" indent="-514350">
              <a:lnSpc>
                <a:spcPct val="120000"/>
              </a:lnSpc>
              <a:buFont typeface="+mj-lt"/>
              <a:buAutoNum type="arabicPeriod"/>
            </a:pPr>
            <a:r>
              <a:rPr lang="en-US" sz="3400" dirty="0">
                <a:solidFill>
                  <a:schemeClr val="tx1"/>
                </a:solidFill>
              </a:rPr>
              <a:t>Insist on the original decision to disapprove the launch and report the case to the Administrator of NASA with the hope of canceling or delaying the launch</a:t>
            </a:r>
          </a:p>
          <a:p>
            <a:pPr marL="514350" indent="-514350">
              <a:lnSpc>
                <a:spcPct val="120000"/>
              </a:lnSpc>
              <a:buFont typeface="+mj-lt"/>
              <a:buAutoNum type="arabicPeriod"/>
            </a:pPr>
            <a:r>
              <a:rPr lang="en-US" sz="3400" dirty="0">
                <a:solidFill>
                  <a:schemeClr val="tx1"/>
                </a:solidFill>
              </a:rPr>
              <a:t>Insist on the original decision to disapprove the launch and report to the media with the hope of canceling or delaying the launch</a:t>
            </a:r>
          </a:p>
          <a:p>
            <a:pPr marL="514350" indent="-514350">
              <a:lnSpc>
                <a:spcPct val="120000"/>
              </a:lnSpc>
              <a:buFont typeface="+mj-lt"/>
              <a:buAutoNum type="arabicPeriod"/>
            </a:pPr>
            <a:endParaRPr lang="en-US" sz="34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22</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2781364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5 – Test the options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1" y="1762996"/>
            <a:ext cx="10370267" cy="4993892"/>
          </a:xfrm>
        </p:spPr>
        <p:txBody>
          <a:bodyPr>
            <a:normAutofit fontScale="62500" lnSpcReduction="20000"/>
          </a:bodyPr>
          <a:lstStyle/>
          <a:p>
            <a:pPr marL="285750" indent="-285750">
              <a:lnSpc>
                <a:spcPct val="120000"/>
              </a:lnSpc>
              <a:buFont typeface="Arial" panose="020B0604020202020204" pitchFamily="34" charset="0"/>
              <a:buChar char="•"/>
            </a:pPr>
            <a:r>
              <a:rPr lang="en-US" sz="3400" dirty="0">
                <a:solidFill>
                  <a:schemeClr val="tx1"/>
                </a:solidFill>
              </a:rPr>
              <a:t>This step involves evaluating each option using ethical tests. The common ones include</a:t>
            </a:r>
          </a:p>
          <a:p>
            <a:pPr marL="578358" lvl="1" indent="-285750">
              <a:lnSpc>
                <a:spcPct val="120000"/>
              </a:lnSpc>
              <a:buFont typeface="Arial" panose="020B0604020202020204" pitchFamily="34" charset="0"/>
              <a:buChar char="•"/>
            </a:pPr>
            <a:r>
              <a:rPr lang="en-US" sz="3100" dirty="0">
                <a:solidFill>
                  <a:srgbClr val="FF0000"/>
                </a:solidFill>
              </a:rPr>
              <a:t>Harm test</a:t>
            </a:r>
            <a:r>
              <a:rPr lang="en-US" sz="3100" dirty="0">
                <a:solidFill>
                  <a:schemeClr val="tx1"/>
                </a:solidFill>
              </a:rPr>
              <a:t>: Does this option cause harm to individuals, groups, or society at large?</a:t>
            </a:r>
          </a:p>
          <a:p>
            <a:pPr marL="578358" lvl="1" indent="-285750">
              <a:lnSpc>
                <a:spcPct val="120000"/>
              </a:lnSpc>
              <a:buFont typeface="Arial" panose="020B0604020202020204" pitchFamily="34" charset="0"/>
              <a:buChar char="•"/>
            </a:pPr>
            <a:r>
              <a:rPr lang="en-US" sz="3100" dirty="0">
                <a:solidFill>
                  <a:srgbClr val="FF0000"/>
                </a:solidFill>
              </a:rPr>
              <a:t>Publicity test</a:t>
            </a:r>
            <a:r>
              <a:rPr lang="en-US" sz="3100" dirty="0">
                <a:solidFill>
                  <a:schemeClr val="tx1"/>
                </a:solidFill>
              </a:rPr>
              <a:t>: Can the option be justified or defended in the public eyes and does it align with societal values and expectations?</a:t>
            </a:r>
          </a:p>
          <a:p>
            <a:pPr marL="578358" lvl="1" indent="-285750">
              <a:lnSpc>
                <a:spcPct val="120000"/>
              </a:lnSpc>
              <a:buFont typeface="Arial" panose="020B0604020202020204" pitchFamily="34" charset="0"/>
              <a:buChar char="•"/>
            </a:pPr>
            <a:r>
              <a:rPr lang="en-US" sz="3100" dirty="0">
                <a:solidFill>
                  <a:srgbClr val="FF0000"/>
                </a:solidFill>
              </a:rPr>
              <a:t>Defensibility test</a:t>
            </a:r>
            <a:r>
              <a:rPr lang="en-US" sz="3100" dirty="0">
                <a:solidFill>
                  <a:schemeClr val="tx1"/>
                </a:solidFill>
              </a:rPr>
              <a:t>: Could I defend my option before a congressional committee or committee of peers?</a:t>
            </a:r>
          </a:p>
          <a:p>
            <a:pPr marL="578358" lvl="1" indent="-285750">
              <a:lnSpc>
                <a:spcPct val="120000"/>
              </a:lnSpc>
              <a:buFont typeface="Arial" panose="020B0604020202020204" pitchFamily="34" charset="0"/>
              <a:buChar char="•"/>
            </a:pPr>
            <a:r>
              <a:rPr lang="en-US" sz="3100" dirty="0">
                <a:solidFill>
                  <a:srgbClr val="FF0000"/>
                </a:solidFill>
              </a:rPr>
              <a:t>Reversibility test</a:t>
            </a:r>
            <a:r>
              <a:rPr lang="en-US" sz="3100" dirty="0">
                <a:solidFill>
                  <a:schemeClr val="tx1"/>
                </a:solidFill>
              </a:rPr>
              <a:t>: Would I still think this option was a good choice if I were adversely affected by it?</a:t>
            </a:r>
          </a:p>
          <a:p>
            <a:pPr marL="578358" lvl="1" indent="-285750">
              <a:lnSpc>
                <a:spcPct val="120000"/>
              </a:lnSpc>
              <a:buFont typeface="Arial" panose="020B0604020202020204" pitchFamily="34" charset="0"/>
              <a:buChar char="•"/>
            </a:pPr>
            <a:r>
              <a:rPr lang="en-US" sz="3100" dirty="0">
                <a:solidFill>
                  <a:srgbClr val="FF0000"/>
                </a:solidFill>
              </a:rPr>
              <a:t>Colleague test</a:t>
            </a:r>
            <a:r>
              <a:rPr lang="en-US" sz="3100" dirty="0">
                <a:solidFill>
                  <a:schemeClr val="tx1"/>
                </a:solidFill>
              </a:rPr>
              <a:t>: Would the option impact colleagues or fellow employees and does the option align with the values and interests of other team members and promote a healthy work environment?</a:t>
            </a:r>
          </a:p>
          <a:p>
            <a:pPr marL="578358" lvl="1" indent="-285750">
              <a:lnSpc>
                <a:spcPct val="120000"/>
              </a:lnSpc>
              <a:buFont typeface="Arial" panose="020B0604020202020204" pitchFamily="34" charset="0"/>
              <a:buChar char="•"/>
            </a:pPr>
            <a:r>
              <a:rPr lang="en-US" sz="3100" dirty="0">
                <a:solidFill>
                  <a:srgbClr val="FF0000"/>
                </a:solidFill>
              </a:rPr>
              <a:t>Professional test</a:t>
            </a:r>
            <a:r>
              <a:rPr lang="en-US" sz="3100" dirty="0">
                <a:solidFill>
                  <a:schemeClr val="tx1"/>
                </a:solidFill>
              </a:rPr>
              <a:t>: Would my profession's governing body for ethics agree with this option?</a:t>
            </a:r>
          </a:p>
          <a:p>
            <a:pPr marL="578358" lvl="1" indent="-285750">
              <a:lnSpc>
                <a:spcPct val="120000"/>
              </a:lnSpc>
              <a:buFont typeface="Arial" panose="020B0604020202020204" pitchFamily="34" charset="0"/>
              <a:buChar char="•"/>
            </a:pPr>
            <a:r>
              <a:rPr lang="en-US" sz="3100" dirty="0">
                <a:solidFill>
                  <a:srgbClr val="FF0000"/>
                </a:solidFill>
              </a:rPr>
              <a:t>Organization test</a:t>
            </a:r>
            <a:r>
              <a:rPr lang="en-US" sz="3100" dirty="0">
                <a:solidFill>
                  <a:schemeClr val="tx1"/>
                </a:solidFill>
              </a:rPr>
              <a:t>: Would the option align with the values, mission, and long-term goals of the organization one works in?</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23</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5" name="TextBox 4">
            <a:extLst>
              <a:ext uri="{FF2B5EF4-FFF2-40B4-BE49-F238E27FC236}">
                <a16:creationId xmlns:a16="http://schemas.microsoft.com/office/drawing/2014/main" id="{362EF50D-B6C5-37E2-1FFF-509DC0764352}"/>
              </a:ext>
            </a:extLst>
          </p:cNvPr>
          <p:cNvSpPr txBox="1"/>
          <p:nvPr/>
        </p:nvSpPr>
        <p:spPr>
          <a:xfrm>
            <a:off x="2902561" y="6455578"/>
            <a:ext cx="6095266" cy="307777"/>
          </a:xfrm>
          <a:prstGeom prst="rect">
            <a:avLst/>
          </a:prstGeom>
          <a:noFill/>
        </p:spPr>
        <p:txBody>
          <a:bodyPr wrap="square">
            <a:spAutoFit/>
          </a:bodyPr>
          <a:lstStyle/>
          <a:p>
            <a:r>
              <a:rPr lang="en-HK" sz="1400" dirty="0"/>
              <a:t>https://xmonks.com/ethical-decision-making/</a:t>
            </a:r>
          </a:p>
        </p:txBody>
      </p:sp>
    </p:spTree>
    <p:extLst>
      <p:ext uri="{BB962C8B-B14F-4D97-AF65-F5344CB8AC3E}">
        <p14:creationId xmlns:p14="http://schemas.microsoft.com/office/powerpoint/2010/main" val="13215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solidFill>
                  <a:srgbClr val="FF0000"/>
                </a:solidFill>
              </a:rPr>
              <a:t>Step 5 – Testing the options of the case</a:t>
            </a:r>
            <a:endParaRPr lang="en-HK" dirty="0">
              <a:solidFill>
                <a:srgbClr val="FF0000"/>
              </a:solidFill>
            </a:endParaRP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55000" lnSpcReduction="20000"/>
          </a:bodyPr>
          <a:lstStyle/>
          <a:p>
            <a:pPr marL="514350" indent="-514350">
              <a:lnSpc>
                <a:spcPct val="120000"/>
              </a:lnSpc>
              <a:spcAft>
                <a:spcPts val="600"/>
              </a:spcAft>
              <a:buFont typeface="+mj-lt"/>
              <a:buAutoNum type="arabicPeriod"/>
            </a:pPr>
            <a:r>
              <a:rPr lang="en-US" sz="3400" dirty="0">
                <a:solidFill>
                  <a:schemeClr val="tx1"/>
                </a:solidFill>
              </a:rPr>
              <a:t>Change the original decision and agree with the other executives to approve the launch</a:t>
            </a:r>
          </a:p>
          <a:p>
            <a:pPr marL="514350" indent="-514350">
              <a:lnSpc>
                <a:spcPct val="120000"/>
              </a:lnSpc>
              <a:spcAft>
                <a:spcPts val="600"/>
              </a:spcAft>
              <a:buFont typeface="+mj-lt"/>
              <a:buAutoNum type="arabicPeriod"/>
            </a:pPr>
            <a:r>
              <a:rPr lang="en-US" sz="3400" dirty="0">
                <a:solidFill>
                  <a:schemeClr val="tx1"/>
                </a:solidFill>
              </a:rPr>
              <a:t>Change the original decision and agree with the other executives to approve the launch but inform NASA that MT has serious concerns about the safety of the launch</a:t>
            </a:r>
          </a:p>
          <a:p>
            <a:pPr marL="514350" indent="-514350">
              <a:lnSpc>
                <a:spcPct val="120000"/>
              </a:lnSpc>
              <a:spcAft>
                <a:spcPts val="600"/>
              </a:spcAft>
              <a:buFont typeface="+mj-lt"/>
              <a:buAutoNum type="arabicPeriod"/>
            </a:pPr>
            <a:r>
              <a:rPr lang="en-US" sz="3400" dirty="0">
                <a:solidFill>
                  <a:schemeClr val="tx1"/>
                </a:solidFill>
              </a:rPr>
              <a:t>Insist on the original decision to disapprove the launch and let the other executives make the decision</a:t>
            </a:r>
          </a:p>
          <a:p>
            <a:pPr marL="514350" indent="-514350">
              <a:lnSpc>
                <a:spcPct val="120000"/>
              </a:lnSpc>
              <a:spcAft>
                <a:spcPts val="600"/>
              </a:spcAft>
              <a:buFont typeface="+mj-lt"/>
              <a:buAutoNum type="arabicPeriod"/>
            </a:pPr>
            <a:r>
              <a:rPr lang="en-US" sz="3400" dirty="0">
                <a:solidFill>
                  <a:schemeClr val="tx1"/>
                </a:solidFill>
              </a:rPr>
              <a:t>Insist on the original decision to disapprove the launch and report the case to the President of MT with the hope of overruling the possible approval decision of the other executives</a:t>
            </a:r>
          </a:p>
          <a:p>
            <a:pPr marL="514350" indent="-514350">
              <a:lnSpc>
                <a:spcPct val="120000"/>
              </a:lnSpc>
              <a:spcAft>
                <a:spcPts val="600"/>
              </a:spcAft>
              <a:buFont typeface="+mj-lt"/>
              <a:buAutoNum type="arabicPeriod"/>
            </a:pPr>
            <a:r>
              <a:rPr lang="en-US" sz="3400" dirty="0">
                <a:solidFill>
                  <a:schemeClr val="tx1"/>
                </a:solidFill>
              </a:rPr>
              <a:t>Insist on the original decision to disapprove the launch and report the case to the Administrator of NASA with the hope of canceling or delaying the launch</a:t>
            </a:r>
          </a:p>
          <a:p>
            <a:pPr marL="514350" indent="-514350">
              <a:lnSpc>
                <a:spcPct val="120000"/>
              </a:lnSpc>
              <a:spcAft>
                <a:spcPts val="600"/>
              </a:spcAft>
              <a:buFont typeface="+mj-lt"/>
              <a:buAutoNum type="arabicPeriod"/>
            </a:pPr>
            <a:r>
              <a:rPr lang="en-US" sz="3400" dirty="0">
                <a:solidFill>
                  <a:schemeClr val="tx1"/>
                </a:solidFill>
              </a:rPr>
              <a:t>Insist on the original decision to disapprove the launch and report to the media with the hope of canceling or delaying the launch</a:t>
            </a:r>
          </a:p>
          <a:p>
            <a:pPr marL="514350" indent="-514350">
              <a:lnSpc>
                <a:spcPct val="120000"/>
              </a:lnSpc>
              <a:buFont typeface="+mj-lt"/>
              <a:buAutoNum type="arabicPeriod"/>
            </a:pPr>
            <a:endParaRPr lang="en-US" sz="34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24</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graphicFrame>
        <p:nvGraphicFramePr>
          <p:cNvPr id="5" name="Table 4">
            <a:extLst>
              <a:ext uri="{FF2B5EF4-FFF2-40B4-BE49-F238E27FC236}">
                <a16:creationId xmlns:a16="http://schemas.microsoft.com/office/drawing/2014/main" id="{F93B34FB-0B00-178F-2C8D-7E483518EAE7}"/>
              </a:ext>
            </a:extLst>
          </p:cNvPr>
          <p:cNvGraphicFramePr>
            <a:graphicFrameLocks noGrp="1"/>
          </p:cNvGraphicFramePr>
          <p:nvPr>
            <p:extLst>
              <p:ext uri="{D42A27DB-BD31-4B8C-83A1-F6EECF244321}">
                <p14:modId xmlns:p14="http://schemas.microsoft.com/office/powerpoint/2010/main" val="1338127054"/>
              </p:ext>
            </p:extLst>
          </p:nvPr>
        </p:nvGraphicFramePr>
        <p:xfrm>
          <a:off x="1733061" y="2082474"/>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FF0000"/>
                          </a:solidFill>
                        </a:rPr>
                        <a:t>Harm</a:t>
                      </a:r>
                    </a:p>
                  </a:txBody>
                  <a:tcPr>
                    <a:solidFill>
                      <a:schemeClr val="bg2"/>
                    </a:solidFill>
                  </a:tcPr>
                </a:tc>
                <a:tc>
                  <a:txBody>
                    <a:bodyPr/>
                    <a:lstStyle/>
                    <a:p>
                      <a:r>
                        <a:rPr lang="en-HK" sz="1200" dirty="0">
                          <a:solidFill>
                            <a:srgbClr val="FF0000"/>
                          </a:solidFill>
                        </a:rPr>
                        <a:t>Pub</a:t>
                      </a:r>
                    </a:p>
                  </a:txBody>
                  <a:tcPr>
                    <a:solidFill>
                      <a:schemeClr val="bg2"/>
                    </a:solidFill>
                  </a:tcPr>
                </a:tc>
                <a:tc>
                  <a:txBody>
                    <a:bodyPr/>
                    <a:lstStyle/>
                    <a:p>
                      <a:r>
                        <a:rPr lang="en-HK" sz="1200" dirty="0">
                          <a:solidFill>
                            <a:srgbClr val="FF0000"/>
                          </a:solidFill>
                        </a:rPr>
                        <a:t>Def</a:t>
                      </a:r>
                    </a:p>
                  </a:txBody>
                  <a:tcPr>
                    <a:solidFill>
                      <a:schemeClr val="bg2"/>
                    </a:solidFill>
                  </a:tcPr>
                </a:tc>
                <a:tc>
                  <a:txBody>
                    <a:bodyPr/>
                    <a:lstStyle/>
                    <a:p>
                      <a:r>
                        <a:rPr lang="en-HK" sz="1200" dirty="0">
                          <a:solidFill>
                            <a:srgbClr val="FF0000"/>
                          </a:solidFill>
                        </a:rPr>
                        <a:t>Rev</a:t>
                      </a:r>
                    </a:p>
                  </a:txBody>
                  <a:tcPr>
                    <a:solidFill>
                      <a:schemeClr val="bg2"/>
                    </a:solidFill>
                  </a:tcPr>
                </a:tc>
                <a:tc>
                  <a:txBody>
                    <a:bodyPr/>
                    <a:lstStyle/>
                    <a:p>
                      <a:r>
                        <a:rPr lang="en-HK" sz="1200" dirty="0">
                          <a:solidFill>
                            <a:srgbClr val="00B050"/>
                          </a:solidFill>
                        </a:rPr>
                        <a:t>Coll</a:t>
                      </a:r>
                    </a:p>
                  </a:txBody>
                  <a:tcPr>
                    <a:solidFill>
                      <a:schemeClr val="bg2"/>
                    </a:solidFill>
                  </a:tcPr>
                </a:tc>
                <a:tc>
                  <a:txBody>
                    <a:bodyPr/>
                    <a:lstStyle/>
                    <a:p>
                      <a:r>
                        <a:rPr lang="en-HK" sz="1200" dirty="0">
                          <a:solidFill>
                            <a:srgbClr val="FF0000"/>
                          </a:solidFill>
                        </a:rPr>
                        <a:t>Pro</a:t>
                      </a:r>
                    </a:p>
                  </a:txBody>
                  <a:tcPr>
                    <a:solidFill>
                      <a:schemeClr val="bg2"/>
                    </a:solidFill>
                  </a:tcPr>
                </a:tc>
                <a:tc>
                  <a:txBody>
                    <a:bodyPr/>
                    <a:lstStyle/>
                    <a:p>
                      <a:r>
                        <a:rPr lang="en-HK" sz="1200" dirty="0">
                          <a:solidFill>
                            <a:srgbClr val="00B05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graphicFrame>
        <p:nvGraphicFramePr>
          <p:cNvPr id="6" name="Table 5">
            <a:extLst>
              <a:ext uri="{FF2B5EF4-FFF2-40B4-BE49-F238E27FC236}">
                <a16:creationId xmlns:a16="http://schemas.microsoft.com/office/drawing/2014/main" id="{F68DAE27-F89E-34B8-F4D7-870380A2CF16}"/>
              </a:ext>
            </a:extLst>
          </p:cNvPr>
          <p:cNvGraphicFramePr>
            <a:graphicFrameLocks noGrp="1"/>
          </p:cNvGraphicFramePr>
          <p:nvPr>
            <p:extLst>
              <p:ext uri="{D42A27DB-BD31-4B8C-83A1-F6EECF244321}">
                <p14:modId xmlns:p14="http://schemas.microsoft.com/office/powerpoint/2010/main" val="3423316555"/>
              </p:ext>
            </p:extLst>
          </p:nvPr>
        </p:nvGraphicFramePr>
        <p:xfrm>
          <a:off x="1733061" y="2872316"/>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FF0000"/>
                          </a:solidFill>
                        </a:rPr>
                        <a:t>Harm</a:t>
                      </a:r>
                    </a:p>
                  </a:txBody>
                  <a:tcPr>
                    <a:solidFill>
                      <a:schemeClr val="bg2"/>
                    </a:solidFill>
                  </a:tcPr>
                </a:tc>
                <a:tc>
                  <a:txBody>
                    <a:bodyPr/>
                    <a:lstStyle/>
                    <a:p>
                      <a:r>
                        <a:rPr lang="en-HK" sz="1200" dirty="0">
                          <a:solidFill>
                            <a:srgbClr val="FF0000"/>
                          </a:solidFill>
                        </a:rPr>
                        <a:t>Pub</a:t>
                      </a:r>
                    </a:p>
                  </a:txBody>
                  <a:tcPr>
                    <a:solidFill>
                      <a:schemeClr val="bg2"/>
                    </a:solidFill>
                  </a:tcPr>
                </a:tc>
                <a:tc>
                  <a:txBody>
                    <a:bodyPr/>
                    <a:lstStyle/>
                    <a:p>
                      <a:r>
                        <a:rPr lang="en-HK" sz="1200" dirty="0">
                          <a:solidFill>
                            <a:srgbClr val="FF0000"/>
                          </a:solidFill>
                        </a:rPr>
                        <a:t>Def</a:t>
                      </a:r>
                    </a:p>
                  </a:txBody>
                  <a:tcPr>
                    <a:solidFill>
                      <a:schemeClr val="bg2"/>
                    </a:solidFill>
                  </a:tcPr>
                </a:tc>
                <a:tc>
                  <a:txBody>
                    <a:bodyPr/>
                    <a:lstStyle/>
                    <a:p>
                      <a:r>
                        <a:rPr lang="en-HK" sz="1200" dirty="0">
                          <a:solidFill>
                            <a:srgbClr val="FF0000"/>
                          </a:solidFill>
                        </a:rPr>
                        <a:t>Rev</a:t>
                      </a:r>
                    </a:p>
                  </a:txBody>
                  <a:tcPr>
                    <a:solidFill>
                      <a:schemeClr val="bg2"/>
                    </a:solidFill>
                  </a:tcPr>
                </a:tc>
                <a:tc>
                  <a:txBody>
                    <a:bodyPr/>
                    <a:lstStyle/>
                    <a:p>
                      <a:r>
                        <a:rPr lang="en-HK" sz="1200" dirty="0">
                          <a:solidFill>
                            <a:srgbClr val="00B050"/>
                          </a:solidFill>
                        </a:rPr>
                        <a:t>Coll</a:t>
                      </a:r>
                    </a:p>
                  </a:txBody>
                  <a:tcPr>
                    <a:solidFill>
                      <a:schemeClr val="bg2"/>
                    </a:solidFill>
                  </a:tcPr>
                </a:tc>
                <a:tc>
                  <a:txBody>
                    <a:bodyPr/>
                    <a:lstStyle/>
                    <a:p>
                      <a:r>
                        <a:rPr lang="en-HK" sz="1200" dirty="0">
                          <a:solidFill>
                            <a:srgbClr val="FF0000"/>
                          </a:solidFill>
                        </a:rPr>
                        <a:t>Pro</a:t>
                      </a:r>
                    </a:p>
                  </a:txBody>
                  <a:tcPr>
                    <a:solidFill>
                      <a:schemeClr val="bg2"/>
                    </a:solidFill>
                  </a:tcPr>
                </a:tc>
                <a:tc>
                  <a:txBody>
                    <a:bodyPr/>
                    <a:lstStyle/>
                    <a:p>
                      <a:r>
                        <a:rPr lang="en-HK" sz="1200" dirty="0">
                          <a:solidFill>
                            <a:srgbClr val="00B05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graphicFrame>
        <p:nvGraphicFramePr>
          <p:cNvPr id="8" name="Table 7">
            <a:extLst>
              <a:ext uri="{FF2B5EF4-FFF2-40B4-BE49-F238E27FC236}">
                <a16:creationId xmlns:a16="http://schemas.microsoft.com/office/drawing/2014/main" id="{C4997F5B-971C-8C26-8735-5636398962DC}"/>
              </a:ext>
            </a:extLst>
          </p:cNvPr>
          <p:cNvGraphicFramePr>
            <a:graphicFrameLocks noGrp="1"/>
          </p:cNvGraphicFramePr>
          <p:nvPr>
            <p:extLst>
              <p:ext uri="{D42A27DB-BD31-4B8C-83A1-F6EECF244321}">
                <p14:modId xmlns:p14="http://schemas.microsoft.com/office/powerpoint/2010/main" val="1875013978"/>
              </p:ext>
            </p:extLst>
          </p:nvPr>
        </p:nvGraphicFramePr>
        <p:xfrm>
          <a:off x="1733061" y="3678485"/>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FF0000"/>
                          </a:solidFill>
                        </a:rPr>
                        <a:t>Harm</a:t>
                      </a:r>
                    </a:p>
                  </a:txBody>
                  <a:tcPr>
                    <a:solidFill>
                      <a:schemeClr val="bg2"/>
                    </a:solidFill>
                  </a:tcPr>
                </a:tc>
                <a:tc>
                  <a:txBody>
                    <a:bodyPr/>
                    <a:lstStyle/>
                    <a:p>
                      <a:r>
                        <a:rPr lang="en-HK" sz="1200" dirty="0">
                          <a:solidFill>
                            <a:srgbClr val="00B050"/>
                          </a:solidFill>
                        </a:rPr>
                        <a:t>Pub</a:t>
                      </a:r>
                    </a:p>
                  </a:txBody>
                  <a:tcPr>
                    <a:solidFill>
                      <a:schemeClr val="bg2"/>
                    </a:solidFill>
                  </a:tcPr>
                </a:tc>
                <a:tc>
                  <a:txBody>
                    <a:bodyPr/>
                    <a:lstStyle/>
                    <a:p>
                      <a:r>
                        <a:rPr lang="en-HK" sz="1200" dirty="0">
                          <a:solidFill>
                            <a:srgbClr val="00B050"/>
                          </a:solidFill>
                        </a:rPr>
                        <a:t>Def</a:t>
                      </a:r>
                    </a:p>
                  </a:txBody>
                  <a:tcPr>
                    <a:solidFill>
                      <a:schemeClr val="bg2"/>
                    </a:solidFill>
                  </a:tcPr>
                </a:tc>
                <a:tc>
                  <a:txBody>
                    <a:bodyPr/>
                    <a:lstStyle/>
                    <a:p>
                      <a:r>
                        <a:rPr lang="en-HK" sz="1200" dirty="0">
                          <a:solidFill>
                            <a:srgbClr val="FF0000"/>
                          </a:solidFill>
                        </a:rPr>
                        <a:t>Rev</a:t>
                      </a:r>
                    </a:p>
                  </a:txBody>
                  <a:tcPr>
                    <a:solidFill>
                      <a:schemeClr val="bg2"/>
                    </a:solidFill>
                  </a:tcPr>
                </a:tc>
                <a:tc>
                  <a:txBody>
                    <a:bodyPr/>
                    <a:lstStyle/>
                    <a:p>
                      <a:r>
                        <a:rPr lang="en-HK" sz="1200" dirty="0">
                          <a:solidFill>
                            <a:srgbClr val="FF0000"/>
                          </a:solidFill>
                        </a:rPr>
                        <a:t>Coll</a:t>
                      </a:r>
                    </a:p>
                  </a:txBody>
                  <a:tcPr>
                    <a:solidFill>
                      <a:schemeClr val="bg2"/>
                    </a:solidFill>
                  </a:tcPr>
                </a:tc>
                <a:tc>
                  <a:txBody>
                    <a:bodyPr/>
                    <a:lstStyle/>
                    <a:p>
                      <a:r>
                        <a:rPr lang="en-HK" sz="1200" dirty="0">
                          <a:solidFill>
                            <a:srgbClr val="FF0000"/>
                          </a:solidFill>
                        </a:rPr>
                        <a:t>Pro</a:t>
                      </a:r>
                    </a:p>
                  </a:txBody>
                  <a:tcPr>
                    <a:solidFill>
                      <a:schemeClr val="bg2"/>
                    </a:solidFill>
                  </a:tcPr>
                </a:tc>
                <a:tc>
                  <a:txBody>
                    <a:bodyPr/>
                    <a:lstStyle/>
                    <a:p>
                      <a:r>
                        <a:rPr lang="en-HK" sz="1200" dirty="0">
                          <a:solidFill>
                            <a:srgbClr val="FF000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graphicFrame>
        <p:nvGraphicFramePr>
          <p:cNvPr id="9" name="Table 8">
            <a:extLst>
              <a:ext uri="{FF2B5EF4-FFF2-40B4-BE49-F238E27FC236}">
                <a16:creationId xmlns:a16="http://schemas.microsoft.com/office/drawing/2014/main" id="{250212BF-806F-7DB8-AD6F-B0773D507DF1}"/>
              </a:ext>
            </a:extLst>
          </p:cNvPr>
          <p:cNvGraphicFramePr>
            <a:graphicFrameLocks noGrp="1"/>
          </p:cNvGraphicFramePr>
          <p:nvPr>
            <p:extLst>
              <p:ext uri="{D42A27DB-BD31-4B8C-83A1-F6EECF244321}">
                <p14:modId xmlns:p14="http://schemas.microsoft.com/office/powerpoint/2010/main" val="2510348325"/>
              </p:ext>
            </p:extLst>
          </p:nvPr>
        </p:nvGraphicFramePr>
        <p:xfrm>
          <a:off x="1733061" y="4484654"/>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00B050"/>
                          </a:solidFill>
                        </a:rPr>
                        <a:t>Harm</a:t>
                      </a:r>
                    </a:p>
                  </a:txBody>
                  <a:tcPr>
                    <a:solidFill>
                      <a:schemeClr val="bg2"/>
                    </a:solidFill>
                  </a:tcPr>
                </a:tc>
                <a:tc>
                  <a:txBody>
                    <a:bodyPr/>
                    <a:lstStyle/>
                    <a:p>
                      <a:r>
                        <a:rPr lang="en-HK" sz="1200" dirty="0">
                          <a:solidFill>
                            <a:srgbClr val="00B050"/>
                          </a:solidFill>
                        </a:rPr>
                        <a:t>Pub</a:t>
                      </a:r>
                    </a:p>
                  </a:txBody>
                  <a:tcPr>
                    <a:solidFill>
                      <a:schemeClr val="bg2"/>
                    </a:solidFill>
                  </a:tcPr>
                </a:tc>
                <a:tc>
                  <a:txBody>
                    <a:bodyPr/>
                    <a:lstStyle/>
                    <a:p>
                      <a:r>
                        <a:rPr lang="en-HK" sz="1200" dirty="0">
                          <a:solidFill>
                            <a:srgbClr val="00B050"/>
                          </a:solidFill>
                        </a:rPr>
                        <a:t>Def</a:t>
                      </a:r>
                    </a:p>
                  </a:txBody>
                  <a:tcPr>
                    <a:solidFill>
                      <a:schemeClr val="bg2"/>
                    </a:solidFill>
                  </a:tcPr>
                </a:tc>
                <a:tc>
                  <a:txBody>
                    <a:bodyPr/>
                    <a:lstStyle/>
                    <a:p>
                      <a:r>
                        <a:rPr lang="en-HK" sz="1200" dirty="0">
                          <a:solidFill>
                            <a:srgbClr val="00B050"/>
                          </a:solidFill>
                        </a:rPr>
                        <a:t>Rev</a:t>
                      </a:r>
                    </a:p>
                  </a:txBody>
                  <a:tcPr>
                    <a:solidFill>
                      <a:schemeClr val="bg2"/>
                    </a:solidFill>
                  </a:tcPr>
                </a:tc>
                <a:tc>
                  <a:txBody>
                    <a:bodyPr/>
                    <a:lstStyle/>
                    <a:p>
                      <a:r>
                        <a:rPr lang="en-HK" sz="1200" dirty="0">
                          <a:solidFill>
                            <a:srgbClr val="FF0000"/>
                          </a:solidFill>
                        </a:rPr>
                        <a:t>Coll</a:t>
                      </a:r>
                    </a:p>
                  </a:txBody>
                  <a:tcPr>
                    <a:solidFill>
                      <a:schemeClr val="bg2"/>
                    </a:solidFill>
                  </a:tcPr>
                </a:tc>
                <a:tc>
                  <a:txBody>
                    <a:bodyPr/>
                    <a:lstStyle/>
                    <a:p>
                      <a:r>
                        <a:rPr lang="en-HK" sz="1200" dirty="0">
                          <a:solidFill>
                            <a:srgbClr val="00B050"/>
                          </a:solidFill>
                        </a:rPr>
                        <a:t>Pro</a:t>
                      </a:r>
                    </a:p>
                  </a:txBody>
                  <a:tcPr>
                    <a:solidFill>
                      <a:schemeClr val="bg2"/>
                    </a:solidFill>
                  </a:tcPr>
                </a:tc>
                <a:tc>
                  <a:txBody>
                    <a:bodyPr/>
                    <a:lstStyle/>
                    <a:p>
                      <a:r>
                        <a:rPr lang="en-HK" sz="1200" dirty="0">
                          <a:solidFill>
                            <a:srgbClr val="00B05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graphicFrame>
        <p:nvGraphicFramePr>
          <p:cNvPr id="10" name="Table 9">
            <a:extLst>
              <a:ext uri="{FF2B5EF4-FFF2-40B4-BE49-F238E27FC236}">
                <a16:creationId xmlns:a16="http://schemas.microsoft.com/office/drawing/2014/main" id="{D45F0CB2-AC63-3E48-ACAB-B98DCC9EFDB1}"/>
              </a:ext>
            </a:extLst>
          </p:cNvPr>
          <p:cNvGraphicFramePr>
            <a:graphicFrameLocks noGrp="1"/>
          </p:cNvGraphicFramePr>
          <p:nvPr>
            <p:extLst>
              <p:ext uri="{D42A27DB-BD31-4B8C-83A1-F6EECF244321}">
                <p14:modId xmlns:p14="http://schemas.microsoft.com/office/powerpoint/2010/main" val="4051980777"/>
              </p:ext>
            </p:extLst>
          </p:nvPr>
        </p:nvGraphicFramePr>
        <p:xfrm>
          <a:off x="1733061" y="5303369"/>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00B050"/>
                          </a:solidFill>
                        </a:rPr>
                        <a:t>Harm</a:t>
                      </a:r>
                    </a:p>
                  </a:txBody>
                  <a:tcPr>
                    <a:solidFill>
                      <a:schemeClr val="bg2"/>
                    </a:solidFill>
                  </a:tcPr>
                </a:tc>
                <a:tc>
                  <a:txBody>
                    <a:bodyPr/>
                    <a:lstStyle/>
                    <a:p>
                      <a:r>
                        <a:rPr lang="en-HK" sz="1200" dirty="0">
                          <a:solidFill>
                            <a:srgbClr val="00B050"/>
                          </a:solidFill>
                        </a:rPr>
                        <a:t>Pub</a:t>
                      </a:r>
                    </a:p>
                  </a:txBody>
                  <a:tcPr>
                    <a:solidFill>
                      <a:schemeClr val="bg2"/>
                    </a:solidFill>
                  </a:tcPr>
                </a:tc>
                <a:tc>
                  <a:txBody>
                    <a:bodyPr/>
                    <a:lstStyle/>
                    <a:p>
                      <a:r>
                        <a:rPr lang="en-HK" sz="1200" dirty="0">
                          <a:solidFill>
                            <a:srgbClr val="00B050"/>
                          </a:solidFill>
                        </a:rPr>
                        <a:t>Def</a:t>
                      </a:r>
                    </a:p>
                  </a:txBody>
                  <a:tcPr>
                    <a:solidFill>
                      <a:schemeClr val="bg2"/>
                    </a:solidFill>
                  </a:tcPr>
                </a:tc>
                <a:tc>
                  <a:txBody>
                    <a:bodyPr/>
                    <a:lstStyle/>
                    <a:p>
                      <a:r>
                        <a:rPr lang="en-HK" sz="1200" dirty="0">
                          <a:solidFill>
                            <a:srgbClr val="00B050"/>
                          </a:solidFill>
                        </a:rPr>
                        <a:t>Rev</a:t>
                      </a:r>
                    </a:p>
                  </a:txBody>
                  <a:tcPr>
                    <a:solidFill>
                      <a:schemeClr val="bg2"/>
                    </a:solidFill>
                  </a:tcPr>
                </a:tc>
                <a:tc>
                  <a:txBody>
                    <a:bodyPr/>
                    <a:lstStyle/>
                    <a:p>
                      <a:r>
                        <a:rPr lang="en-HK" sz="1200" dirty="0">
                          <a:solidFill>
                            <a:srgbClr val="FF0000"/>
                          </a:solidFill>
                        </a:rPr>
                        <a:t>Coll</a:t>
                      </a:r>
                    </a:p>
                  </a:txBody>
                  <a:tcPr>
                    <a:solidFill>
                      <a:schemeClr val="bg2"/>
                    </a:solidFill>
                  </a:tcPr>
                </a:tc>
                <a:tc>
                  <a:txBody>
                    <a:bodyPr/>
                    <a:lstStyle/>
                    <a:p>
                      <a:r>
                        <a:rPr lang="en-HK" sz="1200" dirty="0">
                          <a:solidFill>
                            <a:srgbClr val="00B050"/>
                          </a:solidFill>
                        </a:rPr>
                        <a:t>Pro</a:t>
                      </a:r>
                    </a:p>
                  </a:txBody>
                  <a:tcPr>
                    <a:solidFill>
                      <a:schemeClr val="bg2"/>
                    </a:solidFill>
                  </a:tcPr>
                </a:tc>
                <a:tc>
                  <a:txBody>
                    <a:bodyPr/>
                    <a:lstStyle/>
                    <a:p>
                      <a:r>
                        <a:rPr lang="en-HK" sz="1200" dirty="0">
                          <a:solidFill>
                            <a:srgbClr val="FF000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graphicFrame>
        <p:nvGraphicFramePr>
          <p:cNvPr id="11" name="Table 10">
            <a:extLst>
              <a:ext uri="{FF2B5EF4-FFF2-40B4-BE49-F238E27FC236}">
                <a16:creationId xmlns:a16="http://schemas.microsoft.com/office/drawing/2014/main" id="{837E426D-4E43-026D-DBCF-31441DADAC32}"/>
              </a:ext>
            </a:extLst>
          </p:cNvPr>
          <p:cNvGraphicFramePr>
            <a:graphicFrameLocks noGrp="1"/>
          </p:cNvGraphicFramePr>
          <p:nvPr>
            <p:extLst>
              <p:ext uri="{D42A27DB-BD31-4B8C-83A1-F6EECF244321}">
                <p14:modId xmlns:p14="http://schemas.microsoft.com/office/powerpoint/2010/main" val="571253238"/>
              </p:ext>
            </p:extLst>
          </p:nvPr>
        </p:nvGraphicFramePr>
        <p:xfrm>
          <a:off x="1733061" y="6122084"/>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00B050"/>
                          </a:solidFill>
                        </a:rPr>
                        <a:t>Harm</a:t>
                      </a:r>
                    </a:p>
                  </a:txBody>
                  <a:tcPr>
                    <a:solidFill>
                      <a:schemeClr val="bg2"/>
                    </a:solidFill>
                  </a:tcPr>
                </a:tc>
                <a:tc>
                  <a:txBody>
                    <a:bodyPr/>
                    <a:lstStyle/>
                    <a:p>
                      <a:r>
                        <a:rPr lang="en-HK" sz="1200" dirty="0">
                          <a:solidFill>
                            <a:srgbClr val="00B050"/>
                          </a:solidFill>
                        </a:rPr>
                        <a:t>Pub</a:t>
                      </a:r>
                    </a:p>
                  </a:txBody>
                  <a:tcPr>
                    <a:solidFill>
                      <a:schemeClr val="bg2"/>
                    </a:solidFill>
                  </a:tcPr>
                </a:tc>
                <a:tc>
                  <a:txBody>
                    <a:bodyPr/>
                    <a:lstStyle/>
                    <a:p>
                      <a:r>
                        <a:rPr lang="en-HK" sz="1200" dirty="0">
                          <a:solidFill>
                            <a:srgbClr val="00B050"/>
                          </a:solidFill>
                        </a:rPr>
                        <a:t>Def</a:t>
                      </a:r>
                    </a:p>
                  </a:txBody>
                  <a:tcPr>
                    <a:solidFill>
                      <a:schemeClr val="bg2"/>
                    </a:solidFill>
                  </a:tcPr>
                </a:tc>
                <a:tc>
                  <a:txBody>
                    <a:bodyPr/>
                    <a:lstStyle/>
                    <a:p>
                      <a:r>
                        <a:rPr lang="en-HK" sz="1200" dirty="0">
                          <a:solidFill>
                            <a:srgbClr val="00B050"/>
                          </a:solidFill>
                        </a:rPr>
                        <a:t>Rev</a:t>
                      </a:r>
                    </a:p>
                  </a:txBody>
                  <a:tcPr>
                    <a:solidFill>
                      <a:schemeClr val="bg2"/>
                    </a:solidFill>
                  </a:tcPr>
                </a:tc>
                <a:tc>
                  <a:txBody>
                    <a:bodyPr/>
                    <a:lstStyle/>
                    <a:p>
                      <a:r>
                        <a:rPr lang="en-HK" sz="1200" dirty="0">
                          <a:solidFill>
                            <a:srgbClr val="FF0000"/>
                          </a:solidFill>
                        </a:rPr>
                        <a:t>Coll</a:t>
                      </a:r>
                    </a:p>
                  </a:txBody>
                  <a:tcPr>
                    <a:solidFill>
                      <a:schemeClr val="bg2"/>
                    </a:solidFill>
                  </a:tcPr>
                </a:tc>
                <a:tc>
                  <a:txBody>
                    <a:bodyPr/>
                    <a:lstStyle/>
                    <a:p>
                      <a:r>
                        <a:rPr lang="en-HK" sz="1200" dirty="0">
                          <a:solidFill>
                            <a:srgbClr val="00B050"/>
                          </a:solidFill>
                        </a:rPr>
                        <a:t>Pro</a:t>
                      </a:r>
                    </a:p>
                  </a:txBody>
                  <a:tcPr>
                    <a:solidFill>
                      <a:schemeClr val="bg2"/>
                    </a:solidFill>
                  </a:tcPr>
                </a:tc>
                <a:tc>
                  <a:txBody>
                    <a:bodyPr/>
                    <a:lstStyle/>
                    <a:p>
                      <a:r>
                        <a:rPr lang="en-HK" sz="1200" dirty="0">
                          <a:solidFill>
                            <a:srgbClr val="FF000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sp>
        <p:nvSpPr>
          <p:cNvPr id="12" name="TextBox 11">
            <a:extLst>
              <a:ext uri="{FF2B5EF4-FFF2-40B4-BE49-F238E27FC236}">
                <a16:creationId xmlns:a16="http://schemas.microsoft.com/office/drawing/2014/main" id="{BE827E04-0AE5-8D49-7897-04C7C28E2ED3}"/>
              </a:ext>
            </a:extLst>
          </p:cNvPr>
          <p:cNvSpPr txBox="1"/>
          <p:nvPr/>
        </p:nvSpPr>
        <p:spPr>
          <a:xfrm>
            <a:off x="6753981" y="3493819"/>
            <a:ext cx="4116255" cy="369332"/>
          </a:xfrm>
          <a:prstGeom prst="rect">
            <a:avLst/>
          </a:prstGeom>
          <a:solidFill>
            <a:srgbClr val="FFC000"/>
          </a:solidFill>
          <a:effectLst>
            <a:outerShdw blurRad="50800" dist="38100" dir="2700000" algn="tl" rotWithShape="0">
              <a:prstClr val="black">
                <a:alpha val="40000"/>
              </a:prstClr>
            </a:outerShdw>
          </a:effectLst>
        </p:spPr>
        <p:txBody>
          <a:bodyPr wrap="none" rtlCol="0">
            <a:spAutoFit/>
          </a:bodyPr>
          <a:lstStyle/>
          <a:p>
            <a:r>
              <a:rPr lang="en-HK" dirty="0"/>
              <a:t>Red means fail the test, green means pass</a:t>
            </a:r>
          </a:p>
        </p:txBody>
      </p:sp>
    </p:spTree>
    <p:extLst>
      <p:ext uri="{BB962C8B-B14F-4D97-AF65-F5344CB8AC3E}">
        <p14:creationId xmlns:p14="http://schemas.microsoft.com/office/powerpoint/2010/main" val="174618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6 – Make a choice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1" y="1762996"/>
            <a:ext cx="10370267" cy="4563069"/>
          </a:xfrm>
        </p:spPr>
        <p:txBody>
          <a:bodyPr>
            <a:normAutofit fontScale="70000" lnSpcReduction="20000"/>
          </a:bodyPr>
          <a:lstStyle/>
          <a:p>
            <a:pPr marL="285750" indent="-285750">
              <a:lnSpc>
                <a:spcPct val="120000"/>
              </a:lnSpc>
              <a:buFont typeface="Arial" panose="020B0604020202020204" pitchFamily="34" charset="0"/>
              <a:buChar char="•"/>
            </a:pPr>
            <a:r>
              <a:rPr lang="en-US" sz="3900" dirty="0">
                <a:solidFill>
                  <a:schemeClr val="tx1"/>
                </a:solidFill>
              </a:rPr>
              <a:t>Making a choice based on the information gathered in the previous steps</a:t>
            </a:r>
          </a:p>
          <a:p>
            <a:pPr marL="285750" indent="-285750">
              <a:lnSpc>
                <a:spcPct val="120000"/>
              </a:lnSpc>
              <a:buFont typeface="Arial" panose="020B0604020202020204" pitchFamily="34" charset="0"/>
              <a:buChar char="•"/>
            </a:pPr>
            <a:r>
              <a:rPr lang="en-US" sz="3900" dirty="0">
                <a:solidFill>
                  <a:schemeClr val="tx1"/>
                </a:solidFill>
              </a:rPr>
              <a:t>Most practical ethical problems are not simple, involving different stakeholders of different values. Making the choice is often difficult, even with the test results obtained in Step 5</a:t>
            </a:r>
          </a:p>
          <a:p>
            <a:pPr marL="285750" indent="-285750">
              <a:lnSpc>
                <a:spcPct val="120000"/>
              </a:lnSpc>
              <a:buFont typeface="Arial" panose="020B0604020202020204" pitchFamily="34" charset="0"/>
              <a:buChar char="•"/>
            </a:pPr>
            <a:r>
              <a:rPr lang="en-US" sz="3900" dirty="0">
                <a:solidFill>
                  <a:schemeClr val="tx1"/>
                </a:solidFill>
              </a:rPr>
              <a:t>Should understand the implications of different tests so that a choice can be made by weighting them to align with one’s ethical principles and values</a:t>
            </a:r>
          </a:p>
          <a:p>
            <a:pPr marL="578358" lvl="1" indent="-285750">
              <a:lnSpc>
                <a:spcPct val="120000"/>
              </a:lnSpc>
              <a:buFont typeface="Arial" panose="020B0604020202020204" pitchFamily="34" charset="0"/>
              <a:buChar char="•"/>
            </a:pPr>
            <a:r>
              <a:rPr lang="en-US" sz="3300" dirty="0">
                <a:solidFill>
                  <a:schemeClr val="tx1"/>
                </a:solidFill>
              </a:rPr>
              <a:t>Thus, different people can make different choices based on the same set of test results   </a:t>
            </a:r>
            <a:endParaRPr lang="en-US" sz="3300" dirty="0">
              <a:solidFill>
                <a:srgbClr val="FF0000"/>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25</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5" name="TextBox 4">
            <a:extLst>
              <a:ext uri="{FF2B5EF4-FFF2-40B4-BE49-F238E27FC236}">
                <a16:creationId xmlns:a16="http://schemas.microsoft.com/office/drawing/2014/main" id="{56E73C2F-7CCA-F9E1-757A-7736F9B18D13}"/>
              </a:ext>
            </a:extLst>
          </p:cNvPr>
          <p:cNvSpPr txBox="1"/>
          <p:nvPr/>
        </p:nvSpPr>
        <p:spPr>
          <a:xfrm>
            <a:off x="2902561" y="6455578"/>
            <a:ext cx="6095266" cy="307777"/>
          </a:xfrm>
          <a:prstGeom prst="rect">
            <a:avLst/>
          </a:prstGeom>
          <a:noFill/>
        </p:spPr>
        <p:txBody>
          <a:bodyPr wrap="square">
            <a:spAutoFit/>
          </a:bodyPr>
          <a:lstStyle/>
          <a:p>
            <a:r>
              <a:rPr lang="en-HK" sz="1400" dirty="0"/>
              <a:t>https://xmonks.com/ethical-decision-making/</a:t>
            </a:r>
          </a:p>
        </p:txBody>
      </p:sp>
    </p:spTree>
    <p:extLst>
      <p:ext uri="{BB962C8B-B14F-4D97-AF65-F5344CB8AC3E}">
        <p14:creationId xmlns:p14="http://schemas.microsoft.com/office/powerpoint/2010/main" val="793618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solidFill>
                  <a:srgbClr val="FF0000"/>
                </a:solidFill>
              </a:rPr>
              <a:t>Step 6 – What should Lund choose?</a:t>
            </a:r>
            <a:endParaRPr lang="en-HK" dirty="0">
              <a:solidFill>
                <a:srgbClr val="FF0000"/>
              </a:solidFill>
            </a:endParaRP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1" y="1762996"/>
            <a:ext cx="10370267" cy="4563069"/>
          </a:xfrm>
        </p:spPr>
        <p:txBody>
          <a:bodyPr>
            <a:normAutofit fontScale="62500" lnSpcReduction="20000"/>
          </a:bodyPr>
          <a:lstStyle/>
          <a:p>
            <a:pPr marL="285750" indent="-285750">
              <a:lnSpc>
                <a:spcPct val="120000"/>
              </a:lnSpc>
              <a:buFont typeface="Arial" panose="020B0604020202020204" pitchFamily="34" charset="0"/>
              <a:buChar char="•"/>
            </a:pPr>
            <a:r>
              <a:rPr lang="en-US" sz="3300" dirty="0">
                <a:solidFill>
                  <a:schemeClr val="tx1"/>
                </a:solidFill>
              </a:rPr>
              <a:t>Based on the test results, Lund should insist on the original decision to disapprove the launch and report the case to the President of MT with the hope of overruling the possible approval decision of the other executives</a:t>
            </a:r>
          </a:p>
          <a:p>
            <a:pPr marL="285750" indent="-285750">
              <a:lnSpc>
                <a:spcPct val="120000"/>
              </a:lnSpc>
              <a:buFont typeface="Arial" panose="020B0604020202020204" pitchFamily="34" charset="0"/>
              <a:buChar char="•"/>
            </a:pPr>
            <a:r>
              <a:rPr lang="en-US" sz="3300" dirty="0">
                <a:solidFill>
                  <a:schemeClr val="tx1"/>
                </a:solidFill>
              </a:rPr>
              <a:t>This choice is easy to make just because we know the result</a:t>
            </a:r>
          </a:p>
          <a:p>
            <a:pPr marL="285750" indent="-285750">
              <a:lnSpc>
                <a:spcPct val="120000"/>
              </a:lnSpc>
              <a:buFont typeface="Arial" panose="020B0604020202020204" pitchFamily="34" charset="0"/>
              <a:buChar char="•"/>
            </a:pPr>
            <a:r>
              <a:rPr lang="en-US" sz="3300" dirty="0">
                <a:solidFill>
                  <a:schemeClr val="tx1"/>
                </a:solidFill>
              </a:rPr>
              <a:t>The actual choice of Lund is far more difficult to make since, during the meeting, </a:t>
            </a:r>
            <a:r>
              <a:rPr lang="en-US" sz="3300" dirty="0">
                <a:solidFill>
                  <a:srgbClr val="FF0000"/>
                </a:solidFill>
              </a:rPr>
              <a:t>the accident only has a high probability of happening</a:t>
            </a:r>
            <a:r>
              <a:rPr lang="en-US" sz="3300" dirty="0">
                <a:solidFill>
                  <a:schemeClr val="tx1"/>
                </a:solidFill>
              </a:rPr>
              <a:t>, but not surely happen</a:t>
            </a:r>
          </a:p>
          <a:p>
            <a:pPr marL="285750" indent="-285750">
              <a:lnSpc>
                <a:spcPct val="120000"/>
              </a:lnSpc>
              <a:buFont typeface="Arial" panose="020B0604020202020204" pitchFamily="34" charset="0"/>
              <a:buChar char="•"/>
            </a:pPr>
            <a:r>
              <a:rPr lang="en-US" sz="3300" dirty="0">
                <a:solidFill>
                  <a:schemeClr val="tx1"/>
                </a:solidFill>
              </a:rPr>
              <a:t>On the contrary, canceling or delaying the launch will </a:t>
            </a:r>
            <a:r>
              <a:rPr lang="en-US" sz="3300" dirty="0">
                <a:solidFill>
                  <a:srgbClr val="FF0000"/>
                </a:solidFill>
              </a:rPr>
              <a:t>surely trigger the wrath of NASA </a:t>
            </a:r>
            <a:r>
              <a:rPr lang="en-US" sz="3300" dirty="0">
                <a:solidFill>
                  <a:schemeClr val="tx1"/>
                </a:solidFill>
              </a:rPr>
              <a:t>and let him bear all responsibility </a:t>
            </a:r>
          </a:p>
          <a:p>
            <a:pPr marL="285750" indent="-285750">
              <a:lnSpc>
                <a:spcPct val="120000"/>
              </a:lnSpc>
              <a:buFont typeface="Arial" panose="020B0604020202020204" pitchFamily="34" charset="0"/>
              <a:buChar char="•"/>
            </a:pPr>
            <a:r>
              <a:rPr lang="en-US" sz="3300" dirty="0">
                <a:solidFill>
                  <a:schemeClr val="tx1"/>
                </a:solidFill>
              </a:rPr>
              <a:t>However, a responsible engineer should always value the safety of the public on top of their own interest. This is why engineers are considered respectable professionals in many countries  </a:t>
            </a:r>
            <a:endParaRPr lang="en-US" sz="3300" dirty="0">
              <a:solidFill>
                <a:srgbClr val="FF0000"/>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26</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911200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7 – </a:t>
            </a:r>
            <a:r>
              <a:rPr lang="en-US" sz="4800" dirty="0">
                <a:solidFill>
                  <a:schemeClr val="tx1"/>
                </a:solidFill>
              </a:rPr>
              <a:t>Review and reflect on the previous steps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1" y="1762996"/>
            <a:ext cx="10370267" cy="4563069"/>
          </a:xfrm>
        </p:spPr>
        <p:txBody>
          <a:bodyPr>
            <a:normAutofit fontScale="47500" lnSpcReduction="20000"/>
          </a:bodyPr>
          <a:lstStyle/>
          <a:p>
            <a:pPr marL="285750" indent="-285750">
              <a:lnSpc>
                <a:spcPct val="120000"/>
              </a:lnSpc>
              <a:buFont typeface="Arial" panose="020B0604020202020204" pitchFamily="34" charset="0"/>
              <a:buChar char="•"/>
            </a:pPr>
            <a:r>
              <a:rPr lang="en-US" sz="3900" dirty="0">
                <a:solidFill>
                  <a:schemeClr val="tx1"/>
                </a:solidFill>
              </a:rPr>
              <a:t>The final step is to review the previous steps and consider how to reduce the likelihood of facing a similar ethical dilemma in the future</a:t>
            </a:r>
          </a:p>
          <a:p>
            <a:pPr marL="285750" indent="-285750">
              <a:lnSpc>
                <a:spcPct val="120000"/>
              </a:lnSpc>
              <a:buFont typeface="Arial" panose="020B0604020202020204" pitchFamily="34" charset="0"/>
              <a:buChar char="•"/>
            </a:pPr>
            <a:r>
              <a:rPr lang="en-US" sz="3900" dirty="0">
                <a:solidFill>
                  <a:schemeClr val="tx1"/>
                </a:solidFill>
              </a:rPr>
              <a:t>Encourages reflection and learning from the experience</a:t>
            </a:r>
          </a:p>
          <a:p>
            <a:pPr marL="285750" indent="-285750">
              <a:lnSpc>
                <a:spcPct val="120000"/>
              </a:lnSpc>
              <a:buFont typeface="Arial" panose="020B0604020202020204" pitchFamily="34" charset="0"/>
              <a:buChar char="•"/>
            </a:pPr>
            <a:r>
              <a:rPr lang="en-US" sz="3900" dirty="0">
                <a:solidFill>
                  <a:schemeClr val="tx1"/>
                </a:solidFill>
              </a:rPr>
              <a:t>Involve considering personal cautions, such as establishing a policy on certain questions or considering job changes that align with one’s ethical values</a:t>
            </a:r>
          </a:p>
          <a:p>
            <a:pPr marL="285750" indent="-285750">
              <a:lnSpc>
                <a:spcPct val="120000"/>
              </a:lnSpc>
              <a:buFont typeface="Arial" panose="020B0604020202020204" pitchFamily="34" charset="0"/>
              <a:buChar char="•"/>
            </a:pPr>
            <a:r>
              <a:rPr lang="en-US" sz="3900" dirty="0">
                <a:solidFill>
                  <a:schemeClr val="tx1"/>
                </a:solidFill>
              </a:rPr>
              <a:t>It is helpful to seek more support, such as by consulting with colleagues or seeking guidance from an ethics officer or legal counsel.</a:t>
            </a:r>
          </a:p>
          <a:p>
            <a:pPr marL="285750" indent="-285750">
              <a:lnSpc>
                <a:spcPct val="120000"/>
              </a:lnSpc>
              <a:buFont typeface="Arial" panose="020B0604020202020204" pitchFamily="34" charset="0"/>
              <a:buChar char="•"/>
            </a:pPr>
            <a:r>
              <a:rPr lang="en-US" sz="3900" dirty="0">
                <a:solidFill>
                  <a:schemeClr val="tx1"/>
                </a:solidFill>
              </a:rPr>
              <a:t>Additionally, considering ways to bring about changes in the organization, such as suggesting policy changes at departmental meetings, can contribute to a more ethical and supportive work environment </a:t>
            </a:r>
          </a:p>
          <a:p>
            <a:pPr marL="285750" indent="-285750">
              <a:lnSpc>
                <a:spcPct val="120000"/>
              </a:lnSpc>
              <a:buFont typeface="Arial" panose="020B0604020202020204" pitchFamily="34" charset="0"/>
              <a:buChar char="•"/>
            </a:pPr>
            <a:r>
              <a:rPr lang="en-US" sz="3900" dirty="0">
                <a:solidFill>
                  <a:schemeClr val="tx1"/>
                </a:solidFill>
              </a:rPr>
              <a:t>Emphasize continuous improvement and proactive measures to avoid or effectively handle ethical challenges in the future</a:t>
            </a:r>
            <a:endParaRPr lang="en-US" sz="3300" dirty="0">
              <a:solidFill>
                <a:srgbClr val="FF0000"/>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27</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5" name="TextBox 4">
            <a:extLst>
              <a:ext uri="{FF2B5EF4-FFF2-40B4-BE49-F238E27FC236}">
                <a16:creationId xmlns:a16="http://schemas.microsoft.com/office/drawing/2014/main" id="{C3CB65E9-808C-88D1-F38D-8EBFE3579C3A}"/>
              </a:ext>
            </a:extLst>
          </p:cNvPr>
          <p:cNvSpPr txBox="1"/>
          <p:nvPr/>
        </p:nvSpPr>
        <p:spPr>
          <a:xfrm>
            <a:off x="2902561" y="6455578"/>
            <a:ext cx="6095266" cy="307777"/>
          </a:xfrm>
          <a:prstGeom prst="rect">
            <a:avLst/>
          </a:prstGeom>
          <a:noFill/>
        </p:spPr>
        <p:txBody>
          <a:bodyPr wrap="square">
            <a:spAutoFit/>
          </a:bodyPr>
          <a:lstStyle/>
          <a:p>
            <a:r>
              <a:rPr lang="en-HK" sz="1400" dirty="0"/>
              <a:t>https://xmonks.com/ethical-decision-making/</a:t>
            </a:r>
          </a:p>
        </p:txBody>
      </p:sp>
    </p:spTree>
    <p:extLst>
      <p:ext uri="{BB962C8B-B14F-4D97-AF65-F5344CB8AC3E}">
        <p14:creationId xmlns:p14="http://schemas.microsoft.com/office/powerpoint/2010/main" val="3465665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solidFill>
                  <a:srgbClr val="FF0000"/>
                </a:solidFill>
              </a:rPr>
              <a:t>Step 7 – R</a:t>
            </a:r>
            <a:r>
              <a:rPr lang="en-US" sz="4800" dirty="0">
                <a:solidFill>
                  <a:srgbClr val="FF0000"/>
                </a:solidFill>
              </a:rPr>
              <a:t>eflect on the case before the accident</a:t>
            </a:r>
            <a:endParaRPr lang="en-HK" dirty="0">
              <a:solidFill>
                <a:srgbClr val="FF0000"/>
              </a:solidFill>
            </a:endParaRP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1" y="1762996"/>
            <a:ext cx="10370267" cy="4563069"/>
          </a:xfrm>
        </p:spPr>
        <p:txBody>
          <a:bodyPr>
            <a:normAutofit fontScale="70000" lnSpcReduction="20000"/>
          </a:bodyPr>
          <a:lstStyle/>
          <a:p>
            <a:pPr marL="285750" indent="-285750">
              <a:lnSpc>
                <a:spcPct val="120000"/>
              </a:lnSpc>
              <a:buFont typeface="Arial" panose="020B0604020202020204" pitchFamily="34" charset="0"/>
              <a:buChar char="•"/>
            </a:pPr>
            <a:r>
              <a:rPr lang="en-US" sz="3900" dirty="0">
                <a:solidFill>
                  <a:schemeClr val="tx1"/>
                </a:solidFill>
              </a:rPr>
              <a:t>If Lund performed a review before the accident, he would probably get the following results</a:t>
            </a:r>
          </a:p>
          <a:p>
            <a:pPr marL="578358" lvl="1" indent="-285750">
              <a:lnSpc>
                <a:spcPct val="120000"/>
              </a:lnSpc>
              <a:buFont typeface="Arial" panose="020B0604020202020204" pitchFamily="34" charset="0"/>
              <a:buChar char="•"/>
            </a:pPr>
            <a:r>
              <a:rPr lang="en-US" sz="3100" dirty="0">
                <a:solidFill>
                  <a:schemeClr val="tx1"/>
                </a:solidFill>
              </a:rPr>
              <a:t>The dilemma actually came </a:t>
            </a:r>
            <a:r>
              <a:rPr lang="en-US" sz="3100">
                <a:solidFill>
                  <a:schemeClr val="tx1"/>
                </a:solidFill>
              </a:rPr>
              <a:t>from the </a:t>
            </a:r>
            <a:r>
              <a:rPr lang="en-US" sz="3100" dirty="0">
                <a:solidFill>
                  <a:schemeClr val="tx1"/>
                </a:solidFill>
              </a:rPr>
              <a:t>ignorance of the warning of the engineering team on the O-ring design</a:t>
            </a:r>
          </a:p>
          <a:p>
            <a:pPr marL="896938" lvl="2" indent="-285750">
              <a:lnSpc>
                <a:spcPct val="120000"/>
              </a:lnSpc>
              <a:buFont typeface="Arial" panose="020B0604020202020204" pitchFamily="34" charset="0"/>
              <a:buChar char="•"/>
            </a:pPr>
            <a:r>
              <a:rPr lang="en-US" sz="2700" dirty="0">
                <a:solidFill>
                  <a:schemeClr val="tx1"/>
                </a:solidFill>
              </a:rPr>
              <a:t>If the warning had been dealt with earlier, there would have been more time for making the remedial action without the need to cancel or delay the launch</a:t>
            </a:r>
          </a:p>
          <a:p>
            <a:pPr marL="578358" lvl="1" indent="-285750">
              <a:lnSpc>
                <a:spcPct val="120000"/>
              </a:lnSpc>
              <a:buFont typeface="Arial" panose="020B0604020202020204" pitchFamily="34" charset="0"/>
              <a:buChar char="•"/>
            </a:pPr>
            <a:r>
              <a:rPr lang="en-US" sz="3100" dirty="0">
                <a:solidFill>
                  <a:schemeClr val="tx1"/>
                </a:solidFill>
              </a:rPr>
              <a:t>Although NASA was the biggest customer of MT, it was unreasonable to have to entertain their request to launch under untested weather condition</a:t>
            </a:r>
          </a:p>
          <a:p>
            <a:pPr marL="896938" lvl="2" indent="-285750">
              <a:lnSpc>
                <a:spcPct val="120000"/>
              </a:lnSpc>
              <a:buFont typeface="Arial" panose="020B0604020202020204" pitchFamily="34" charset="0"/>
              <a:buChar char="•"/>
            </a:pPr>
            <a:r>
              <a:rPr lang="en-US" sz="2700" dirty="0">
                <a:solidFill>
                  <a:schemeClr val="tx1"/>
                </a:solidFill>
              </a:rPr>
              <a:t>The SRB had never been tested at a temperature lower than 12 °C, which was known to NASA. The air temperature when launching was 2 °C</a:t>
            </a:r>
          </a:p>
          <a:p>
            <a:pPr marL="578358" lvl="1" indent="-285750">
              <a:lnSpc>
                <a:spcPct val="120000"/>
              </a:lnSpc>
              <a:buFont typeface="Arial" panose="020B0604020202020204" pitchFamily="34" charset="0"/>
              <a:buChar char="•"/>
            </a:pPr>
            <a:r>
              <a:rPr lang="en-US" sz="3100" dirty="0">
                <a:solidFill>
                  <a:schemeClr val="tx1"/>
                </a:solidFill>
              </a:rPr>
              <a:t>Future contracts with NASA should include statements to allow MT to withdraw the service under unreasonable conditions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28</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55316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Case study: Space Shuttle Challenger Disaster</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pic>
        <p:nvPicPr>
          <p:cNvPr id="1026" name="Picture 2">
            <a:extLst>
              <a:ext uri="{FF2B5EF4-FFF2-40B4-BE49-F238E27FC236}">
                <a16:creationId xmlns:a16="http://schemas.microsoft.com/office/drawing/2014/main" id="{52E1D441-637E-8C65-5B35-38845EC586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679" y="1946508"/>
            <a:ext cx="5313740" cy="43041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5550E1FD-B137-B0B9-5F88-7A1310671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239" y="2514600"/>
            <a:ext cx="3058258" cy="24466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62587A3-B14C-E42A-E650-E5966CDC378B}"/>
              </a:ext>
            </a:extLst>
          </p:cNvPr>
          <p:cNvSpPr txBox="1"/>
          <p:nvPr/>
        </p:nvSpPr>
        <p:spPr>
          <a:xfrm>
            <a:off x="361230" y="5067633"/>
            <a:ext cx="4624010" cy="923330"/>
          </a:xfrm>
          <a:prstGeom prst="rect">
            <a:avLst/>
          </a:prstGeom>
          <a:noFill/>
        </p:spPr>
        <p:txBody>
          <a:bodyPr wrap="square" rtlCol="0">
            <a:spAutoFit/>
          </a:bodyPr>
          <a:lstStyle/>
          <a:p>
            <a:r>
              <a:rPr lang="en-HK" dirty="0"/>
              <a:t>Space shuttle Challenger </a:t>
            </a:r>
            <a:r>
              <a:rPr lang="en-US" dirty="0"/>
              <a:t>atop a crawler-transporter </a:t>
            </a:r>
            <a:r>
              <a:rPr lang="en-US" dirty="0" err="1"/>
              <a:t>en</a:t>
            </a:r>
            <a:r>
              <a:rPr lang="en-US" dirty="0"/>
              <a:t> route to the launch pad about one month before the disaster</a:t>
            </a:r>
            <a:endParaRPr lang="en-HK" dirty="0"/>
          </a:p>
        </p:txBody>
      </p:sp>
      <p:sp>
        <p:nvSpPr>
          <p:cNvPr id="18" name="TextBox 17">
            <a:extLst>
              <a:ext uri="{FF2B5EF4-FFF2-40B4-BE49-F238E27FC236}">
                <a16:creationId xmlns:a16="http://schemas.microsoft.com/office/drawing/2014/main" id="{5524ED63-7FE3-0F6C-1712-2E17F5AD1C0B}"/>
              </a:ext>
            </a:extLst>
          </p:cNvPr>
          <p:cNvSpPr txBox="1"/>
          <p:nvPr/>
        </p:nvSpPr>
        <p:spPr>
          <a:xfrm>
            <a:off x="10463217" y="3500613"/>
            <a:ext cx="1604225" cy="1477328"/>
          </a:xfrm>
          <a:prstGeom prst="rect">
            <a:avLst/>
          </a:prstGeom>
          <a:noFill/>
        </p:spPr>
        <p:txBody>
          <a:bodyPr wrap="square" rtlCol="0">
            <a:spAutoFit/>
          </a:bodyPr>
          <a:lstStyle/>
          <a:p>
            <a:r>
              <a:rPr lang="en-HK" dirty="0"/>
              <a:t>Challenger broke up after launching on 28 January 1986 </a:t>
            </a:r>
          </a:p>
        </p:txBody>
      </p:sp>
      <p:sp>
        <p:nvSpPr>
          <p:cNvPr id="20" name="TextBox 19">
            <a:extLst>
              <a:ext uri="{FF2B5EF4-FFF2-40B4-BE49-F238E27FC236}">
                <a16:creationId xmlns:a16="http://schemas.microsoft.com/office/drawing/2014/main" id="{CAC616BE-1AFF-A19F-DA6D-99BC2601DE33}"/>
              </a:ext>
            </a:extLst>
          </p:cNvPr>
          <p:cNvSpPr txBox="1"/>
          <p:nvPr/>
        </p:nvSpPr>
        <p:spPr>
          <a:xfrm>
            <a:off x="2757488" y="6459785"/>
            <a:ext cx="6095266" cy="276999"/>
          </a:xfrm>
          <a:prstGeom prst="rect">
            <a:avLst/>
          </a:prstGeom>
          <a:noFill/>
        </p:spPr>
        <p:txBody>
          <a:bodyPr wrap="square">
            <a:spAutoFit/>
          </a:bodyPr>
          <a:lstStyle/>
          <a:p>
            <a:r>
              <a:rPr lang="en-HK" sz="1200" dirty="0"/>
              <a:t>https://en.wikipedia.org/wiki/Space_Shuttle_Challenger_disaster</a:t>
            </a:r>
          </a:p>
        </p:txBody>
      </p:sp>
    </p:spTree>
    <p:extLst>
      <p:ext uri="{BB962C8B-B14F-4D97-AF65-F5344CB8AC3E}">
        <p14:creationId xmlns:p14="http://schemas.microsoft.com/office/powerpoint/2010/main" val="187584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Case study: Space Shuttle Challenger Disaster</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5657590" cy="4624615"/>
          </a:xfrm>
        </p:spPr>
        <p:txBody>
          <a:bodyPr>
            <a:normAutofit fontScale="77500" lnSpcReduction="20000"/>
          </a:bodyPr>
          <a:lstStyle/>
          <a:p>
            <a:pPr marL="285750" indent="-285750">
              <a:lnSpc>
                <a:spcPct val="120000"/>
              </a:lnSpc>
              <a:buFont typeface="Arial" panose="020B0604020202020204" pitchFamily="34" charset="0"/>
              <a:buChar char="•"/>
            </a:pPr>
            <a:r>
              <a:rPr lang="en-US" sz="3400" dirty="0">
                <a:solidFill>
                  <a:schemeClr val="tx1"/>
                </a:solidFill>
              </a:rPr>
              <a:t>The Space Shuttle was a partially reusable spacecraft operated by the US National Aeronautics and Space Administration (NASA)</a:t>
            </a:r>
          </a:p>
          <a:p>
            <a:pPr marL="285750" indent="-285750">
              <a:lnSpc>
                <a:spcPct val="120000"/>
              </a:lnSpc>
              <a:buFont typeface="Arial" panose="020B0604020202020204" pitchFamily="34" charset="0"/>
              <a:buChar char="•"/>
            </a:pPr>
            <a:r>
              <a:rPr lang="en-US" sz="3400" dirty="0">
                <a:solidFill>
                  <a:schemeClr val="tx1"/>
                </a:solidFill>
              </a:rPr>
              <a:t>Flew for the first time in April 1981</a:t>
            </a:r>
          </a:p>
          <a:p>
            <a:pPr marL="285750" indent="-285750">
              <a:lnSpc>
                <a:spcPct val="120000"/>
              </a:lnSpc>
              <a:buFont typeface="Arial" panose="020B0604020202020204" pitchFamily="34" charset="0"/>
              <a:buChar char="•"/>
            </a:pPr>
            <a:r>
              <a:rPr lang="en-US" sz="3400" dirty="0">
                <a:solidFill>
                  <a:schemeClr val="tx1"/>
                </a:solidFill>
              </a:rPr>
              <a:t>At launch, it consisted of the </a:t>
            </a:r>
            <a:r>
              <a:rPr lang="en-US" sz="3400" dirty="0">
                <a:solidFill>
                  <a:srgbClr val="FF0000"/>
                </a:solidFill>
              </a:rPr>
              <a:t>orbiter</a:t>
            </a:r>
            <a:r>
              <a:rPr lang="en-US" sz="3400" dirty="0">
                <a:solidFill>
                  <a:schemeClr val="tx1"/>
                </a:solidFill>
              </a:rPr>
              <a:t>, which contained the crew and payload, the </a:t>
            </a:r>
            <a:r>
              <a:rPr lang="en-US" sz="3400" dirty="0">
                <a:solidFill>
                  <a:srgbClr val="FF0000"/>
                </a:solidFill>
              </a:rPr>
              <a:t>external tank </a:t>
            </a:r>
            <a:r>
              <a:rPr lang="en-US" sz="3400" dirty="0">
                <a:solidFill>
                  <a:schemeClr val="tx1"/>
                </a:solidFill>
              </a:rPr>
              <a:t>(ET), and the two </a:t>
            </a:r>
            <a:r>
              <a:rPr lang="en-US" sz="3400" dirty="0">
                <a:solidFill>
                  <a:srgbClr val="FF0000"/>
                </a:solidFill>
              </a:rPr>
              <a:t>solid rocket boosters</a:t>
            </a:r>
            <a:r>
              <a:rPr lang="en-US" sz="3400" dirty="0">
                <a:solidFill>
                  <a:schemeClr val="tx1"/>
                </a:solidFill>
              </a:rPr>
              <a:t> (SRBs)</a:t>
            </a:r>
          </a:p>
          <a:p>
            <a:pPr marL="285750" indent="-285750">
              <a:lnSpc>
                <a:spcPct val="120000"/>
              </a:lnSpc>
              <a:buFont typeface="Arial" panose="020B0604020202020204" pitchFamily="34" charset="0"/>
              <a:buChar char="•"/>
            </a:pPr>
            <a:endParaRPr lang="en-US" sz="3400" dirty="0">
              <a:solidFill>
                <a:schemeClr val="tx1"/>
              </a:solidFill>
            </a:endParaRPr>
          </a:p>
          <a:p>
            <a:pPr marL="0" indent="0">
              <a:buNone/>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4</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B5D99919-9892-4ED1-1C5F-0873ABD03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680" y="1239474"/>
            <a:ext cx="3293466" cy="4954465"/>
          </a:xfrm>
          <a:prstGeom prst="rect">
            <a:avLst/>
          </a:prstGeom>
        </p:spPr>
      </p:pic>
    </p:spTree>
    <p:extLst>
      <p:ext uri="{BB962C8B-B14F-4D97-AF65-F5344CB8AC3E}">
        <p14:creationId xmlns:p14="http://schemas.microsoft.com/office/powerpoint/2010/main" val="128143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Case study: Space Shuttle Challenger Disaster</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5657590" cy="4624615"/>
          </a:xfrm>
        </p:spPr>
        <p:txBody>
          <a:bodyPr>
            <a:normAutofit fontScale="55000" lnSpcReduction="20000"/>
          </a:bodyPr>
          <a:lstStyle/>
          <a:p>
            <a:pPr marL="285750" indent="-285750">
              <a:lnSpc>
                <a:spcPct val="120000"/>
              </a:lnSpc>
              <a:buFont typeface="Arial" panose="020B0604020202020204" pitchFamily="34" charset="0"/>
              <a:buChar char="•"/>
            </a:pPr>
            <a:r>
              <a:rPr lang="en-US" sz="3400" dirty="0">
                <a:solidFill>
                  <a:schemeClr val="tx1"/>
                </a:solidFill>
              </a:rPr>
              <a:t>The Space Shuttle mission on 28 January 1986, named STS-51-L, was the 25th Space Shuttle flight and the 10th flight of the Challenger</a:t>
            </a:r>
          </a:p>
          <a:p>
            <a:pPr marL="285750" indent="-285750">
              <a:lnSpc>
                <a:spcPct val="120000"/>
              </a:lnSpc>
              <a:buFont typeface="Arial" panose="020B0604020202020204" pitchFamily="34" charset="0"/>
              <a:buChar char="•"/>
            </a:pPr>
            <a:r>
              <a:rPr lang="en-US" sz="3400" dirty="0">
                <a:solidFill>
                  <a:schemeClr val="tx1"/>
                </a:solidFill>
              </a:rPr>
              <a:t>The mission was originally scheduled for July 1985 but was delayed to November and then to January 1986. The mission was scheduled to launch on January 22 but was delayed until January 28</a:t>
            </a:r>
          </a:p>
          <a:p>
            <a:pPr marL="285750" indent="-285750">
              <a:lnSpc>
                <a:spcPct val="120000"/>
              </a:lnSpc>
              <a:buFont typeface="Arial" panose="020B0604020202020204" pitchFamily="34" charset="0"/>
              <a:buChar char="•"/>
            </a:pPr>
            <a:r>
              <a:rPr lang="en-US" sz="3400" dirty="0">
                <a:solidFill>
                  <a:schemeClr val="tx1"/>
                </a:solidFill>
              </a:rPr>
              <a:t>All crew members, including Christa McAuliffe, who flew as part of the Teacher in Space Project, died in the accident</a:t>
            </a:r>
          </a:p>
          <a:p>
            <a:pPr marL="285750" indent="-285750">
              <a:lnSpc>
                <a:spcPct val="120000"/>
              </a:lnSpc>
              <a:buFont typeface="Arial" panose="020B0604020202020204" pitchFamily="34" charset="0"/>
              <a:buChar char="•"/>
            </a:pPr>
            <a:r>
              <a:rPr lang="en-US" sz="3400" dirty="0">
                <a:solidFill>
                  <a:schemeClr val="tx1"/>
                </a:solidFill>
              </a:rPr>
              <a:t>The disaster fully demonstrates the importance of whistleblowing and the danger of groupthink in affecting decision-making in engineering</a:t>
            </a:r>
          </a:p>
          <a:p>
            <a:pPr marL="285750" indent="-285750">
              <a:lnSpc>
                <a:spcPct val="120000"/>
              </a:lnSpc>
              <a:buFont typeface="Arial" panose="020B0604020202020204" pitchFamily="34" charset="0"/>
              <a:buChar char="•"/>
            </a:pPr>
            <a:endParaRPr lang="en-US" sz="3400" dirty="0">
              <a:solidFill>
                <a:schemeClr val="tx1"/>
              </a:solidFill>
            </a:endParaRPr>
          </a:p>
          <a:p>
            <a:pPr marL="285750" indent="-285750">
              <a:lnSpc>
                <a:spcPct val="120000"/>
              </a:lnSpc>
              <a:buFont typeface="Arial" panose="020B0604020202020204" pitchFamily="34" charset="0"/>
              <a:buChar char="•"/>
            </a:pPr>
            <a:endParaRPr lang="en-US" sz="3400" dirty="0">
              <a:solidFill>
                <a:schemeClr val="tx1"/>
              </a:solidFill>
            </a:endParaRPr>
          </a:p>
          <a:p>
            <a:pPr marL="285750" indent="-285750">
              <a:lnSpc>
                <a:spcPct val="120000"/>
              </a:lnSpc>
              <a:buFont typeface="Arial" panose="020B0604020202020204" pitchFamily="34" charset="0"/>
              <a:buChar char="•"/>
            </a:pPr>
            <a:endParaRPr lang="en-US" sz="3400" dirty="0">
              <a:solidFill>
                <a:schemeClr val="tx1"/>
              </a:solidFill>
            </a:endParaRPr>
          </a:p>
          <a:p>
            <a:pPr marL="0" indent="0">
              <a:buNone/>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5</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pic>
        <p:nvPicPr>
          <p:cNvPr id="2050" name="Picture 2" descr="Picture of the seven crew members in flight suits and holding their helmets">
            <a:extLst>
              <a:ext uri="{FF2B5EF4-FFF2-40B4-BE49-F238E27FC236}">
                <a16:creationId xmlns:a16="http://schemas.microsoft.com/office/drawing/2014/main" id="{EB37FEB3-71E1-CEE7-AF93-B848F9731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961270"/>
            <a:ext cx="3911111" cy="31288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7DCB14B-3C20-1DCB-63EF-7F4725A82885}"/>
              </a:ext>
            </a:extLst>
          </p:cNvPr>
          <p:cNvSpPr txBox="1"/>
          <p:nvPr/>
        </p:nvSpPr>
        <p:spPr>
          <a:xfrm>
            <a:off x="7543069" y="5199410"/>
            <a:ext cx="4313358" cy="646331"/>
          </a:xfrm>
          <a:prstGeom prst="rect">
            <a:avLst/>
          </a:prstGeom>
          <a:noFill/>
        </p:spPr>
        <p:txBody>
          <a:bodyPr wrap="square">
            <a:spAutoFit/>
          </a:bodyPr>
          <a:lstStyle/>
          <a:p>
            <a:r>
              <a:rPr lang="en-HK" dirty="0"/>
              <a:t>STS-51-L crew: (back) Onizuka, McAuliffe, Jarvis, Resnik; (front) Smith, </a:t>
            </a:r>
            <a:r>
              <a:rPr lang="en-HK" dirty="0" err="1"/>
              <a:t>Scobee</a:t>
            </a:r>
            <a:r>
              <a:rPr lang="en-HK" dirty="0"/>
              <a:t>, McNair</a:t>
            </a:r>
          </a:p>
        </p:txBody>
      </p:sp>
    </p:spTree>
    <p:extLst>
      <p:ext uri="{BB962C8B-B14F-4D97-AF65-F5344CB8AC3E}">
        <p14:creationId xmlns:p14="http://schemas.microsoft.com/office/powerpoint/2010/main" val="46705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Case study: Space Shuttle Challenger Disaster</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5657590" cy="4624615"/>
          </a:xfrm>
        </p:spPr>
        <p:txBody>
          <a:bodyPr>
            <a:normAutofit fontScale="47500" lnSpcReduction="20000"/>
          </a:bodyPr>
          <a:lstStyle/>
          <a:p>
            <a:pPr marL="285750" indent="-285750">
              <a:lnSpc>
                <a:spcPct val="120000"/>
              </a:lnSpc>
              <a:buFont typeface="Arial" panose="020B0604020202020204" pitchFamily="34" charset="0"/>
              <a:buChar char="•"/>
            </a:pPr>
            <a:r>
              <a:rPr lang="en-US" sz="3400" dirty="0">
                <a:solidFill>
                  <a:schemeClr val="tx1"/>
                </a:solidFill>
              </a:rPr>
              <a:t>Cause of the accident – </a:t>
            </a:r>
            <a:r>
              <a:rPr lang="en-US" sz="3400" dirty="0">
                <a:solidFill>
                  <a:srgbClr val="FF0000"/>
                </a:solidFill>
              </a:rPr>
              <a:t>Rubber O-rings of the SRB</a:t>
            </a:r>
          </a:p>
          <a:p>
            <a:pPr marL="285750" indent="-285750">
              <a:lnSpc>
                <a:spcPct val="120000"/>
              </a:lnSpc>
              <a:buFont typeface="Arial" panose="020B0604020202020204" pitchFamily="34" charset="0"/>
              <a:buChar char="•"/>
            </a:pPr>
            <a:r>
              <a:rPr lang="en-US" sz="3400" dirty="0">
                <a:solidFill>
                  <a:schemeClr val="tx1"/>
                </a:solidFill>
              </a:rPr>
              <a:t>The Space shuttle carried 2 SRBs, each made up of 4 segments and bolted together to make one big long rocket motor</a:t>
            </a:r>
          </a:p>
          <a:p>
            <a:pPr marL="285750" indent="-285750">
              <a:lnSpc>
                <a:spcPct val="120000"/>
              </a:lnSpc>
              <a:buFont typeface="Arial" panose="020B0604020202020204" pitchFamily="34" charset="0"/>
              <a:buChar char="•"/>
            </a:pPr>
            <a:r>
              <a:rPr lang="en-US" sz="3400" dirty="0">
                <a:solidFill>
                  <a:schemeClr val="tx1"/>
                </a:solidFill>
              </a:rPr>
              <a:t>The segments have an O-ring – a type of plastic gasket to keep hot exhaust gases from leaking out</a:t>
            </a:r>
          </a:p>
          <a:p>
            <a:pPr marL="285750" indent="-285750">
              <a:lnSpc>
                <a:spcPct val="120000"/>
              </a:lnSpc>
              <a:buFont typeface="Arial" panose="020B0604020202020204" pitchFamily="34" charset="0"/>
              <a:buChar char="•"/>
            </a:pPr>
            <a:r>
              <a:rPr lang="en-US" sz="3400" dirty="0">
                <a:solidFill>
                  <a:schemeClr val="tx1"/>
                </a:solidFill>
              </a:rPr>
              <a:t>As a known design flaw, </a:t>
            </a:r>
            <a:r>
              <a:rPr lang="en-US" sz="3400" dirty="0">
                <a:solidFill>
                  <a:srgbClr val="FF0000"/>
                </a:solidFill>
              </a:rPr>
              <a:t>the sealing effect of the O-ring can be significantly degraded when working in a cold environment</a:t>
            </a:r>
          </a:p>
          <a:p>
            <a:pPr marL="285750" indent="-285750">
              <a:lnSpc>
                <a:spcPct val="120000"/>
              </a:lnSpc>
              <a:buFont typeface="Arial" panose="020B0604020202020204" pitchFamily="34" charset="0"/>
              <a:buChar char="•"/>
            </a:pPr>
            <a:r>
              <a:rPr lang="en-US" sz="3400" dirty="0">
                <a:solidFill>
                  <a:schemeClr val="tx1"/>
                </a:solidFill>
              </a:rPr>
              <a:t>The launching site experienced a one-in-a-hundred-year low temperature (-8 </a:t>
            </a:r>
            <a:r>
              <a:rPr lang="en-US" sz="3600" dirty="0">
                <a:solidFill>
                  <a:schemeClr val="tx1"/>
                </a:solidFill>
              </a:rPr>
              <a:t>°C</a:t>
            </a:r>
            <a:r>
              <a:rPr lang="en-US" sz="3400" dirty="0">
                <a:solidFill>
                  <a:schemeClr val="tx1"/>
                </a:solidFill>
              </a:rPr>
              <a:t>) the night before launching </a:t>
            </a:r>
          </a:p>
          <a:p>
            <a:pPr marL="285750" indent="-285750">
              <a:lnSpc>
                <a:spcPct val="120000"/>
              </a:lnSpc>
              <a:buFont typeface="Arial" panose="020B0604020202020204" pitchFamily="34" charset="0"/>
              <a:buChar char="•"/>
            </a:pPr>
            <a:r>
              <a:rPr lang="en-US" sz="3400" dirty="0">
                <a:solidFill>
                  <a:schemeClr val="tx1"/>
                </a:solidFill>
              </a:rPr>
              <a:t>When launching, one of the gaskets shrunk due to the low temperature and allowed hot gas to leak out of the joint </a:t>
            </a:r>
          </a:p>
          <a:p>
            <a:pPr marL="285750" indent="-285750">
              <a:lnSpc>
                <a:spcPct val="120000"/>
              </a:lnSpc>
              <a:buFont typeface="Arial" panose="020B0604020202020204" pitchFamily="34" charset="0"/>
              <a:buChar char="•"/>
            </a:pPr>
            <a:r>
              <a:rPr lang="en-US" sz="3400" dirty="0">
                <a:solidFill>
                  <a:schemeClr val="tx1"/>
                </a:solidFill>
              </a:rPr>
              <a:t>The hot gas melted the metal struts connecting the SRB and ET. The SRB punched a hole in the ET that led to an explosion</a:t>
            </a:r>
          </a:p>
          <a:p>
            <a:pPr marL="285750" indent="-285750">
              <a:lnSpc>
                <a:spcPct val="120000"/>
              </a:lnSpc>
              <a:buFont typeface="Arial" panose="020B0604020202020204" pitchFamily="34" charset="0"/>
              <a:buChar char="•"/>
            </a:pPr>
            <a:endParaRPr lang="en-US" sz="3400" dirty="0">
              <a:solidFill>
                <a:schemeClr val="tx1"/>
              </a:solidFill>
            </a:endParaRPr>
          </a:p>
          <a:p>
            <a:pPr marL="285750" indent="-285750">
              <a:lnSpc>
                <a:spcPct val="120000"/>
              </a:lnSpc>
              <a:buFont typeface="Arial" panose="020B0604020202020204" pitchFamily="34" charset="0"/>
              <a:buChar char="•"/>
            </a:pPr>
            <a:endParaRPr lang="en-US" sz="3400" dirty="0">
              <a:solidFill>
                <a:schemeClr val="tx1"/>
              </a:solidFill>
            </a:endParaRPr>
          </a:p>
          <a:p>
            <a:pPr marL="0" indent="0">
              <a:buNone/>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6</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11" name="TextBox 10">
            <a:extLst>
              <a:ext uri="{FF2B5EF4-FFF2-40B4-BE49-F238E27FC236}">
                <a16:creationId xmlns:a16="http://schemas.microsoft.com/office/drawing/2014/main" id="{9B74929D-7A3E-D7D2-CACE-F23108206849}"/>
              </a:ext>
            </a:extLst>
          </p:cNvPr>
          <p:cNvSpPr txBox="1"/>
          <p:nvPr/>
        </p:nvSpPr>
        <p:spPr>
          <a:xfrm>
            <a:off x="7070115" y="5731529"/>
            <a:ext cx="6095266" cy="276999"/>
          </a:xfrm>
          <a:prstGeom prst="rect">
            <a:avLst/>
          </a:prstGeom>
          <a:noFill/>
        </p:spPr>
        <p:txBody>
          <a:bodyPr wrap="square">
            <a:spAutoFit/>
          </a:bodyPr>
          <a:lstStyle/>
          <a:p>
            <a:r>
              <a:rPr lang="en-HK" sz="1200" dirty="0"/>
              <a:t>https://www.thespacetechie.com/space-shuttle-challenger-disaster-1986/</a:t>
            </a:r>
          </a:p>
        </p:txBody>
      </p:sp>
      <p:pic>
        <p:nvPicPr>
          <p:cNvPr id="13" name="Picture 12">
            <a:extLst>
              <a:ext uri="{FF2B5EF4-FFF2-40B4-BE49-F238E27FC236}">
                <a16:creationId xmlns:a16="http://schemas.microsoft.com/office/drawing/2014/main" id="{79DF3F79-DBF2-45F1-7AE0-AEF889411750}"/>
              </a:ext>
            </a:extLst>
          </p:cNvPr>
          <p:cNvPicPr>
            <a:picLocks noChangeAspect="1"/>
          </p:cNvPicPr>
          <p:nvPr/>
        </p:nvPicPr>
        <p:blipFill>
          <a:blip r:embed="rId2"/>
          <a:stretch>
            <a:fillRect/>
          </a:stretch>
        </p:blipFill>
        <p:spPr>
          <a:xfrm>
            <a:off x="6714428" y="2290396"/>
            <a:ext cx="4937889" cy="3255960"/>
          </a:xfrm>
          <a:prstGeom prst="rect">
            <a:avLst/>
          </a:prstGeom>
        </p:spPr>
      </p:pic>
    </p:spTree>
    <p:extLst>
      <p:ext uri="{BB962C8B-B14F-4D97-AF65-F5344CB8AC3E}">
        <p14:creationId xmlns:p14="http://schemas.microsoft.com/office/powerpoint/2010/main" val="160225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Analysis of the case</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7</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0" y="1762996"/>
            <a:ext cx="4195485" cy="4808401"/>
          </a:xfrm>
        </p:spPr>
        <p:txBody>
          <a:bodyPr>
            <a:normAutofit fontScale="55000" lnSpcReduction="20000"/>
          </a:bodyPr>
          <a:lstStyle/>
          <a:p>
            <a:pPr marL="285750" indent="-285750">
              <a:lnSpc>
                <a:spcPct val="120000"/>
              </a:lnSpc>
              <a:buFont typeface="Arial" panose="020B0604020202020204" pitchFamily="34" charset="0"/>
              <a:buChar char="•"/>
            </a:pPr>
            <a:r>
              <a:rPr lang="en-US" sz="3400" dirty="0">
                <a:solidFill>
                  <a:schemeClr val="tx1"/>
                </a:solidFill>
              </a:rPr>
              <a:t>Parties involved</a:t>
            </a:r>
          </a:p>
          <a:p>
            <a:pPr marL="578358" lvl="1" indent="-285750">
              <a:lnSpc>
                <a:spcPct val="120000"/>
              </a:lnSpc>
              <a:buFont typeface="Arial" panose="020B0604020202020204" pitchFamily="34" charset="0"/>
              <a:buChar char="•"/>
            </a:pPr>
            <a:r>
              <a:rPr lang="en-US" sz="3200" dirty="0">
                <a:solidFill>
                  <a:srgbClr val="FF0000"/>
                </a:solidFill>
              </a:rPr>
              <a:t>NASA</a:t>
            </a:r>
          </a:p>
          <a:p>
            <a:pPr marL="578358" lvl="1" indent="-285750">
              <a:lnSpc>
                <a:spcPct val="120000"/>
              </a:lnSpc>
              <a:buFont typeface="Arial" panose="020B0604020202020204" pitchFamily="34" charset="0"/>
              <a:buChar char="•"/>
            </a:pPr>
            <a:r>
              <a:rPr lang="en-US" sz="3200" dirty="0">
                <a:solidFill>
                  <a:srgbClr val="FF0000"/>
                </a:solidFill>
              </a:rPr>
              <a:t>Morton Thiokol,</a:t>
            </a:r>
            <a:r>
              <a:rPr lang="en-US" sz="3200" dirty="0">
                <a:solidFill>
                  <a:schemeClr val="tx1"/>
                </a:solidFill>
              </a:rPr>
              <a:t> </a:t>
            </a:r>
            <a:r>
              <a:rPr lang="en-US" sz="3200" dirty="0">
                <a:solidFill>
                  <a:srgbClr val="FF0000"/>
                </a:solidFill>
              </a:rPr>
              <a:t>Inc.(MT) </a:t>
            </a:r>
            <a:r>
              <a:rPr lang="en-US" sz="3200" dirty="0">
                <a:solidFill>
                  <a:schemeClr val="tx1"/>
                </a:solidFill>
              </a:rPr>
              <a:t>– A private enterprise that received a contract to design and manufacture the solid rocket booster (SRB)</a:t>
            </a:r>
          </a:p>
          <a:p>
            <a:pPr marL="285750" indent="-285750">
              <a:lnSpc>
                <a:spcPct val="120000"/>
              </a:lnSpc>
              <a:spcBef>
                <a:spcPts val="600"/>
              </a:spcBef>
              <a:buFont typeface="Arial" panose="020B0604020202020204" pitchFamily="34" charset="0"/>
              <a:buChar char="•"/>
            </a:pPr>
            <a:r>
              <a:rPr lang="en-US" sz="3400" b="1" dirty="0">
                <a:solidFill>
                  <a:srgbClr val="FF0000"/>
                </a:solidFill>
              </a:rPr>
              <a:t>Roger </a:t>
            </a:r>
            <a:r>
              <a:rPr lang="en-US" sz="3400" b="1" dirty="0" err="1">
                <a:solidFill>
                  <a:srgbClr val="FF0000"/>
                </a:solidFill>
              </a:rPr>
              <a:t>Boispoly</a:t>
            </a:r>
            <a:r>
              <a:rPr lang="en-US" sz="3400" dirty="0">
                <a:solidFill>
                  <a:schemeClr val="tx1"/>
                </a:solidFill>
              </a:rPr>
              <a:t>, a Chief Engineer of MT at that time, is known to be the whistleblower of the accident</a:t>
            </a:r>
          </a:p>
          <a:p>
            <a:pPr marL="285750" indent="-285750">
              <a:lnSpc>
                <a:spcPct val="120000"/>
              </a:lnSpc>
              <a:spcBef>
                <a:spcPts val="600"/>
              </a:spcBef>
              <a:buFont typeface="Arial" panose="020B0604020202020204" pitchFamily="34" charset="0"/>
              <a:buChar char="•"/>
            </a:pPr>
            <a:r>
              <a:rPr lang="en-US" sz="3400" dirty="0">
                <a:solidFill>
                  <a:schemeClr val="tx1"/>
                </a:solidFill>
              </a:rPr>
              <a:t>After the accident, he left MT and was frequently invited to speak on engineering ethics</a:t>
            </a:r>
          </a:p>
          <a:p>
            <a:pPr marL="285750" indent="-285750">
              <a:lnSpc>
                <a:spcPct val="120000"/>
              </a:lnSpc>
              <a:spcBef>
                <a:spcPts val="600"/>
              </a:spcBef>
              <a:buFont typeface="Arial" panose="020B0604020202020204" pitchFamily="34" charset="0"/>
              <a:buChar char="•"/>
            </a:pPr>
            <a:r>
              <a:rPr lang="en-US" sz="3400" dirty="0">
                <a:solidFill>
                  <a:schemeClr val="tx1"/>
                </a:solidFill>
              </a:rPr>
              <a:t>The analysis will be made from his angle </a:t>
            </a:r>
          </a:p>
          <a:p>
            <a:pPr marL="285750" indent="-285750">
              <a:lnSpc>
                <a:spcPct val="120000"/>
              </a:lnSpc>
              <a:buFont typeface="Arial" panose="020B0604020202020204" pitchFamily="34" charset="0"/>
              <a:buChar char="•"/>
            </a:pPr>
            <a:endParaRPr lang="en-US" sz="3400" dirty="0">
              <a:solidFill>
                <a:schemeClr val="tx1"/>
              </a:solidFill>
            </a:endParaRPr>
          </a:p>
          <a:p>
            <a:pPr marL="285750" indent="-285750">
              <a:lnSpc>
                <a:spcPct val="120000"/>
              </a:lnSpc>
              <a:buFont typeface="Arial" panose="020B0604020202020204" pitchFamily="34" charset="0"/>
              <a:buChar char="•"/>
            </a:pPr>
            <a:endParaRPr lang="en-US" sz="3400" dirty="0">
              <a:solidFill>
                <a:schemeClr val="tx1"/>
              </a:solidFill>
            </a:endParaRPr>
          </a:p>
          <a:p>
            <a:pPr marL="0" indent="0">
              <a:buNone/>
            </a:pPr>
            <a:endParaRPr lang="en-US" sz="3000" dirty="0">
              <a:solidFill>
                <a:schemeClr val="tx1"/>
              </a:solidFill>
            </a:endParaRPr>
          </a:p>
        </p:txBody>
      </p:sp>
      <p:grpSp>
        <p:nvGrpSpPr>
          <p:cNvPr id="15" name="Group 14">
            <a:extLst>
              <a:ext uri="{FF2B5EF4-FFF2-40B4-BE49-F238E27FC236}">
                <a16:creationId xmlns:a16="http://schemas.microsoft.com/office/drawing/2014/main" id="{E3ECDB23-E526-A2A9-F410-22A41E673950}"/>
              </a:ext>
            </a:extLst>
          </p:cNvPr>
          <p:cNvGrpSpPr/>
          <p:nvPr/>
        </p:nvGrpSpPr>
        <p:grpSpPr>
          <a:xfrm>
            <a:off x="5382705" y="1972561"/>
            <a:ext cx="6809295" cy="4054336"/>
            <a:chOff x="4821351" y="1972561"/>
            <a:chExt cx="7370649" cy="4054336"/>
          </a:xfrm>
        </p:grpSpPr>
        <p:grpSp>
          <p:nvGrpSpPr>
            <p:cNvPr id="12" name="Group 11">
              <a:extLst>
                <a:ext uri="{FF2B5EF4-FFF2-40B4-BE49-F238E27FC236}">
                  <a16:creationId xmlns:a16="http://schemas.microsoft.com/office/drawing/2014/main" id="{D1A2639A-9DAF-FCE3-86C6-00FBF5D47EE6}"/>
                </a:ext>
              </a:extLst>
            </p:cNvPr>
            <p:cNvGrpSpPr/>
            <p:nvPr/>
          </p:nvGrpSpPr>
          <p:grpSpPr>
            <a:xfrm>
              <a:off x="4821351" y="1972561"/>
              <a:ext cx="7370649" cy="4054336"/>
              <a:chOff x="4821351" y="1972561"/>
              <a:chExt cx="7370649" cy="4054336"/>
            </a:xfrm>
          </p:grpSpPr>
          <p:pic>
            <p:nvPicPr>
              <p:cNvPr id="6" name="Picture 5">
                <a:extLst>
                  <a:ext uri="{FF2B5EF4-FFF2-40B4-BE49-F238E27FC236}">
                    <a16:creationId xmlns:a16="http://schemas.microsoft.com/office/drawing/2014/main" id="{BA3FDA4B-870E-AE75-9B49-53EB68BB590D}"/>
                  </a:ext>
                </a:extLst>
              </p:cNvPr>
              <p:cNvPicPr>
                <a:picLocks noChangeAspect="1"/>
              </p:cNvPicPr>
              <p:nvPr/>
            </p:nvPicPr>
            <p:blipFill>
              <a:blip r:embed="rId2"/>
              <a:stretch>
                <a:fillRect/>
              </a:stretch>
            </p:blipFill>
            <p:spPr>
              <a:xfrm>
                <a:off x="4821351" y="1972561"/>
                <a:ext cx="7370649" cy="4054336"/>
              </a:xfrm>
              <a:prstGeom prst="rect">
                <a:avLst/>
              </a:prstGeom>
            </p:spPr>
          </p:pic>
          <p:sp>
            <p:nvSpPr>
              <p:cNvPr id="9" name="Flowchart: Alternate Process 8">
                <a:extLst>
                  <a:ext uri="{FF2B5EF4-FFF2-40B4-BE49-F238E27FC236}">
                    <a16:creationId xmlns:a16="http://schemas.microsoft.com/office/drawing/2014/main" id="{3EF2F97A-C72A-4867-055F-4AA9A87E3FA8}"/>
                  </a:ext>
                </a:extLst>
              </p:cNvPr>
              <p:cNvSpPr/>
              <p:nvPr/>
            </p:nvSpPr>
            <p:spPr>
              <a:xfrm>
                <a:off x="8466992" y="4862146"/>
                <a:ext cx="1776046" cy="406422"/>
              </a:xfrm>
              <a:prstGeom prst="flowChartAlternateProcess">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HK" sz="1400" dirty="0">
                    <a:solidFill>
                      <a:schemeClr val="tx1"/>
                    </a:solidFill>
                  </a:rPr>
                  <a:t>R. Boisjoly </a:t>
                </a:r>
              </a:p>
              <a:p>
                <a:pPr algn="ctr"/>
                <a:r>
                  <a:rPr lang="en-HK" sz="1200" dirty="0">
                    <a:solidFill>
                      <a:schemeClr val="tx1"/>
                    </a:solidFill>
                  </a:rPr>
                  <a:t>Chief Engineer</a:t>
                </a:r>
                <a:endParaRPr lang="en-HK" sz="1400" dirty="0">
                  <a:solidFill>
                    <a:schemeClr val="tx1"/>
                  </a:solidFill>
                </a:endParaRPr>
              </a:p>
            </p:txBody>
          </p:sp>
        </p:grpSp>
        <p:sp>
          <p:nvSpPr>
            <p:cNvPr id="14" name="Flowchart: Alternate Process 13">
              <a:extLst>
                <a:ext uri="{FF2B5EF4-FFF2-40B4-BE49-F238E27FC236}">
                  <a16:creationId xmlns:a16="http://schemas.microsoft.com/office/drawing/2014/main" id="{AF3DA89C-875E-6634-533C-DAACB37EA60E}"/>
                </a:ext>
              </a:extLst>
            </p:cNvPr>
            <p:cNvSpPr/>
            <p:nvPr/>
          </p:nvSpPr>
          <p:spPr>
            <a:xfrm>
              <a:off x="9386107" y="2829657"/>
              <a:ext cx="1731765" cy="691662"/>
            </a:xfrm>
            <a:prstGeom prst="flowChartAlternateProcess">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HK" sz="1400" dirty="0">
                  <a:solidFill>
                    <a:schemeClr val="tx1"/>
                  </a:solidFill>
                </a:rPr>
                <a:t>R. Lund </a:t>
              </a:r>
            </a:p>
            <a:p>
              <a:pPr algn="ctr"/>
              <a:r>
                <a:rPr lang="en-HK" sz="1200" dirty="0">
                  <a:solidFill>
                    <a:schemeClr val="tx1"/>
                  </a:solidFill>
                </a:rPr>
                <a:t>Vice President of Engineering</a:t>
              </a:r>
              <a:endParaRPr lang="en-HK" sz="1400" dirty="0">
                <a:solidFill>
                  <a:schemeClr val="tx1"/>
                </a:solidFill>
              </a:endParaRPr>
            </a:p>
          </p:txBody>
        </p:sp>
      </p:grpSp>
    </p:spTree>
    <p:extLst>
      <p:ext uri="{BB962C8B-B14F-4D97-AF65-F5344CB8AC3E}">
        <p14:creationId xmlns:p14="http://schemas.microsoft.com/office/powerpoint/2010/main" val="398888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Analysis of the case</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8</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1" y="1762996"/>
            <a:ext cx="10440606" cy="5061914"/>
          </a:xfrm>
        </p:spPr>
        <p:txBody>
          <a:bodyPr>
            <a:normAutofit fontScale="40000" lnSpcReduction="20000"/>
          </a:bodyPr>
          <a:lstStyle/>
          <a:p>
            <a:pPr marL="285750" indent="-285750">
              <a:lnSpc>
                <a:spcPct val="120000"/>
              </a:lnSpc>
              <a:buFont typeface="Arial" panose="020B0604020202020204" pitchFamily="34" charset="0"/>
              <a:buChar char="•"/>
            </a:pPr>
            <a:r>
              <a:rPr lang="en-US" sz="4500" dirty="0">
                <a:solidFill>
                  <a:schemeClr val="tx1"/>
                </a:solidFill>
              </a:rPr>
              <a:t>A chronological list of events from the commencement of the space shuttle program to Challenge accident</a:t>
            </a:r>
          </a:p>
          <a:p>
            <a:pPr marL="292608" lvl="1" indent="0">
              <a:lnSpc>
                <a:spcPct val="120000"/>
              </a:lnSpc>
              <a:buNone/>
            </a:pPr>
            <a:r>
              <a:rPr lang="en-US" sz="3800" dirty="0">
                <a:solidFill>
                  <a:schemeClr val="tx1"/>
                </a:solidFill>
              </a:rPr>
              <a:t>1973: Approval of the Space Shuttle Program</a:t>
            </a:r>
          </a:p>
          <a:p>
            <a:pPr marL="292608" lvl="1" indent="0">
              <a:lnSpc>
                <a:spcPct val="120000"/>
              </a:lnSpc>
              <a:buNone/>
            </a:pPr>
            <a:r>
              <a:rPr lang="en-US" sz="3800" dirty="0">
                <a:solidFill>
                  <a:schemeClr val="tx1"/>
                </a:solidFill>
              </a:rPr>
              <a:t>1974: Execution of an agreement between NASA and MT for SRB design and manufacture</a:t>
            </a:r>
          </a:p>
          <a:p>
            <a:pPr marL="292608" lvl="1" indent="0">
              <a:lnSpc>
                <a:spcPct val="120000"/>
              </a:lnSpc>
              <a:buNone/>
            </a:pPr>
            <a:r>
              <a:rPr lang="en-US" sz="3800" dirty="0">
                <a:solidFill>
                  <a:schemeClr val="tx1"/>
                </a:solidFill>
              </a:rPr>
              <a:t>1976: NASA’s approval of MT’s design</a:t>
            </a:r>
          </a:p>
          <a:p>
            <a:pPr marL="292608" lvl="1" indent="0">
              <a:lnSpc>
                <a:spcPct val="120000"/>
              </a:lnSpc>
              <a:buNone/>
            </a:pPr>
            <a:r>
              <a:rPr lang="en-US" sz="3800" dirty="0">
                <a:solidFill>
                  <a:schemeClr val="tx1"/>
                </a:solidFill>
              </a:rPr>
              <a:t>1977: Recognition of problems with field joints (O-rings)</a:t>
            </a:r>
          </a:p>
          <a:p>
            <a:pPr marL="292608" lvl="1" indent="0">
              <a:lnSpc>
                <a:spcPct val="120000"/>
              </a:lnSpc>
              <a:buNone/>
            </a:pPr>
            <a:r>
              <a:rPr lang="en-US" sz="3800" dirty="0">
                <a:solidFill>
                  <a:schemeClr val="tx1"/>
                </a:solidFill>
              </a:rPr>
              <a:t>April 1981: First launch (Columbia)</a:t>
            </a:r>
          </a:p>
          <a:p>
            <a:pPr marL="292608" lvl="1" indent="0">
              <a:lnSpc>
                <a:spcPct val="120000"/>
              </a:lnSpc>
              <a:buNone/>
            </a:pPr>
            <a:r>
              <a:rPr lang="en-US" sz="3800" dirty="0">
                <a:solidFill>
                  <a:schemeClr val="tx1"/>
                </a:solidFill>
              </a:rPr>
              <a:t>Nov. 1981: </a:t>
            </a:r>
            <a:r>
              <a:rPr lang="en-US" sz="3800" dirty="0">
                <a:solidFill>
                  <a:srgbClr val="FF0000"/>
                </a:solidFill>
              </a:rPr>
              <a:t>Problems, although minor, discovered through investigation following the second launch</a:t>
            </a:r>
          </a:p>
          <a:p>
            <a:pPr marL="292608" lvl="1" indent="0">
              <a:lnSpc>
                <a:spcPct val="120000"/>
              </a:lnSpc>
              <a:buNone/>
            </a:pPr>
            <a:r>
              <a:rPr lang="en-US" sz="3800" dirty="0">
                <a:solidFill>
                  <a:schemeClr val="tx1"/>
                </a:solidFill>
              </a:rPr>
              <a:t>July 1982: Declaration of “operational phase” by President Regan – means the R&amp;D phase was over</a:t>
            </a:r>
          </a:p>
          <a:p>
            <a:pPr marL="292608" lvl="1" indent="0">
              <a:lnSpc>
                <a:spcPct val="120000"/>
              </a:lnSpc>
              <a:buNone/>
            </a:pPr>
            <a:r>
              <a:rPr lang="en-US" sz="3800" dirty="0">
                <a:solidFill>
                  <a:schemeClr val="tx1"/>
                </a:solidFill>
              </a:rPr>
              <a:t>Jan. 1985: The presence of soot and grease was confirmed in an investigation following the launch on January 24. It was believed to be due to the cold weather before the launch. Thiokol created a task force (members included Boisjoly) and undertook relevant reviews</a:t>
            </a:r>
          </a:p>
          <a:p>
            <a:pPr marL="292608" lvl="1" indent="0">
              <a:lnSpc>
                <a:spcPct val="120000"/>
              </a:lnSpc>
              <a:buNone/>
            </a:pPr>
            <a:r>
              <a:rPr lang="en-US" sz="3800" dirty="0">
                <a:solidFill>
                  <a:schemeClr val="tx1"/>
                </a:solidFill>
              </a:rPr>
              <a:t>July 1985: A preliminary test in February found that the O-ring lost its effect at 10 °C. </a:t>
            </a:r>
            <a:r>
              <a:rPr lang="en-US" sz="3800" dirty="0">
                <a:solidFill>
                  <a:srgbClr val="FF0000"/>
                </a:solidFill>
              </a:rPr>
              <a:t>Boisjoly issued a written warning to MT’s executives regarding the danger of field joint issues</a:t>
            </a:r>
            <a:r>
              <a:rPr lang="en-US" sz="3800" dirty="0">
                <a:solidFill>
                  <a:schemeClr val="tx1"/>
                </a:solidFill>
              </a:rPr>
              <a:t>. A review team was established; however, no support was provided by the company and specific activities could not be undertaken</a:t>
            </a:r>
          </a:p>
          <a:p>
            <a:pPr marL="292608" lvl="1" indent="0">
              <a:lnSpc>
                <a:spcPct val="120000"/>
              </a:lnSpc>
              <a:buNone/>
            </a:pPr>
            <a:r>
              <a:rPr lang="en-US" sz="3800" dirty="0">
                <a:solidFill>
                  <a:schemeClr val="tx1"/>
                </a:solidFill>
              </a:rPr>
              <a:t>Jan. 27, 1986: </a:t>
            </a:r>
            <a:r>
              <a:rPr lang="en-US" sz="3800" dirty="0">
                <a:solidFill>
                  <a:srgbClr val="FF0000"/>
                </a:solidFill>
              </a:rPr>
              <a:t>With the agreement of MT, Boisjoly contacted NASA directly with the hope of canceling the launch. </a:t>
            </a:r>
            <a:r>
              <a:rPr lang="en-US" sz="3800" dirty="0">
                <a:solidFill>
                  <a:schemeClr val="tx1"/>
                </a:solidFill>
              </a:rPr>
              <a:t>That night, a telephone conference among NASA, MT, and other concerned parties took place</a:t>
            </a:r>
          </a:p>
          <a:p>
            <a:pPr marL="285750" indent="-285750">
              <a:lnSpc>
                <a:spcPct val="120000"/>
              </a:lnSpc>
              <a:buFont typeface="Arial" panose="020B0604020202020204" pitchFamily="34" charset="0"/>
              <a:buChar char="•"/>
            </a:pPr>
            <a:endParaRPr lang="en-US" sz="3400" dirty="0">
              <a:solidFill>
                <a:schemeClr val="tx1"/>
              </a:solidFill>
            </a:endParaRPr>
          </a:p>
          <a:p>
            <a:pPr marL="0" indent="0">
              <a:buNone/>
            </a:pPr>
            <a:endParaRPr lang="en-US" sz="3000" dirty="0">
              <a:solidFill>
                <a:schemeClr val="tx1"/>
              </a:solidFill>
            </a:endParaRPr>
          </a:p>
        </p:txBody>
      </p:sp>
    </p:spTree>
    <p:extLst>
      <p:ext uri="{BB962C8B-B14F-4D97-AF65-F5344CB8AC3E}">
        <p14:creationId xmlns:p14="http://schemas.microsoft.com/office/powerpoint/2010/main" val="4269397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Analysis of the case</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9</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1" y="1762996"/>
            <a:ext cx="10440606" cy="4598239"/>
          </a:xfrm>
        </p:spPr>
        <p:txBody>
          <a:bodyPr>
            <a:normAutofit fontScale="55000" lnSpcReduction="20000"/>
          </a:bodyPr>
          <a:lstStyle/>
          <a:p>
            <a:pPr marL="285750" indent="-285750">
              <a:lnSpc>
                <a:spcPct val="120000"/>
              </a:lnSpc>
              <a:buFont typeface="Arial" panose="020B0604020202020204" pitchFamily="34" charset="0"/>
              <a:buChar char="•"/>
            </a:pPr>
            <a:r>
              <a:rPr lang="en-US" sz="4500" dirty="0">
                <a:solidFill>
                  <a:schemeClr val="tx1"/>
                </a:solidFill>
              </a:rPr>
              <a:t>Telephone conference on the eve of the Launch</a:t>
            </a:r>
            <a:endParaRPr lang="en-US" sz="3800" dirty="0">
              <a:solidFill>
                <a:schemeClr val="tx1"/>
              </a:solidFill>
            </a:endParaRPr>
          </a:p>
          <a:p>
            <a:pPr marL="578358" lvl="1" indent="-285750">
              <a:lnSpc>
                <a:spcPct val="120000"/>
              </a:lnSpc>
              <a:buFont typeface="Arial" panose="020B0604020202020204" pitchFamily="34" charset="0"/>
              <a:buChar char="•"/>
            </a:pPr>
            <a:r>
              <a:rPr lang="en-US" sz="3600" dirty="0">
                <a:solidFill>
                  <a:schemeClr val="tx1"/>
                </a:solidFill>
              </a:rPr>
              <a:t>In the meeting, Boisjoly and his colleague A. Thompson led the explanation to NASA and indicated that the launch should be canceled or wait until the O-ring temperature rose above 12 °C</a:t>
            </a:r>
          </a:p>
          <a:p>
            <a:pPr marL="578358" lvl="1" indent="-285750">
              <a:lnSpc>
                <a:spcPct val="120000"/>
              </a:lnSpc>
              <a:buFont typeface="Arial" panose="020B0604020202020204" pitchFamily="34" charset="0"/>
              <a:buChar char="•"/>
            </a:pPr>
            <a:r>
              <a:rPr lang="en-US" sz="3600" dirty="0">
                <a:solidFill>
                  <a:schemeClr val="tx1"/>
                </a:solidFill>
              </a:rPr>
              <a:t>Boisjoly thought that NASA would stop the launch once he showed convincing evidence of the joint failure as NASA was aware of the dangers of flying at low temperatures</a:t>
            </a:r>
          </a:p>
          <a:p>
            <a:pPr marL="578358" lvl="1" indent="-285750">
              <a:lnSpc>
                <a:spcPct val="120000"/>
              </a:lnSpc>
              <a:buFont typeface="Arial" panose="020B0604020202020204" pitchFamily="34" charset="0"/>
              <a:buChar char="•"/>
            </a:pPr>
            <a:r>
              <a:rPr lang="en-US" sz="3600" dirty="0">
                <a:solidFill>
                  <a:schemeClr val="tx1"/>
                </a:solidFill>
              </a:rPr>
              <a:t>However, </a:t>
            </a:r>
            <a:r>
              <a:rPr lang="en-US" sz="3600" dirty="0">
                <a:solidFill>
                  <a:srgbClr val="FF0000"/>
                </a:solidFill>
              </a:rPr>
              <a:t>NASA did not agree to cancel or too much delay the launch</a:t>
            </a:r>
          </a:p>
          <a:p>
            <a:pPr marL="715963" lvl="2" indent="0">
              <a:lnSpc>
                <a:spcPct val="120000"/>
              </a:lnSpc>
              <a:buNone/>
            </a:pPr>
            <a:r>
              <a:rPr lang="en-US" sz="3200" i="1" dirty="0">
                <a:solidFill>
                  <a:schemeClr val="tx1"/>
                </a:solidFill>
              </a:rPr>
              <a:t>“When do you want me to launch — next April? Let’s do not quibble the day before launch.”  “If the launch is canceled due to the cold weather, the future launch dates will also be messed up. There is also another launch at Vandenberg. It's colder there.”</a:t>
            </a:r>
          </a:p>
          <a:p>
            <a:pPr marL="578358" lvl="1" indent="-285750">
              <a:lnSpc>
                <a:spcPct val="120000"/>
              </a:lnSpc>
              <a:buFont typeface="Arial" panose="020B0604020202020204" pitchFamily="34" charset="0"/>
              <a:buChar char="•"/>
            </a:pPr>
            <a:r>
              <a:rPr lang="en-US" sz="3600" dirty="0">
                <a:solidFill>
                  <a:schemeClr val="tx1"/>
                </a:solidFill>
              </a:rPr>
              <a:t>It was </a:t>
            </a:r>
            <a:r>
              <a:rPr lang="en-US" sz="3600" dirty="0">
                <a:solidFill>
                  <a:srgbClr val="FF0000"/>
                </a:solidFill>
              </a:rPr>
              <a:t>concluded that the data presented were uncertain and not conclusive</a:t>
            </a:r>
          </a:p>
          <a:p>
            <a:pPr marL="578358" lvl="1" indent="-285750">
              <a:lnSpc>
                <a:spcPct val="120000"/>
              </a:lnSpc>
              <a:buFont typeface="Arial" panose="020B0604020202020204" pitchFamily="34" charset="0"/>
              <a:buChar char="•"/>
            </a:pPr>
            <a:r>
              <a:rPr lang="en-US" sz="3600" dirty="0">
                <a:solidFill>
                  <a:schemeClr val="tx1"/>
                </a:solidFill>
              </a:rPr>
              <a:t>In response to that, MT’s Vice President in charge of the business division offered a five-minute MT-only meeting. MT was obviously under great pressure from NASA, their important client</a:t>
            </a:r>
            <a:endParaRPr lang="en-US" sz="3800" i="1" dirty="0">
              <a:solidFill>
                <a:schemeClr val="tx1"/>
              </a:solidFill>
            </a:endParaRPr>
          </a:p>
          <a:p>
            <a:pPr marL="0" indent="0">
              <a:lnSpc>
                <a:spcPct val="120000"/>
              </a:lnSpc>
              <a:buNone/>
            </a:pPr>
            <a:endParaRPr lang="en-US" sz="3000" dirty="0">
              <a:solidFill>
                <a:schemeClr val="tx1"/>
              </a:solidFill>
            </a:endParaRPr>
          </a:p>
        </p:txBody>
      </p:sp>
    </p:spTree>
    <p:extLst>
      <p:ext uri="{BB962C8B-B14F-4D97-AF65-F5344CB8AC3E}">
        <p14:creationId xmlns:p14="http://schemas.microsoft.com/office/powerpoint/2010/main" val="5095985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47461</TotalTime>
  <Words>3824</Words>
  <Application>Microsoft Office PowerPoint</Application>
  <PresentationFormat>Widescreen</PresentationFormat>
  <Paragraphs>311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Retrospect</vt:lpstr>
      <vt:lpstr>PowerPoint Presentation</vt:lpstr>
      <vt:lpstr>Seven-Step Guide to Ethical Decision-Making</vt:lpstr>
      <vt:lpstr>Case study: Space Shuttle Challenger Disaster</vt:lpstr>
      <vt:lpstr>Case study: Space Shuttle Challenger Disaster</vt:lpstr>
      <vt:lpstr>Case study: Space Shuttle Challenger Disaster</vt:lpstr>
      <vt:lpstr>Case study: Space Shuttle Challenger Disaster</vt:lpstr>
      <vt:lpstr>Analysis of the case</vt:lpstr>
      <vt:lpstr>Analysis of the case</vt:lpstr>
      <vt:lpstr>Analysis of the case</vt:lpstr>
      <vt:lpstr>Analysis of the case</vt:lpstr>
      <vt:lpstr>Analysis of the case</vt:lpstr>
      <vt:lpstr>Learned from the case</vt:lpstr>
      <vt:lpstr>Learned from the case</vt:lpstr>
      <vt:lpstr>Using the 7-step guide in ethical decision making</vt:lpstr>
      <vt:lpstr>Step 1 – State the problem</vt:lpstr>
      <vt:lpstr>Step 1 – The ethical problem of the case</vt:lpstr>
      <vt:lpstr>Step 2 – Check the facts</vt:lpstr>
      <vt:lpstr>Step 2 – The facts available</vt:lpstr>
      <vt:lpstr>Step 3 – Identify relevant factors</vt:lpstr>
      <vt:lpstr>Step 3 – Factors identified</vt:lpstr>
      <vt:lpstr>Step 4 – Develop a list of options</vt:lpstr>
      <vt:lpstr>Step 4 – What options could Lund have?</vt:lpstr>
      <vt:lpstr>Step 5 – Test the options</vt:lpstr>
      <vt:lpstr>Step 5 – Testing the options of the case</vt:lpstr>
      <vt:lpstr>Step 6 – Make a choice</vt:lpstr>
      <vt:lpstr>Step 6 – What should Lund choose?</vt:lpstr>
      <vt:lpstr>Step 7 – Review and reflect on the previous steps</vt:lpstr>
      <vt:lpstr>Step 7 – Reflect on the case before the accident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of EIE</dc:title>
  <dc:creator>Lun, Pak Kong [EIE]</dc:creator>
  <cp:lastModifiedBy>Daniel Lun</cp:lastModifiedBy>
  <cp:revision>599</cp:revision>
  <dcterms:created xsi:type="dcterms:W3CDTF">2017-01-25T02:50:45Z</dcterms:created>
  <dcterms:modified xsi:type="dcterms:W3CDTF">2025-02-07T14:42:57Z</dcterms:modified>
</cp:coreProperties>
</file>