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9"/>
  </p:notesMasterIdLst>
  <p:sldIdLst>
    <p:sldId id="555" r:id="rId2"/>
    <p:sldId id="583" r:id="rId3"/>
    <p:sldId id="588" r:id="rId4"/>
    <p:sldId id="613" r:id="rId5"/>
    <p:sldId id="614" r:id="rId6"/>
    <p:sldId id="584" r:id="rId7"/>
    <p:sldId id="589" r:id="rId8"/>
    <p:sldId id="615" r:id="rId9"/>
    <p:sldId id="590" r:id="rId10"/>
    <p:sldId id="604" r:id="rId11"/>
    <p:sldId id="616" r:id="rId12"/>
    <p:sldId id="605" r:id="rId13"/>
    <p:sldId id="607" r:id="rId14"/>
    <p:sldId id="617" r:id="rId15"/>
    <p:sldId id="618" r:id="rId16"/>
    <p:sldId id="610" r:id="rId17"/>
    <p:sldId id="61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FFF00"/>
    <a:srgbClr val="E483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347E9-8367-4B7F-8749-4F690DD1B47F}"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E33055-F5CF-422D-9E69-2AD299E8FCE6}" type="slidenum">
              <a:rPr lang="en-US" smtClean="0"/>
              <a:t>‹#›</a:t>
            </a:fld>
            <a:endParaRPr lang="en-US"/>
          </a:p>
        </p:txBody>
      </p:sp>
    </p:spTree>
    <p:extLst>
      <p:ext uri="{BB962C8B-B14F-4D97-AF65-F5344CB8AC3E}">
        <p14:creationId xmlns:p14="http://schemas.microsoft.com/office/powerpoint/2010/main" val="3176056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1B019-0DD5-4931-9B58-90F9A03D74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495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320756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286204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114" y="6442570"/>
            <a:ext cx="2472271" cy="365125"/>
          </a:xfrm>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600"/>
            </a:lvl1pPr>
          </a:lstStyle>
          <a:p>
            <a:fld id="{2A61B019-0DD5-4931-9B58-90F9A03D7415}" type="slidenum">
              <a:rPr lang="en-US" smtClean="0"/>
              <a:pPr/>
              <a:t>‹#›</a:t>
            </a:fld>
            <a:endParaRPr lang="en-US" dirty="0"/>
          </a:p>
        </p:txBody>
      </p:sp>
    </p:spTree>
    <p:extLst>
      <p:ext uri="{BB962C8B-B14F-4D97-AF65-F5344CB8AC3E}">
        <p14:creationId xmlns:p14="http://schemas.microsoft.com/office/powerpoint/2010/main" val="76044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600"/>
            </a:lvl1pPr>
          </a:lstStyle>
          <a:p>
            <a:fld id="{2A61B019-0DD5-4931-9B58-90F9A03D741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24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Dr Daniel Lun     June 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10018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Dr Daniel Lun     June 2024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410891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Dr Daniel Lun     June 2024</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47574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Dr Daniel Lun     June 2024</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153989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Dr Daniel Lun     June 2024</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61B019-0DD5-4931-9B58-90F9A03D7415}" type="slidenum">
              <a:rPr lang="en-US" smtClean="0"/>
              <a:t>‹#›</a:t>
            </a:fld>
            <a:endParaRPr lang="en-US"/>
          </a:p>
        </p:txBody>
      </p:sp>
    </p:spTree>
    <p:extLst>
      <p:ext uri="{BB962C8B-B14F-4D97-AF65-F5344CB8AC3E}">
        <p14:creationId xmlns:p14="http://schemas.microsoft.com/office/powerpoint/2010/main" val="61775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Dr Daniel Lun     June 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217470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Dr Daniel Lun     June 2024</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A61B019-0DD5-4931-9B58-90F9A03D741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0170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C1E6619-7722-0952-C2B4-45CA4A076F6F}"/>
              </a:ext>
            </a:extLst>
          </p:cNvPr>
          <p:cNvSpPr txBox="1"/>
          <p:nvPr/>
        </p:nvSpPr>
        <p:spPr>
          <a:xfrm>
            <a:off x="808151" y="1327868"/>
            <a:ext cx="10038774" cy="3139321"/>
          </a:xfrm>
          <a:prstGeom prst="rect">
            <a:avLst/>
          </a:prstGeom>
          <a:noFill/>
        </p:spPr>
        <p:txBody>
          <a:bodyPr wrap="none" rtlCol="0">
            <a:spAutoFit/>
          </a:bodyPr>
          <a:lstStyle/>
          <a:p>
            <a:pPr algn="ctr"/>
            <a:r>
              <a:rPr lang="en-US" sz="6600" dirty="0"/>
              <a:t>Unit IV</a:t>
            </a:r>
          </a:p>
          <a:p>
            <a:endParaRPr lang="en-US" dirty="0"/>
          </a:p>
          <a:p>
            <a:r>
              <a:rPr lang="en-US" sz="4800" dirty="0"/>
              <a:t>Making Ethical Decisions in Engineering</a:t>
            </a:r>
          </a:p>
          <a:p>
            <a:pPr algn="ctr"/>
            <a:r>
              <a:rPr lang="en-US" sz="4800" dirty="0"/>
              <a:t>(Part II)</a:t>
            </a:r>
          </a:p>
          <a:p>
            <a:endParaRPr lang="en-HK" dirty="0"/>
          </a:p>
        </p:txBody>
      </p:sp>
      <p:sp>
        <p:nvSpPr>
          <p:cNvPr id="2" name="Slide Number Placeholder 1">
            <a:extLst>
              <a:ext uri="{FF2B5EF4-FFF2-40B4-BE49-F238E27FC236}">
                <a16:creationId xmlns:a16="http://schemas.microsoft.com/office/drawing/2014/main" id="{1C48BC84-469C-1BCD-71BE-5F009536A565}"/>
              </a:ext>
            </a:extLst>
          </p:cNvPr>
          <p:cNvSpPr>
            <a:spLocks noGrp="1"/>
          </p:cNvSpPr>
          <p:nvPr>
            <p:ph type="sldNum" sz="quarter" idx="12"/>
          </p:nvPr>
        </p:nvSpPr>
        <p:spPr/>
        <p:txBody>
          <a:bodyPr/>
          <a:lstStyle/>
          <a:p>
            <a:fld id="{2A61B019-0DD5-4931-9B58-90F9A03D7415}" type="slidenum">
              <a:rPr lang="en-US" smtClean="0"/>
              <a:t>1</a:t>
            </a:fld>
            <a:endParaRPr lang="en-US"/>
          </a:p>
        </p:txBody>
      </p:sp>
      <p:sp>
        <p:nvSpPr>
          <p:cNvPr id="3" name="Date Placeholder 2">
            <a:extLst>
              <a:ext uri="{FF2B5EF4-FFF2-40B4-BE49-F238E27FC236}">
                <a16:creationId xmlns:a16="http://schemas.microsoft.com/office/drawing/2014/main" id="{DABF1F78-0D30-A17F-A4DE-0B1F1BDE99E6}"/>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34340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solidFill>
                  <a:schemeClr val="tx1"/>
                </a:solidFill>
              </a:rPr>
              <a:t>Step 3 – Identify relevant factors</a:t>
            </a:r>
            <a:endParaRPr lang="en-HK" dirty="0">
              <a:solidFill>
                <a:schemeClr val="tx1"/>
              </a:solidFill>
            </a:endParaRP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2" y="1733085"/>
            <a:ext cx="10058400" cy="4838312"/>
          </a:xfrm>
        </p:spPr>
        <p:txBody>
          <a:bodyPr>
            <a:normAutofit fontScale="55000" lnSpcReduction="20000"/>
          </a:bodyPr>
          <a:lstStyle/>
          <a:p>
            <a:pPr marL="285750" indent="-285750">
              <a:lnSpc>
                <a:spcPct val="120000"/>
              </a:lnSpc>
              <a:buFont typeface="Arial" panose="020B0604020202020204" pitchFamily="34" charset="0"/>
              <a:buChar char="•"/>
            </a:pPr>
            <a:r>
              <a:rPr lang="en-US" sz="3400" dirty="0">
                <a:solidFill>
                  <a:srgbClr val="FF0000"/>
                </a:solidFill>
              </a:rPr>
              <a:t>Internal factors: </a:t>
            </a:r>
          </a:p>
          <a:p>
            <a:pPr marL="578358" lvl="1" indent="-285750">
              <a:lnSpc>
                <a:spcPct val="120000"/>
              </a:lnSpc>
              <a:buFont typeface="Arial" panose="020B0604020202020204" pitchFamily="34" charset="0"/>
              <a:buChar char="•"/>
            </a:pPr>
            <a:r>
              <a:rPr lang="en-US" sz="2900" dirty="0">
                <a:solidFill>
                  <a:schemeClr val="tx1"/>
                </a:solidFill>
              </a:rPr>
              <a:t>If Jim reports the poor result of the two additional wells to the State, he will be seen as disloyal to the company, particularly because the result does not show the water quality has any harm to the public. He may be fired or discriminated against by his colleagues</a:t>
            </a:r>
          </a:p>
          <a:p>
            <a:pPr marL="578358" lvl="1" indent="-285750">
              <a:lnSpc>
                <a:spcPct val="120000"/>
              </a:lnSpc>
              <a:buFont typeface="Arial" panose="020B0604020202020204" pitchFamily="34" charset="0"/>
              <a:buChar char="•"/>
            </a:pPr>
            <a:r>
              <a:rPr lang="en-US" sz="2900" dirty="0">
                <a:solidFill>
                  <a:schemeClr val="tx1"/>
                </a:solidFill>
              </a:rPr>
              <a:t>If he agrees to cover the poor result of the two wells, he will violate the code of ethics of engineers. Should there be any bad consequence due to that, he will be held responsible. E.g., he may be sued</a:t>
            </a:r>
          </a:p>
          <a:p>
            <a:pPr marL="285750" indent="-285750">
              <a:lnSpc>
                <a:spcPct val="120000"/>
              </a:lnSpc>
              <a:buFont typeface="Arial" panose="020B0604020202020204" pitchFamily="34" charset="0"/>
              <a:buChar char="•"/>
            </a:pPr>
            <a:r>
              <a:rPr lang="en-US" sz="3400" dirty="0">
                <a:solidFill>
                  <a:srgbClr val="FF0000"/>
                </a:solidFill>
              </a:rPr>
              <a:t>External stakeholders:</a:t>
            </a:r>
          </a:p>
          <a:p>
            <a:pPr marL="578358" lvl="1" indent="-285750">
              <a:lnSpc>
                <a:spcPct val="120000"/>
              </a:lnSpc>
              <a:spcAft>
                <a:spcPts val="0"/>
              </a:spcAft>
              <a:buFont typeface="Arial" panose="020B0604020202020204" pitchFamily="34" charset="0"/>
              <a:buChar char="•"/>
            </a:pPr>
            <a:r>
              <a:rPr lang="en-US" sz="2900" dirty="0">
                <a:solidFill>
                  <a:schemeClr val="tx1"/>
                </a:solidFill>
              </a:rPr>
              <a:t>EA and its client – Will oppose reporting the poor result of the two additional wells since it may lead to many questions from the State and delay the development of the land  </a:t>
            </a:r>
          </a:p>
          <a:p>
            <a:pPr marL="578358" lvl="1" indent="-285750">
              <a:lnSpc>
                <a:spcPct val="120000"/>
              </a:lnSpc>
              <a:spcAft>
                <a:spcPts val="0"/>
              </a:spcAft>
              <a:buFont typeface="Arial" panose="020B0604020202020204" pitchFamily="34" charset="0"/>
              <a:buChar char="•"/>
            </a:pPr>
            <a:r>
              <a:rPr lang="en-US" sz="2900" dirty="0">
                <a:solidFill>
                  <a:schemeClr val="tx1"/>
                </a:solidFill>
              </a:rPr>
              <a:t>PREC – Will want to honor the commitment with EA or it will introduce huge financial loss. However, they may also think that it is not good to have their engineer breaching the code of ethics as it will ruin their reputation</a:t>
            </a:r>
          </a:p>
          <a:p>
            <a:pPr marL="578358" lvl="1" indent="-285750">
              <a:lnSpc>
                <a:spcPct val="120000"/>
              </a:lnSpc>
              <a:spcAft>
                <a:spcPts val="0"/>
              </a:spcAft>
              <a:buFont typeface="Arial" panose="020B0604020202020204" pitchFamily="34" charset="0"/>
              <a:buChar char="•"/>
            </a:pPr>
            <a:r>
              <a:rPr lang="en-US" sz="2900" dirty="0">
                <a:solidFill>
                  <a:schemeClr val="tx1"/>
                </a:solidFill>
              </a:rPr>
              <a:t>Future buyers of the land – Will mistakenly believe that the water quality of the land is very good. May have a problem if the land is used for other purposes</a:t>
            </a:r>
          </a:p>
          <a:p>
            <a:pPr marL="578358" lvl="1" indent="-285750">
              <a:lnSpc>
                <a:spcPct val="120000"/>
              </a:lnSpc>
              <a:spcAft>
                <a:spcPts val="0"/>
              </a:spcAft>
              <a:buFont typeface="Arial" panose="020B0604020202020204" pitchFamily="34" charset="0"/>
              <a:buChar char="•"/>
            </a:pPr>
            <a:r>
              <a:rPr lang="en-US" sz="2900" dirty="0">
                <a:solidFill>
                  <a:schemeClr val="tx1"/>
                </a:solidFill>
              </a:rPr>
              <a:t>The State – Will mistakenly believe that the water quality of the land is very good and may make a wrong policy on the usage of the land</a:t>
            </a:r>
          </a:p>
          <a:p>
            <a:pPr marL="578358" lvl="1" indent="-285750">
              <a:lnSpc>
                <a:spcPct val="120000"/>
              </a:lnSpc>
              <a:spcAft>
                <a:spcPts val="0"/>
              </a:spcAft>
              <a:buFont typeface="Arial" panose="020B0604020202020204" pitchFamily="34" charset="0"/>
              <a:buChar char="•"/>
            </a:pPr>
            <a:r>
              <a:rPr lang="en-US" sz="2900" dirty="0">
                <a:solidFill>
                  <a:schemeClr val="tx1"/>
                </a:solidFill>
              </a:rPr>
              <a:t>Professional bodies – Will penalize Jim and maybe PREC if they breach the code of ethics </a:t>
            </a:r>
          </a:p>
          <a:p>
            <a:pPr marL="578358" lvl="1" indent="-285750">
              <a:lnSpc>
                <a:spcPct val="120000"/>
              </a:lnSpc>
              <a:buFont typeface="Arial" panose="020B0604020202020204" pitchFamily="34" charset="0"/>
              <a:buChar char="•"/>
            </a:pPr>
            <a:endParaRPr lang="en-US" sz="32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10</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1822329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a:xfrm>
            <a:off x="1097279" y="286603"/>
            <a:ext cx="10644847" cy="1450757"/>
          </a:xfrm>
        </p:spPr>
        <p:txBody>
          <a:bodyPr/>
          <a:lstStyle/>
          <a:p>
            <a:r>
              <a:rPr lang="en-HK" dirty="0"/>
              <a:t>Case study: Testing Water … and Ethics (Part III)</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11</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6" name="TextBox 5">
            <a:extLst>
              <a:ext uri="{FF2B5EF4-FFF2-40B4-BE49-F238E27FC236}">
                <a16:creationId xmlns:a16="http://schemas.microsoft.com/office/drawing/2014/main" id="{57B9F815-F066-8B34-60D8-7BC22ACA0F5E}"/>
              </a:ext>
            </a:extLst>
          </p:cNvPr>
          <p:cNvSpPr txBox="1"/>
          <p:nvPr/>
        </p:nvSpPr>
        <p:spPr>
          <a:xfrm>
            <a:off x="2805042" y="6433329"/>
            <a:ext cx="6448862" cy="307777"/>
          </a:xfrm>
          <a:prstGeom prst="rect">
            <a:avLst/>
          </a:prstGeom>
          <a:noFill/>
        </p:spPr>
        <p:txBody>
          <a:bodyPr wrap="square">
            <a:spAutoFit/>
          </a:bodyPr>
          <a:lstStyle/>
          <a:p>
            <a:r>
              <a:rPr lang="en-HK" sz="1400" dirty="0"/>
              <a:t>https://www.youtube.com/watch?v=LLhdrbTjl30</a:t>
            </a:r>
          </a:p>
        </p:txBody>
      </p:sp>
    </p:spTree>
    <p:extLst>
      <p:ext uri="{BB962C8B-B14F-4D97-AF65-F5344CB8AC3E}">
        <p14:creationId xmlns:p14="http://schemas.microsoft.com/office/powerpoint/2010/main" val="271390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Step 4 – Develop a list of options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2" y="1762997"/>
            <a:ext cx="10058400" cy="4633407"/>
          </a:xfrm>
        </p:spPr>
        <p:txBody>
          <a:bodyPr>
            <a:normAutofit fontScale="85000" lnSpcReduction="10000"/>
          </a:bodyPr>
          <a:lstStyle/>
          <a:p>
            <a:pPr marL="285750" indent="-285750">
              <a:lnSpc>
                <a:spcPct val="120000"/>
              </a:lnSpc>
              <a:buFont typeface="Arial" panose="020B0604020202020204" pitchFamily="34" charset="0"/>
              <a:buChar char="•"/>
            </a:pPr>
            <a:r>
              <a:rPr lang="en-US" sz="3400" dirty="0">
                <a:solidFill>
                  <a:schemeClr val="tx1"/>
                </a:solidFill>
              </a:rPr>
              <a:t>Withdraw from the contract with EA</a:t>
            </a:r>
          </a:p>
          <a:p>
            <a:pPr marL="285750" indent="-285750">
              <a:lnSpc>
                <a:spcPct val="120000"/>
              </a:lnSpc>
              <a:buFont typeface="Arial" panose="020B0604020202020204" pitchFamily="34" charset="0"/>
              <a:buChar char="•"/>
            </a:pPr>
            <a:r>
              <a:rPr lang="en-US" sz="3400" dirty="0">
                <a:solidFill>
                  <a:schemeClr val="tx1"/>
                </a:solidFill>
              </a:rPr>
              <a:t>Send a letter to EA and persuade them to fully report all results. It serves as a disclaimer in case there is responsibility for the case (knowing that EA is likely to say no)</a:t>
            </a:r>
          </a:p>
          <a:p>
            <a:pPr marL="285750" indent="-285750">
              <a:lnSpc>
                <a:spcPct val="120000"/>
              </a:lnSpc>
              <a:buFont typeface="Arial" panose="020B0604020202020204" pitchFamily="34" charset="0"/>
              <a:buChar char="•"/>
            </a:pPr>
            <a:r>
              <a:rPr lang="en-US" sz="3400" dirty="0">
                <a:solidFill>
                  <a:schemeClr val="tx1"/>
                </a:solidFill>
              </a:rPr>
              <a:t>Persuade EA to fully report all results. Agree to pay a part of the costs if the State requires more work after fully reporting the results of the samples (although it is likely that EA will still say no)</a:t>
            </a:r>
          </a:p>
          <a:p>
            <a:pPr marL="285750" indent="-285750">
              <a:lnSpc>
                <a:spcPct val="120000"/>
              </a:lnSpc>
              <a:buFont typeface="Arial" panose="020B0604020202020204" pitchFamily="34" charset="0"/>
              <a:buChar char="•"/>
            </a:pPr>
            <a:r>
              <a:rPr lang="en-US" sz="3400" dirty="0">
                <a:solidFill>
                  <a:schemeClr val="tx1"/>
                </a:solidFill>
              </a:rPr>
              <a:t>Agree with EA and partially report the results to the State</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12</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6" name="TextBox 5">
            <a:extLst>
              <a:ext uri="{FF2B5EF4-FFF2-40B4-BE49-F238E27FC236}">
                <a16:creationId xmlns:a16="http://schemas.microsoft.com/office/drawing/2014/main" id="{2B4D7E48-9B47-FC06-4EF0-E48E81949234}"/>
              </a:ext>
            </a:extLst>
          </p:cNvPr>
          <p:cNvSpPr txBox="1"/>
          <p:nvPr/>
        </p:nvSpPr>
        <p:spPr>
          <a:xfrm>
            <a:off x="2388211" y="6394299"/>
            <a:ext cx="6095266" cy="461665"/>
          </a:xfrm>
          <a:prstGeom prst="rect">
            <a:avLst/>
          </a:prstGeom>
          <a:noFill/>
        </p:spPr>
        <p:txBody>
          <a:bodyPr wrap="square">
            <a:spAutoFit/>
          </a:bodyPr>
          <a:lstStyle/>
          <a:p>
            <a:r>
              <a:rPr lang="en-US" sz="1200" dirty="0"/>
              <a:t>Jun </a:t>
            </a:r>
            <a:r>
              <a:rPr lang="en-US" sz="1200" dirty="0" err="1"/>
              <a:t>Fudano</a:t>
            </a:r>
            <a:r>
              <a:rPr lang="en-US" sz="1200" dirty="0"/>
              <a:t>, Daniel Schwarz, and John </a:t>
            </a:r>
            <a:r>
              <a:rPr lang="en-US" sz="1200" dirty="0" err="1"/>
              <a:t>Gayed</a:t>
            </a:r>
            <a:r>
              <a:rPr lang="en-US" sz="1200" dirty="0"/>
              <a:t>, </a:t>
            </a:r>
            <a:r>
              <a:rPr lang="en-US" sz="1200" i="1" dirty="0" err="1"/>
              <a:t>TokyoTechX</a:t>
            </a:r>
            <a:r>
              <a:rPr lang="en-US" sz="1200" i="1" dirty="0"/>
              <a:t>: Science, Engineering, AI &amp; Data Ethics</a:t>
            </a:r>
            <a:r>
              <a:rPr lang="en-US" sz="1200" dirty="0"/>
              <a:t>, edX Online course</a:t>
            </a:r>
            <a:endParaRPr lang="en-HK" sz="1200" dirty="0"/>
          </a:p>
        </p:txBody>
      </p:sp>
    </p:spTree>
    <p:extLst>
      <p:ext uri="{BB962C8B-B14F-4D97-AF65-F5344CB8AC3E}">
        <p14:creationId xmlns:p14="http://schemas.microsoft.com/office/powerpoint/2010/main" val="753253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Step 5 – Test the options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1" y="1762996"/>
            <a:ext cx="10370267" cy="4993892"/>
          </a:xfrm>
        </p:spPr>
        <p:txBody>
          <a:bodyPr>
            <a:normAutofit fontScale="62500" lnSpcReduction="20000"/>
          </a:bodyPr>
          <a:lstStyle/>
          <a:p>
            <a:pPr marL="285750" indent="-285750">
              <a:lnSpc>
                <a:spcPct val="120000"/>
              </a:lnSpc>
              <a:buFont typeface="Arial" panose="020B0604020202020204" pitchFamily="34" charset="0"/>
              <a:buChar char="•"/>
            </a:pPr>
            <a:r>
              <a:rPr lang="en-US" sz="3400" dirty="0">
                <a:solidFill>
                  <a:schemeClr val="tx1"/>
                </a:solidFill>
              </a:rPr>
              <a:t>This step involves evaluating each option using ethical tests. The common ones include</a:t>
            </a:r>
          </a:p>
          <a:p>
            <a:pPr marL="578358" lvl="1" indent="-285750">
              <a:lnSpc>
                <a:spcPct val="120000"/>
              </a:lnSpc>
              <a:buFont typeface="Arial" panose="020B0604020202020204" pitchFamily="34" charset="0"/>
              <a:buChar char="•"/>
            </a:pPr>
            <a:r>
              <a:rPr lang="en-US" sz="3100" dirty="0">
                <a:solidFill>
                  <a:srgbClr val="FF0000"/>
                </a:solidFill>
              </a:rPr>
              <a:t>Harm test</a:t>
            </a:r>
            <a:r>
              <a:rPr lang="en-US" sz="3100" dirty="0">
                <a:solidFill>
                  <a:schemeClr val="tx1"/>
                </a:solidFill>
              </a:rPr>
              <a:t>: Does this option cause harm to individuals, groups, or society at large?</a:t>
            </a:r>
          </a:p>
          <a:p>
            <a:pPr marL="578358" lvl="1" indent="-285750">
              <a:lnSpc>
                <a:spcPct val="120000"/>
              </a:lnSpc>
              <a:buFont typeface="Arial" panose="020B0604020202020204" pitchFamily="34" charset="0"/>
              <a:buChar char="•"/>
            </a:pPr>
            <a:r>
              <a:rPr lang="en-US" sz="3100" dirty="0">
                <a:solidFill>
                  <a:srgbClr val="FF0000"/>
                </a:solidFill>
              </a:rPr>
              <a:t>Publicity test</a:t>
            </a:r>
            <a:r>
              <a:rPr lang="en-US" sz="3100" dirty="0">
                <a:solidFill>
                  <a:schemeClr val="tx1"/>
                </a:solidFill>
              </a:rPr>
              <a:t>: Can the option be justified or defended in the public eyes and does it align with societal values and expectations?</a:t>
            </a:r>
          </a:p>
          <a:p>
            <a:pPr marL="578358" lvl="1" indent="-285750">
              <a:lnSpc>
                <a:spcPct val="120000"/>
              </a:lnSpc>
              <a:buFont typeface="Arial" panose="020B0604020202020204" pitchFamily="34" charset="0"/>
              <a:buChar char="•"/>
            </a:pPr>
            <a:r>
              <a:rPr lang="en-US" sz="3100" dirty="0">
                <a:solidFill>
                  <a:srgbClr val="FF0000"/>
                </a:solidFill>
              </a:rPr>
              <a:t>Defensibility test</a:t>
            </a:r>
            <a:r>
              <a:rPr lang="en-US" sz="3100" dirty="0">
                <a:solidFill>
                  <a:schemeClr val="tx1"/>
                </a:solidFill>
              </a:rPr>
              <a:t>: Could I defend my option before a congressional committee or committee of peers?</a:t>
            </a:r>
          </a:p>
          <a:p>
            <a:pPr marL="578358" lvl="1" indent="-285750">
              <a:lnSpc>
                <a:spcPct val="120000"/>
              </a:lnSpc>
              <a:buFont typeface="Arial" panose="020B0604020202020204" pitchFamily="34" charset="0"/>
              <a:buChar char="•"/>
            </a:pPr>
            <a:r>
              <a:rPr lang="en-US" sz="3100" dirty="0">
                <a:solidFill>
                  <a:srgbClr val="FF0000"/>
                </a:solidFill>
              </a:rPr>
              <a:t>Reversibility test</a:t>
            </a:r>
            <a:r>
              <a:rPr lang="en-US" sz="3100" dirty="0">
                <a:solidFill>
                  <a:schemeClr val="tx1"/>
                </a:solidFill>
              </a:rPr>
              <a:t>: Would I still think this option was a good choice if I were adversely affected by it?</a:t>
            </a:r>
          </a:p>
          <a:p>
            <a:pPr marL="578358" lvl="1" indent="-285750">
              <a:lnSpc>
                <a:spcPct val="120000"/>
              </a:lnSpc>
              <a:buFont typeface="Arial" panose="020B0604020202020204" pitchFamily="34" charset="0"/>
              <a:buChar char="•"/>
            </a:pPr>
            <a:r>
              <a:rPr lang="en-US" sz="3100" dirty="0">
                <a:solidFill>
                  <a:srgbClr val="FF0000"/>
                </a:solidFill>
              </a:rPr>
              <a:t>Colleague test</a:t>
            </a:r>
            <a:r>
              <a:rPr lang="en-US" sz="3100" dirty="0">
                <a:solidFill>
                  <a:schemeClr val="tx1"/>
                </a:solidFill>
              </a:rPr>
              <a:t>: Would the option impact colleagues or fellow employees and does the option align with the values and interests of other team members and promote a healthy work environment?</a:t>
            </a:r>
          </a:p>
          <a:p>
            <a:pPr marL="578358" lvl="1" indent="-285750">
              <a:lnSpc>
                <a:spcPct val="120000"/>
              </a:lnSpc>
              <a:buFont typeface="Arial" panose="020B0604020202020204" pitchFamily="34" charset="0"/>
              <a:buChar char="•"/>
            </a:pPr>
            <a:r>
              <a:rPr lang="en-US" sz="3100" dirty="0">
                <a:solidFill>
                  <a:srgbClr val="FF0000"/>
                </a:solidFill>
              </a:rPr>
              <a:t>Professional test</a:t>
            </a:r>
            <a:r>
              <a:rPr lang="en-US" sz="3100" dirty="0">
                <a:solidFill>
                  <a:schemeClr val="tx1"/>
                </a:solidFill>
              </a:rPr>
              <a:t>: Would my profession's governing body for ethics agree with this option?</a:t>
            </a:r>
          </a:p>
          <a:p>
            <a:pPr marL="578358" lvl="1" indent="-285750">
              <a:lnSpc>
                <a:spcPct val="120000"/>
              </a:lnSpc>
              <a:buFont typeface="Arial" panose="020B0604020202020204" pitchFamily="34" charset="0"/>
              <a:buChar char="•"/>
            </a:pPr>
            <a:r>
              <a:rPr lang="en-US" sz="3100" dirty="0">
                <a:solidFill>
                  <a:srgbClr val="FF0000"/>
                </a:solidFill>
              </a:rPr>
              <a:t>Organization test</a:t>
            </a:r>
            <a:r>
              <a:rPr lang="en-US" sz="3100" dirty="0">
                <a:solidFill>
                  <a:schemeClr val="tx1"/>
                </a:solidFill>
              </a:rPr>
              <a:t>: Would the option align with the values, mission, and long-term goals of the organization one works in?</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13</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5" name="TextBox 4">
            <a:extLst>
              <a:ext uri="{FF2B5EF4-FFF2-40B4-BE49-F238E27FC236}">
                <a16:creationId xmlns:a16="http://schemas.microsoft.com/office/drawing/2014/main" id="{362EF50D-B6C5-37E2-1FFF-509DC0764352}"/>
              </a:ext>
            </a:extLst>
          </p:cNvPr>
          <p:cNvSpPr txBox="1"/>
          <p:nvPr/>
        </p:nvSpPr>
        <p:spPr>
          <a:xfrm>
            <a:off x="2902561" y="6455578"/>
            <a:ext cx="6095266" cy="307777"/>
          </a:xfrm>
          <a:prstGeom prst="rect">
            <a:avLst/>
          </a:prstGeom>
          <a:noFill/>
        </p:spPr>
        <p:txBody>
          <a:bodyPr wrap="square">
            <a:spAutoFit/>
          </a:bodyPr>
          <a:lstStyle/>
          <a:p>
            <a:r>
              <a:rPr lang="en-HK" sz="1400" dirty="0"/>
              <a:t>https://xmonks.com/ethical-decision-making/</a:t>
            </a:r>
          </a:p>
        </p:txBody>
      </p:sp>
    </p:spTree>
    <p:extLst>
      <p:ext uri="{BB962C8B-B14F-4D97-AF65-F5344CB8AC3E}">
        <p14:creationId xmlns:p14="http://schemas.microsoft.com/office/powerpoint/2010/main" val="132155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Step 5 – Test the options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2" y="1762997"/>
            <a:ext cx="10058400" cy="4360845"/>
          </a:xfrm>
        </p:spPr>
        <p:txBody>
          <a:bodyPr>
            <a:normAutofit fontScale="55000" lnSpcReduction="20000"/>
          </a:bodyPr>
          <a:lstStyle/>
          <a:p>
            <a:pPr marL="285750" indent="-285750">
              <a:lnSpc>
                <a:spcPct val="120000"/>
              </a:lnSpc>
              <a:buFont typeface="Arial" panose="020B0604020202020204" pitchFamily="34" charset="0"/>
              <a:buChar char="•"/>
            </a:pPr>
            <a:r>
              <a:rPr lang="en-US" sz="3400" dirty="0">
                <a:solidFill>
                  <a:schemeClr val="tx1"/>
                </a:solidFill>
              </a:rPr>
              <a:t>Withdraw from the contract with EA</a:t>
            </a:r>
          </a:p>
          <a:p>
            <a:pPr marL="285750" indent="-285750">
              <a:lnSpc>
                <a:spcPct val="120000"/>
              </a:lnSpc>
              <a:buFont typeface="Arial" panose="020B0604020202020204" pitchFamily="34" charset="0"/>
              <a:buChar char="•"/>
            </a:pPr>
            <a:endParaRPr lang="en-US" sz="3400" dirty="0">
              <a:solidFill>
                <a:schemeClr val="tx1"/>
              </a:solidFill>
            </a:endParaRPr>
          </a:p>
          <a:p>
            <a:pPr marL="285750" indent="-285750">
              <a:lnSpc>
                <a:spcPct val="120000"/>
              </a:lnSpc>
              <a:buFont typeface="Arial" panose="020B0604020202020204" pitchFamily="34" charset="0"/>
              <a:buChar char="•"/>
            </a:pPr>
            <a:r>
              <a:rPr lang="en-US" sz="3400" dirty="0">
                <a:solidFill>
                  <a:schemeClr val="tx1"/>
                </a:solidFill>
              </a:rPr>
              <a:t>Send a letter to EA and persuade them to fully report all results. It serves as a disclaimer in case there is responsibility for the case (knowing that EA is likely to say no)</a:t>
            </a:r>
          </a:p>
          <a:p>
            <a:pPr marL="285750" indent="-285750">
              <a:lnSpc>
                <a:spcPct val="120000"/>
              </a:lnSpc>
              <a:buFont typeface="Arial" panose="020B0604020202020204" pitchFamily="34" charset="0"/>
              <a:buChar char="•"/>
            </a:pPr>
            <a:endParaRPr lang="en-US" sz="3400" dirty="0">
              <a:solidFill>
                <a:schemeClr val="tx1"/>
              </a:solidFill>
            </a:endParaRPr>
          </a:p>
          <a:p>
            <a:pPr marL="285750" indent="-285750">
              <a:lnSpc>
                <a:spcPct val="120000"/>
              </a:lnSpc>
              <a:buFont typeface="Arial" panose="020B0604020202020204" pitchFamily="34" charset="0"/>
              <a:buChar char="•"/>
            </a:pPr>
            <a:r>
              <a:rPr lang="en-US" sz="3400" dirty="0">
                <a:solidFill>
                  <a:schemeClr val="tx1"/>
                </a:solidFill>
              </a:rPr>
              <a:t>Persuade EA to fully report all results. Agree to pay a part of the costs if the State requires more work after fully reporting the results of the samples (although it is likely that EA will still say no)</a:t>
            </a:r>
          </a:p>
          <a:p>
            <a:pPr marL="285750" indent="-285750">
              <a:lnSpc>
                <a:spcPct val="120000"/>
              </a:lnSpc>
              <a:buFont typeface="Arial" panose="020B0604020202020204" pitchFamily="34" charset="0"/>
              <a:buChar char="•"/>
            </a:pPr>
            <a:endParaRPr lang="en-US" sz="3400" dirty="0">
              <a:solidFill>
                <a:schemeClr val="tx1"/>
              </a:solidFill>
            </a:endParaRPr>
          </a:p>
          <a:p>
            <a:pPr marL="285750" indent="-285750">
              <a:lnSpc>
                <a:spcPct val="120000"/>
              </a:lnSpc>
              <a:buFont typeface="Arial" panose="020B0604020202020204" pitchFamily="34" charset="0"/>
              <a:buChar char="•"/>
            </a:pPr>
            <a:r>
              <a:rPr lang="en-US" sz="3400" dirty="0">
                <a:solidFill>
                  <a:schemeClr val="tx1"/>
                </a:solidFill>
              </a:rPr>
              <a:t>Agree with EA and partially report the results to the State</a:t>
            </a:r>
          </a:p>
          <a:p>
            <a:pPr marL="285750" indent="-285750">
              <a:lnSpc>
                <a:spcPct val="120000"/>
              </a:lnSpc>
              <a:buFont typeface="Arial" panose="020B0604020202020204" pitchFamily="34" charset="0"/>
              <a:buChar char="•"/>
            </a:pPr>
            <a:endParaRPr lang="en-US" sz="34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14</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6" name="TextBox 5">
            <a:extLst>
              <a:ext uri="{FF2B5EF4-FFF2-40B4-BE49-F238E27FC236}">
                <a16:creationId xmlns:a16="http://schemas.microsoft.com/office/drawing/2014/main" id="{2B4D7E48-9B47-FC06-4EF0-E48E81949234}"/>
              </a:ext>
            </a:extLst>
          </p:cNvPr>
          <p:cNvSpPr txBox="1"/>
          <p:nvPr/>
        </p:nvSpPr>
        <p:spPr>
          <a:xfrm>
            <a:off x="2388211" y="6394299"/>
            <a:ext cx="6095266" cy="461665"/>
          </a:xfrm>
          <a:prstGeom prst="rect">
            <a:avLst/>
          </a:prstGeom>
          <a:noFill/>
        </p:spPr>
        <p:txBody>
          <a:bodyPr wrap="square">
            <a:spAutoFit/>
          </a:bodyPr>
          <a:lstStyle/>
          <a:p>
            <a:r>
              <a:rPr lang="en-US" sz="1200" dirty="0"/>
              <a:t>Jun </a:t>
            </a:r>
            <a:r>
              <a:rPr lang="en-US" sz="1200" dirty="0" err="1"/>
              <a:t>Fudano</a:t>
            </a:r>
            <a:r>
              <a:rPr lang="en-US" sz="1200" dirty="0"/>
              <a:t>, Daniel Schwarz, and John </a:t>
            </a:r>
            <a:r>
              <a:rPr lang="en-US" sz="1200" dirty="0" err="1"/>
              <a:t>Gayed</a:t>
            </a:r>
            <a:r>
              <a:rPr lang="en-US" sz="1200" dirty="0"/>
              <a:t>, </a:t>
            </a:r>
            <a:r>
              <a:rPr lang="en-US" sz="1200" i="1" dirty="0" err="1"/>
              <a:t>TokyoTechX</a:t>
            </a:r>
            <a:r>
              <a:rPr lang="en-US" sz="1200" i="1" dirty="0"/>
              <a:t>: Science, Engineering, AI &amp; Data Ethics</a:t>
            </a:r>
            <a:r>
              <a:rPr lang="en-US" sz="1200" dirty="0"/>
              <a:t>, edX Online course</a:t>
            </a:r>
            <a:endParaRPr lang="en-HK" sz="1200" dirty="0"/>
          </a:p>
        </p:txBody>
      </p:sp>
      <p:graphicFrame>
        <p:nvGraphicFramePr>
          <p:cNvPr id="5" name="Table 4">
            <a:extLst>
              <a:ext uri="{FF2B5EF4-FFF2-40B4-BE49-F238E27FC236}">
                <a16:creationId xmlns:a16="http://schemas.microsoft.com/office/drawing/2014/main" id="{282186E0-19C1-F562-0A35-55E537FE38C3}"/>
              </a:ext>
            </a:extLst>
          </p:cNvPr>
          <p:cNvGraphicFramePr>
            <a:graphicFrameLocks noGrp="1"/>
          </p:cNvGraphicFramePr>
          <p:nvPr>
            <p:extLst>
              <p:ext uri="{D42A27DB-BD31-4B8C-83A1-F6EECF244321}">
                <p14:modId xmlns:p14="http://schemas.microsoft.com/office/powerpoint/2010/main" val="1489842471"/>
              </p:ext>
            </p:extLst>
          </p:nvPr>
        </p:nvGraphicFramePr>
        <p:xfrm>
          <a:off x="1469291" y="2184811"/>
          <a:ext cx="3898412" cy="274320"/>
        </p:xfrm>
        <a:graphic>
          <a:graphicData uri="http://schemas.openxmlformats.org/drawingml/2006/table">
            <a:tbl>
              <a:tblPr firstRow="1" bandRow="1">
                <a:tableStyleId>{5C22544A-7EE6-4342-B048-85BDC9FD1C3A}</a:tableStyleId>
              </a:tblPr>
              <a:tblGrid>
                <a:gridCol w="556916">
                  <a:extLst>
                    <a:ext uri="{9D8B030D-6E8A-4147-A177-3AD203B41FA5}">
                      <a16:colId xmlns:a16="http://schemas.microsoft.com/office/drawing/2014/main" val="1426588187"/>
                    </a:ext>
                  </a:extLst>
                </a:gridCol>
                <a:gridCol w="556916">
                  <a:extLst>
                    <a:ext uri="{9D8B030D-6E8A-4147-A177-3AD203B41FA5}">
                      <a16:colId xmlns:a16="http://schemas.microsoft.com/office/drawing/2014/main" val="750583524"/>
                    </a:ext>
                  </a:extLst>
                </a:gridCol>
                <a:gridCol w="556916">
                  <a:extLst>
                    <a:ext uri="{9D8B030D-6E8A-4147-A177-3AD203B41FA5}">
                      <a16:colId xmlns:a16="http://schemas.microsoft.com/office/drawing/2014/main" val="1322277372"/>
                    </a:ext>
                  </a:extLst>
                </a:gridCol>
                <a:gridCol w="556916">
                  <a:extLst>
                    <a:ext uri="{9D8B030D-6E8A-4147-A177-3AD203B41FA5}">
                      <a16:colId xmlns:a16="http://schemas.microsoft.com/office/drawing/2014/main" val="2479282647"/>
                    </a:ext>
                  </a:extLst>
                </a:gridCol>
                <a:gridCol w="556916">
                  <a:extLst>
                    <a:ext uri="{9D8B030D-6E8A-4147-A177-3AD203B41FA5}">
                      <a16:colId xmlns:a16="http://schemas.microsoft.com/office/drawing/2014/main" val="208185024"/>
                    </a:ext>
                  </a:extLst>
                </a:gridCol>
                <a:gridCol w="556916">
                  <a:extLst>
                    <a:ext uri="{9D8B030D-6E8A-4147-A177-3AD203B41FA5}">
                      <a16:colId xmlns:a16="http://schemas.microsoft.com/office/drawing/2014/main" val="1673737916"/>
                    </a:ext>
                  </a:extLst>
                </a:gridCol>
                <a:gridCol w="556916">
                  <a:extLst>
                    <a:ext uri="{9D8B030D-6E8A-4147-A177-3AD203B41FA5}">
                      <a16:colId xmlns:a16="http://schemas.microsoft.com/office/drawing/2014/main" val="3442708246"/>
                    </a:ext>
                  </a:extLst>
                </a:gridCol>
              </a:tblGrid>
              <a:tr h="252000">
                <a:tc>
                  <a:txBody>
                    <a:bodyPr/>
                    <a:lstStyle/>
                    <a:p>
                      <a:r>
                        <a:rPr lang="en-HK" sz="1200" dirty="0">
                          <a:solidFill>
                            <a:srgbClr val="00B050"/>
                          </a:solidFill>
                        </a:rPr>
                        <a:t>Harm</a:t>
                      </a:r>
                    </a:p>
                  </a:txBody>
                  <a:tcPr>
                    <a:solidFill>
                      <a:schemeClr val="bg2"/>
                    </a:solidFill>
                  </a:tcPr>
                </a:tc>
                <a:tc>
                  <a:txBody>
                    <a:bodyPr/>
                    <a:lstStyle/>
                    <a:p>
                      <a:r>
                        <a:rPr lang="en-HK" sz="1200" dirty="0">
                          <a:solidFill>
                            <a:srgbClr val="00B050"/>
                          </a:solidFill>
                        </a:rPr>
                        <a:t>Pub</a:t>
                      </a:r>
                    </a:p>
                  </a:txBody>
                  <a:tcPr>
                    <a:solidFill>
                      <a:schemeClr val="bg2"/>
                    </a:solidFill>
                  </a:tcPr>
                </a:tc>
                <a:tc>
                  <a:txBody>
                    <a:bodyPr/>
                    <a:lstStyle/>
                    <a:p>
                      <a:r>
                        <a:rPr lang="en-HK" sz="1200" dirty="0">
                          <a:solidFill>
                            <a:srgbClr val="00B050"/>
                          </a:solidFill>
                        </a:rPr>
                        <a:t>Def</a:t>
                      </a:r>
                    </a:p>
                  </a:txBody>
                  <a:tcPr>
                    <a:solidFill>
                      <a:schemeClr val="bg2"/>
                    </a:solidFill>
                  </a:tcPr>
                </a:tc>
                <a:tc>
                  <a:txBody>
                    <a:bodyPr/>
                    <a:lstStyle/>
                    <a:p>
                      <a:r>
                        <a:rPr lang="en-HK" sz="1200" dirty="0">
                          <a:solidFill>
                            <a:srgbClr val="00B050"/>
                          </a:solidFill>
                        </a:rPr>
                        <a:t>Rev</a:t>
                      </a:r>
                    </a:p>
                  </a:txBody>
                  <a:tcPr>
                    <a:solidFill>
                      <a:schemeClr val="bg2"/>
                    </a:solidFill>
                  </a:tcPr>
                </a:tc>
                <a:tc>
                  <a:txBody>
                    <a:bodyPr/>
                    <a:lstStyle/>
                    <a:p>
                      <a:r>
                        <a:rPr lang="en-HK" sz="1200" dirty="0">
                          <a:solidFill>
                            <a:srgbClr val="FF0000"/>
                          </a:solidFill>
                        </a:rPr>
                        <a:t>Coll</a:t>
                      </a:r>
                    </a:p>
                  </a:txBody>
                  <a:tcPr>
                    <a:solidFill>
                      <a:schemeClr val="bg2"/>
                    </a:solidFill>
                  </a:tcPr>
                </a:tc>
                <a:tc>
                  <a:txBody>
                    <a:bodyPr/>
                    <a:lstStyle/>
                    <a:p>
                      <a:r>
                        <a:rPr lang="en-HK" sz="1200" dirty="0">
                          <a:solidFill>
                            <a:srgbClr val="00B050"/>
                          </a:solidFill>
                        </a:rPr>
                        <a:t>Pro</a:t>
                      </a:r>
                    </a:p>
                  </a:txBody>
                  <a:tcPr>
                    <a:solidFill>
                      <a:schemeClr val="bg2"/>
                    </a:solidFill>
                  </a:tcPr>
                </a:tc>
                <a:tc>
                  <a:txBody>
                    <a:bodyPr/>
                    <a:lstStyle/>
                    <a:p>
                      <a:r>
                        <a:rPr lang="en-HK" sz="1200" dirty="0">
                          <a:solidFill>
                            <a:srgbClr val="FF0000"/>
                          </a:solidFill>
                        </a:rPr>
                        <a:t>Org</a:t>
                      </a:r>
                    </a:p>
                  </a:txBody>
                  <a:tcPr>
                    <a:solidFill>
                      <a:schemeClr val="bg2"/>
                    </a:solidFill>
                  </a:tcPr>
                </a:tc>
                <a:extLst>
                  <a:ext uri="{0D108BD9-81ED-4DB2-BD59-A6C34878D82A}">
                    <a16:rowId xmlns:a16="http://schemas.microsoft.com/office/drawing/2014/main" val="4037265970"/>
                  </a:ext>
                </a:extLst>
              </a:tr>
            </a:tbl>
          </a:graphicData>
        </a:graphic>
      </p:graphicFrame>
      <p:graphicFrame>
        <p:nvGraphicFramePr>
          <p:cNvPr id="8" name="Table 7">
            <a:extLst>
              <a:ext uri="{FF2B5EF4-FFF2-40B4-BE49-F238E27FC236}">
                <a16:creationId xmlns:a16="http://schemas.microsoft.com/office/drawing/2014/main" id="{80E72660-3F0E-1BA6-D30A-99657FE627E2}"/>
              </a:ext>
            </a:extLst>
          </p:cNvPr>
          <p:cNvGraphicFramePr>
            <a:graphicFrameLocks noGrp="1"/>
          </p:cNvGraphicFramePr>
          <p:nvPr>
            <p:extLst>
              <p:ext uri="{D42A27DB-BD31-4B8C-83A1-F6EECF244321}">
                <p14:modId xmlns:p14="http://schemas.microsoft.com/office/powerpoint/2010/main" val="625701989"/>
              </p:ext>
            </p:extLst>
          </p:nvPr>
        </p:nvGraphicFramePr>
        <p:xfrm>
          <a:off x="1469291" y="3389331"/>
          <a:ext cx="3898412" cy="274320"/>
        </p:xfrm>
        <a:graphic>
          <a:graphicData uri="http://schemas.openxmlformats.org/drawingml/2006/table">
            <a:tbl>
              <a:tblPr firstRow="1" bandRow="1">
                <a:tableStyleId>{5C22544A-7EE6-4342-B048-85BDC9FD1C3A}</a:tableStyleId>
              </a:tblPr>
              <a:tblGrid>
                <a:gridCol w="556916">
                  <a:extLst>
                    <a:ext uri="{9D8B030D-6E8A-4147-A177-3AD203B41FA5}">
                      <a16:colId xmlns:a16="http://schemas.microsoft.com/office/drawing/2014/main" val="1426588187"/>
                    </a:ext>
                  </a:extLst>
                </a:gridCol>
                <a:gridCol w="556916">
                  <a:extLst>
                    <a:ext uri="{9D8B030D-6E8A-4147-A177-3AD203B41FA5}">
                      <a16:colId xmlns:a16="http://schemas.microsoft.com/office/drawing/2014/main" val="750583524"/>
                    </a:ext>
                  </a:extLst>
                </a:gridCol>
                <a:gridCol w="556916">
                  <a:extLst>
                    <a:ext uri="{9D8B030D-6E8A-4147-A177-3AD203B41FA5}">
                      <a16:colId xmlns:a16="http://schemas.microsoft.com/office/drawing/2014/main" val="1322277372"/>
                    </a:ext>
                  </a:extLst>
                </a:gridCol>
                <a:gridCol w="556916">
                  <a:extLst>
                    <a:ext uri="{9D8B030D-6E8A-4147-A177-3AD203B41FA5}">
                      <a16:colId xmlns:a16="http://schemas.microsoft.com/office/drawing/2014/main" val="2479282647"/>
                    </a:ext>
                  </a:extLst>
                </a:gridCol>
                <a:gridCol w="556916">
                  <a:extLst>
                    <a:ext uri="{9D8B030D-6E8A-4147-A177-3AD203B41FA5}">
                      <a16:colId xmlns:a16="http://schemas.microsoft.com/office/drawing/2014/main" val="208185024"/>
                    </a:ext>
                  </a:extLst>
                </a:gridCol>
                <a:gridCol w="556916">
                  <a:extLst>
                    <a:ext uri="{9D8B030D-6E8A-4147-A177-3AD203B41FA5}">
                      <a16:colId xmlns:a16="http://schemas.microsoft.com/office/drawing/2014/main" val="1673737916"/>
                    </a:ext>
                  </a:extLst>
                </a:gridCol>
                <a:gridCol w="556916">
                  <a:extLst>
                    <a:ext uri="{9D8B030D-6E8A-4147-A177-3AD203B41FA5}">
                      <a16:colId xmlns:a16="http://schemas.microsoft.com/office/drawing/2014/main" val="3442708246"/>
                    </a:ext>
                  </a:extLst>
                </a:gridCol>
              </a:tblGrid>
              <a:tr h="252000">
                <a:tc>
                  <a:txBody>
                    <a:bodyPr/>
                    <a:lstStyle/>
                    <a:p>
                      <a:r>
                        <a:rPr lang="en-HK" sz="1200" dirty="0">
                          <a:solidFill>
                            <a:srgbClr val="00B050"/>
                          </a:solidFill>
                        </a:rPr>
                        <a:t>Harm</a:t>
                      </a:r>
                    </a:p>
                  </a:txBody>
                  <a:tcPr>
                    <a:solidFill>
                      <a:schemeClr val="bg2"/>
                    </a:solidFill>
                  </a:tcPr>
                </a:tc>
                <a:tc>
                  <a:txBody>
                    <a:bodyPr/>
                    <a:lstStyle/>
                    <a:p>
                      <a:r>
                        <a:rPr lang="en-HK" sz="1200" dirty="0">
                          <a:solidFill>
                            <a:srgbClr val="00B050"/>
                          </a:solidFill>
                        </a:rPr>
                        <a:t>Pub</a:t>
                      </a:r>
                    </a:p>
                  </a:txBody>
                  <a:tcPr>
                    <a:solidFill>
                      <a:schemeClr val="bg2"/>
                    </a:solidFill>
                  </a:tcPr>
                </a:tc>
                <a:tc>
                  <a:txBody>
                    <a:bodyPr/>
                    <a:lstStyle/>
                    <a:p>
                      <a:r>
                        <a:rPr lang="en-HK" sz="1200" dirty="0">
                          <a:solidFill>
                            <a:srgbClr val="FF0000"/>
                          </a:solidFill>
                        </a:rPr>
                        <a:t>Def</a:t>
                      </a:r>
                    </a:p>
                  </a:txBody>
                  <a:tcPr>
                    <a:solidFill>
                      <a:schemeClr val="bg2"/>
                    </a:solidFill>
                  </a:tcPr>
                </a:tc>
                <a:tc>
                  <a:txBody>
                    <a:bodyPr/>
                    <a:lstStyle/>
                    <a:p>
                      <a:r>
                        <a:rPr lang="en-HK" sz="1200" dirty="0">
                          <a:solidFill>
                            <a:srgbClr val="FF0000"/>
                          </a:solidFill>
                        </a:rPr>
                        <a:t>Rev</a:t>
                      </a:r>
                    </a:p>
                  </a:txBody>
                  <a:tcPr>
                    <a:solidFill>
                      <a:schemeClr val="bg2"/>
                    </a:solidFill>
                  </a:tcPr>
                </a:tc>
                <a:tc>
                  <a:txBody>
                    <a:bodyPr/>
                    <a:lstStyle/>
                    <a:p>
                      <a:r>
                        <a:rPr lang="en-HK" sz="1200" dirty="0">
                          <a:solidFill>
                            <a:srgbClr val="00B050"/>
                          </a:solidFill>
                        </a:rPr>
                        <a:t>Coll</a:t>
                      </a:r>
                    </a:p>
                  </a:txBody>
                  <a:tcPr>
                    <a:solidFill>
                      <a:schemeClr val="bg2"/>
                    </a:solidFill>
                  </a:tcPr>
                </a:tc>
                <a:tc>
                  <a:txBody>
                    <a:bodyPr/>
                    <a:lstStyle/>
                    <a:p>
                      <a:r>
                        <a:rPr lang="en-HK" sz="1200" dirty="0">
                          <a:solidFill>
                            <a:srgbClr val="FF0000"/>
                          </a:solidFill>
                        </a:rPr>
                        <a:t>Pro</a:t>
                      </a:r>
                    </a:p>
                  </a:txBody>
                  <a:tcPr>
                    <a:solidFill>
                      <a:schemeClr val="bg2"/>
                    </a:solidFill>
                  </a:tcPr>
                </a:tc>
                <a:tc>
                  <a:txBody>
                    <a:bodyPr/>
                    <a:lstStyle/>
                    <a:p>
                      <a:r>
                        <a:rPr lang="en-HK" sz="1200" dirty="0">
                          <a:solidFill>
                            <a:srgbClr val="00B050"/>
                          </a:solidFill>
                        </a:rPr>
                        <a:t>Org</a:t>
                      </a:r>
                    </a:p>
                  </a:txBody>
                  <a:tcPr>
                    <a:solidFill>
                      <a:schemeClr val="bg2"/>
                    </a:solidFill>
                  </a:tcPr>
                </a:tc>
                <a:extLst>
                  <a:ext uri="{0D108BD9-81ED-4DB2-BD59-A6C34878D82A}">
                    <a16:rowId xmlns:a16="http://schemas.microsoft.com/office/drawing/2014/main" val="4037265970"/>
                  </a:ext>
                </a:extLst>
              </a:tr>
            </a:tbl>
          </a:graphicData>
        </a:graphic>
      </p:graphicFrame>
      <p:graphicFrame>
        <p:nvGraphicFramePr>
          <p:cNvPr id="9" name="Table 8">
            <a:extLst>
              <a:ext uri="{FF2B5EF4-FFF2-40B4-BE49-F238E27FC236}">
                <a16:creationId xmlns:a16="http://schemas.microsoft.com/office/drawing/2014/main" id="{647DD61D-9BD3-13BF-B877-518A6F76872F}"/>
              </a:ext>
            </a:extLst>
          </p:cNvPr>
          <p:cNvGraphicFramePr>
            <a:graphicFrameLocks noGrp="1"/>
          </p:cNvGraphicFramePr>
          <p:nvPr>
            <p:extLst>
              <p:ext uri="{D42A27DB-BD31-4B8C-83A1-F6EECF244321}">
                <p14:modId xmlns:p14="http://schemas.microsoft.com/office/powerpoint/2010/main" val="3758714283"/>
              </p:ext>
            </p:extLst>
          </p:nvPr>
        </p:nvGraphicFramePr>
        <p:xfrm>
          <a:off x="1469291" y="4618461"/>
          <a:ext cx="3898412" cy="274320"/>
        </p:xfrm>
        <a:graphic>
          <a:graphicData uri="http://schemas.openxmlformats.org/drawingml/2006/table">
            <a:tbl>
              <a:tblPr firstRow="1" bandRow="1">
                <a:tableStyleId>{5C22544A-7EE6-4342-B048-85BDC9FD1C3A}</a:tableStyleId>
              </a:tblPr>
              <a:tblGrid>
                <a:gridCol w="556916">
                  <a:extLst>
                    <a:ext uri="{9D8B030D-6E8A-4147-A177-3AD203B41FA5}">
                      <a16:colId xmlns:a16="http://schemas.microsoft.com/office/drawing/2014/main" val="1426588187"/>
                    </a:ext>
                  </a:extLst>
                </a:gridCol>
                <a:gridCol w="556916">
                  <a:extLst>
                    <a:ext uri="{9D8B030D-6E8A-4147-A177-3AD203B41FA5}">
                      <a16:colId xmlns:a16="http://schemas.microsoft.com/office/drawing/2014/main" val="750583524"/>
                    </a:ext>
                  </a:extLst>
                </a:gridCol>
                <a:gridCol w="556916">
                  <a:extLst>
                    <a:ext uri="{9D8B030D-6E8A-4147-A177-3AD203B41FA5}">
                      <a16:colId xmlns:a16="http://schemas.microsoft.com/office/drawing/2014/main" val="1322277372"/>
                    </a:ext>
                  </a:extLst>
                </a:gridCol>
                <a:gridCol w="556916">
                  <a:extLst>
                    <a:ext uri="{9D8B030D-6E8A-4147-A177-3AD203B41FA5}">
                      <a16:colId xmlns:a16="http://schemas.microsoft.com/office/drawing/2014/main" val="2479282647"/>
                    </a:ext>
                  </a:extLst>
                </a:gridCol>
                <a:gridCol w="556916">
                  <a:extLst>
                    <a:ext uri="{9D8B030D-6E8A-4147-A177-3AD203B41FA5}">
                      <a16:colId xmlns:a16="http://schemas.microsoft.com/office/drawing/2014/main" val="208185024"/>
                    </a:ext>
                  </a:extLst>
                </a:gridCol>
                <a:gridCol w="556916">
                  <a:extLst>
                    <a:ext uri="{9D8B030D-6E8A-4147-A177-3AD203B41FA5}">
                      <a16:colId xmlns:a16="http://schemas.microsoft.com/office/drawing/2014/main" val="1673737916"/>
                    </a:ext>
                  </a:extLst>
                </a:gridCol>
                <a:gridCol w="556916">
                  <a:extLst>
                    <a:ext uri="{9D8B030D-6E8A-4147-A177-3AD203B41FA5}">
                      <a16:colId xmlns:a16="http://schemas.microsoft.com/office/drawing/2014/main" val="3442708246"/>
                    </a:ext>
                  </a:extLst>
                </a:gridCol>
              </a:tblGrid>
              <a:tr h="252000">
                <a:tc>
                  <a:txBody>
                    <a:bodyPr/>
                    <a:lstStyle/>
                    <a:p>
                      <a:r>
                        <a:rPr lang="en-HK" sz="1200" dirty="0">
                          <a:solidFill>
                            <a:srgbClr val="00B050"/>
                          </a:solidFill>
                        </a:rPr>
                        <a:t>Harm</a:t>
                      </a:r>
                    </a:p>
                  </a:txBody>
                  <a:tcPr>
                    <a:solidFill>
                      <a:schemeClr val="bg2"/>
                    </a:solidFill>
                  </a:tcPr>
                </a:tc>
                <a:tc>
                  <a:txBody>
                    <a:bodyPr/>
                    <a:lstStyle/>
                    <a:p>
                      <a:r>
                        <a:rPr lang="en-HK" sz="1200" dirty="0">
                          <a:solidFill>
                            <a:srgbClr val="00B050"/>
                          </a:solidFill>
                        </a:rPr>
                        <a:t>Pub</a:t>
                      </a:r>
                    </a:p>
                  </a:txBody>
                  <a:tcPr>
                    <a:solidFill>
                      <a:schemeClr val="bg2"/>
                    </a:solidFill>
                  </a:tcPr>
                </a:tc>
                <a:tc>
                  <a:txBody>
                    <a:bodyPr/>
                    <a:lstStyle/>
                    <a:p>
                      <a:r>
                        <a:rPr lang="en-HK" sz="1200" dirty="0">
                          <a:solidFill>
                            <a:srgbClr val="00B050"/>
                          </a:solidFill>
                        </a:rPr>
                        <a:t>Def</a:t>
                      </a:r>
                    </a:p>
                  </a:txBody>
                  <a:tcPr>
                    <a:solidFill>
                      <a:schemeClr val="bg2"/>
                    </a:solidFill>
                  </a:tcPr>
                </a:tc>
                <a:tc>
                  <a:txBody>
                    <a:bodyPr/>
                    <a:lstStyle/>
                    <a:p>
                      <a:r>
                        <a:rPr lang="en-HK" sz="1200" dirty="0">
                          <a:solidFill>
                            <a:srgbClr val="FF0000"/>
                          </a:solidFill>
                        </a:rPr>
                        <a:t>Rev</a:t>
                      </a:r>
                    </a:p>
                  </a:txBody>
                  <a:tcPr>
                    <a:solidFill>
                      <a:schemeClr val="bg2"/>
                    </a:solidFill>
                  </a:tcPr>
                </a:tc>
                <a:tc>
                  <a:txBody>
                    <a:bodyPr/>
                    <a:lstStyle/>
                    <a:p>
                      <a:r>
                        <a:rPr lang="en-HK" sz="1200" dirty="0">
                          <a:solidFill>
                            <a:srgbClr val="00B050"/>
                          </a:solidFill>
                        </a:rPr>
                        <a:t>Coll</a:t>
                      </a:r>
                    </a:p>
                  </a:txBody>
                  <a:tcPr>
                    <a:solidFill>
                      <a:schemeClr val="bg2"/>
                    </a:solidFill>
                  </a:tcPr>
                </a:tc>
                <a:tc>
                  <a:txBody>
                    <a:bodyPr/>
                    <a:lstStyle/>
                    <a:p>
                      <a:r>
                        <a:rPr lang="en-HK" sz="1200" dirty="0">
                          <a:solidFill>
                            <a:srgbClr val="00B050"/>
                          </a:solidFill>
                        </a:rPr>
                        <a:t>Pro</a:t>
                      </a:r>
                    </a:p>
                  </a:txBody>
                  <a:tcPr>
                    <a:solidFill>
                      <a:schemeClr val="bg2"/>
                    </a:solidFill>
                  </a:tcPr>
                </a:tc>
                <a:tc>
                  <a:txBody>
                    <a:bodyPr/>
                    <a:lstStyle/>
                    <a:p>
                      <a:r>
                        <a:rPr lang="en-HK" sz="1200" dirty="0">
                          <a:solidFill>
                            <a:srgbClr val="00B050"/>
                          </a:solidFill>
                        </a:rPr>
                        <a:t>Org</a:t>
                      </a:r>
                    </a:p>
                  </a:txBody>
                  <a:tcPr>
                    <a:solidFill>
                      <a:schemeClr val="bg2"/>
                    </a:solidFill>
                  </a:tcPr>
                </a:tc>
                <a:extLst>
                  <a:ext uri="{0D108BD9-81ED-4DB2-BD59-A6C34878D82A}">
                    <a16:rowId xmlns:a16="http://schemas.microsoft.com/office/drawing/2014/main" val="4037265970"/>
                  </a:ext>
                </a:extLst>
              </a:tr>
            </a:tbl>
          </a:graphicData>
        </a:graphic>
      </p:graphicFrame>
      <p:graphicFrame>
        <p:nvGraphicFramePr>
          <p:cNvPr id="10" name="Table 9">
            <a:extLst>
              <a:ext uri="{FF2B5EF4-FFF2-40B4-BE49-F238E27FC236}">
                <a16:creationId xmlns:a16="http://schemas.microsoft.com/office/drawing/2014/main" id="{F3D8F9BE-6362-247A-8130-47501BF8233B}"/>
              </a:ext>
            </a:extLst>
          </p:cNvPr>
          <p:cNvGraphicFramePr>
            <a:graphicFrameLocks noGrp="1"/>
          </p:cNvGraphicFramePr>
          <p:nvPr>
            <p:extLst>
              <p:ext uri="{D42A27DB-BD31-4B8C-83A1-F6EECF244321}">
                <p14:modId xmlns:p14="http://schemas.microsoft.com/office/powerpoint/2010/main" val="849109642"/>
              </p:ext>
            </p:extLst>
          </p:nvPr>
        </p:nvGraphicFramePr>
        <p:xfrm>
          <a:off x="1469291" y="5587166"/>
          <a:ext cx="3898412" cy="274320"/>
        </p:xfrm>
        <a:graphic>
          <a:graphicData uri="http://schemas.openxmlformats.org/drawingml/2006/table">
            <a:tbl>
              <a:tblPr firstRow="1" bandRow="1">
                <a:tableStyleId>{5C22544A-7EE6-4342-B048-85BDC9FD1C3A}</a:tableStyleId>
              </a:tblPr>
              <a:tblGrid>
                <a:gridCol w="556916">
                  <a:extLst>
                    <a:ext uri="{9D8B030D-6E8A-4147-A177-3AD203B41FA5}">
                      <a16:colId xmlns:a16="http://schemas.microsoft.com/office/drawing/2014/main" val="1426588187"/>
                    </a:ext>
                  </a:extLst>
                </a:gridCol>
                <a:gridCol w="556916">
                  <a:extLst>
                    <a:ext uri="{9D8B030D-6E8A-4147-A177-3AD203B41FA5}">
                      <a16:colId xmlns:a16="http://schemas.microsoft.com/office/drawing/2014/main" val="750583524"/>
                    </a:ext>
                  </a:extLst>
                </a:gridCol>
                <a:gridCol w="556916">
                  <a:extLst>
                    <a:ext uri="{9D8B030D-6E8A-4147-A177-3AD203B41FA5}">
                      <a16:colId xmlns:a16="http://schemas.microsoft.com/office/drawing/2014/main" val="1322277372"/>
                    </a:ext>
                  </a:extLst>
                </a:gridCol>
                <a:gridCol w="556916">
                  <a:extLst>
                    <a:ext uri="{9D8B030D-6E8A-4147-A177-3AD203B41FA5}">
                      <a16:colId xmlns:a16="http://schemas.microsoft.com/office/drawing/2014/main" val="2479282647"/>
                    </a:ext>
                  </a:extLst>
                </a:gridCol>
                <a:gridCol w="556916">
                  <a:extLst>
                    <a:ext uri="{9D8B030D-6E8A-4147-A177-3AD203B41FA5}">
                      <a16:colId xmlns:a16="http://schemas.microsoft.com/office/drawing/2014/main" val="208185024"/>
                    </a:ext>
                  </a:extLst>
                </a:gridCol>
                <a:gridCol w="556916">
                  <a:extLst>
                    <a:ext uri="{9D8B030D-6E8A-4147-A177-3AD203B41FA5}">
                      <a16:colId xmlns:a16="http://schemas.microsoft.com/office/drawing/2014/main" val="1673737916"/>
                    </a:ext>
                  </a:extLst>
                </a:gridCol>
                <a:gridCol w="556916">
                  <a:extLst>
                    <a:ext uri="{9D8B030D-6E8A-4147-A177-3AD203B41FA5}">
                      <a16:colId xmlns:a16="http://schemas.microsoft.com/office/drawing/2014/main" val="3442708246"/>
                    </a:ext>
                  </a:extLst>
                </a:gridCol>
              </a:tblGrid>
              <a:tr h="252000">
                <a:tc>
                  <a:txBody>
                    <a:bodyPr/>
                    <a:lstStyle/>
                    <a:p>
                      <a:r>
                        <a:rPr lang="en-HK" sz="1200" dirty="0">
                          <a:solidFill>
                            <a:srgbClr val="00B050"/>
                          </a:solidFill>
                        </a:rPr>
                        <a:t>Harm</a:t>
                      </a:r>
                    </a:p>
                  </a:txBody>
                  <a:tcPr>
                    <a:solidFill>
                      <a:schemeClr val="bg2"/>
                    </a:solidFill>
                  </a:tcPr>
                </a:tc>
                <a:tc>
                  <a:txBody>
                    <a:bodyPr/>
                    <a:lstStyle/>
                    <a:p>
                      <a:r>
                        <a:rPr lang="en-HK" sz="1200" dirty="0">
                          <a:solidFill>
                            <a:srgbClr val="FF0000"/>
                          </a:solidFill>
                        </a:rPr>
                        <a:t>Pub</a:t>
                      </a:r>
                    </a:p>
                  </a:txBody>
                  <a:tcPr>
                    <a:solidFill>
                      <a:schemeClr val="bg2"/>
                    </a:solidFill>
                  </a:tcPr>
                </a:tc>
                <a:tc>
                  <a:txBody>
                    <a:bodyPr/>
                    <a:lstStyle/>
                    <a:p>
                      <a:r>
                        <a:rPr lang="en-HK" sz="1200" dirty="0">
                          <a:solidFill>
                            <a:srgbClr val="FF0000"/>
                          </a:solidFill>
                        </a:rPr>
                        <a:t>Def</a:t>
                      </a:r>
                    </a:p>
                  </a:txBody>
                  <a:tcPr>
                    <a:solidFill>
                      <a:schemeClr val="bg2"/>
                    </a:solidFill>
                  </a:tcPr>
                </a:tc>
                <a:tc>
                  <a:txBody>
                    <a:bodyPr/>
                    <a:lstStyle/>
                    <a:p>
                      <a:r>
                        <a:rPr lang="en-HK" sz="1200" dirty="0">
                          <a:solidFill>
                            <a:srgbClr val="FF0000"/>
                          </a:solidFill>
                        </a:rPr>
                        <a:t>Rev</a:t>
                      </a:r>
                    </a:p>
                  </a:txBody>
                  <a:tcPr>
                    <a:solidFill>
                      <a:schemeClr val="bg2"/>
                    </a:solidFill>
                  </a:tcPr>
                </a:tc>
                <a:tc>
                  <a:txBody>
                    <a:bodyPr/>
                    <a:lstStyle/>
                    <a:p>
                      <a:r>
                        <a:rPr lang="en-HK" sz="1200" dirty="0">
                          <a:solidFill>
                            <a:srgbClr val="00B050"/>
                          </a:solidFill>
                        </a:rPr>
                        <a:t>Coll</a:t>
                      </a:r>
                    </a:p>
                  </a:txBody>
                  <a:tcPr>
                    <a:solidFill>
                      <a:schemeClr val="bg2"/>
                    </a:solidFill>
                  </a:tcPr>
                </a:tc>
                <a:tc>
                  <a:txBody>
                    <a:bodyPr/>
                    <a:lstStyle/>
                    <a:p>
                      <a:r>
                        <a:rPr lang="en-HK" sz="1200" dirty="0">
                          <a:solidFill>
                            <a:srgbClr val="FF0000"/>
                          </a:solidFill>
                        </a:rPr>
                        <a:t>Pro</a:t>
                      </a:r>
                    </a:p>
                  </a:txBody>
                  <a:tcPr>
                    <a:solidFill>
                      <a:schemeClr val="bg2"/>
                    </a:solidFill>
                  </a:tcPr>
                </a:tc>
                <a:tc>
                  <a:txBody>
                    <a:bodyPr/>
                    <a:lstStyle/>
                    <a:p>
                      <a:r>
                        <a:rPr lang="en-HK" sz="1200" dirty="0">
                          <a:solidFill>
                            <a:srgbClr val="00B050"/>
                          </a:solidFill>
                        </a:rPr>
                        <a:t>Org</a:t>
                      </a:r>
                    </a:p>
                  </a:txBody>
                  <a:tcPr>
                    <a:solidFill>
                      <a:schemeClr val="bg2"/>
                    </a:solidFill>
                  </a:tcPr>
                </a:tc>
                <a:extLst>
                  <a:ext uri="{0D108BD9-81ED-4DB2-BD59-A6C34878D82A}">
                    <a16:rowId xmlns:a16="http://schemas.microsoft.com/office/drawing/2014/main" val="4037265970"/>
                  </a:ext>
                </a:extLst>
              </a:tr>
            </a:tbl>
          </a:graphicData>
        </a:graphic>
      </p:graphicFrame>
    </p:spTree>
    <p:extLst>
      <p:ext uri="{BB962C8B-B14F-4D97-AF65-F5344CB8AC3E}">
        <p14:creationId xmlns:p14="http://schemas.microsoft.com/office/powerpoint/2010/main" val="3529922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a:xfrm>
            <a:off x="1097279" y="286603"/>
            <a:ext cx="10644847" cy="1450757"/>
          </a:xfrm>
        </p:spPr>
        <p:txBody>
          <a:bodyPr/>
          <a:lstStyle/>
          <a:p>
            <a:r>
              <a:rPr lang="en-HK" dirty="0"/>
              <a:t>Case study: Testing Water … and Ethics (Part IV)</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15</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6" name="TextBox 5">
            <a:extLst>
              <a:ext uri="{FF2B5EF4-FFF2-40B4-BE49-F238E27FC236}">
                <a16:creationId xmlns:a16="http://schemas.microsoft.com/office/drawing/2014/main" id="{57B9F815-F066-8B34-60D8-7BC22ACA0F5E}"/>
              </a:ext>
            </a:extLst>
          </p:cNvPr>
          <p:cNvSpPr txBox="1"/>
          <p:nvPr/>
        </p:nvSpPr>
        <p:spPr>
          <a:xfrm>
            <a:off x="2805042" y="6433329"/>
            <a:ext cx="6448862" cy="307777"/>
          </a:xfrm>
          <a:prstGeom prst="rect">
            <a:avLst/>
          </a:prstGeom>
          <a:noFill/>
        </p:spPr>
        <p:txBody>
          <a:bodyPr wrap="square">
            <a:spAutoFit/>
          </a:bodyPr>
          <a:lstStyle/>
          <a:p>
            <a:r>
              <a:rPr lang="en-HK" sz="1400" dirty="0"/>
              <a:t>https://www.youtube.com/watch?v=LLhdrbTjl30</a:t>
            </a:r>
          </a:p>
        </p:txBody>
      </p:sp>
    </p:spTree>
    <p:extLst>
      <p:ext uri="{BB962C8B-B14F-4D97-AF65-F5344CB8AC3E}">
        <p14:creationId xmlns:p14="http://schemas.microsoft.com/office/powerpoint/2010/main" val="3565557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Step 6 – Make a choice</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1" y="1762996"/>
            <a:ext cx="10370267" cy="4563069"/>
          </a:xfrm>
        </p:spPr>
        <p:txBody>
          <a:bodyPr>
            <a:normAutofit fontScale="55000" lnSpcReduction="20000"/>
          </a:bodyPr>
          <a:lstStyle/>
          <a:p>
            <a:pPr marL="285750" indent="-285750">
              <a:lnSpc>
                <a:spcPct val="120000"/>
              </a:lnSpc>
              <a:buFont typeface="Arial" panose="020B0604020202020204" pitchFamily="34" charset="0"/>
              <a:buChar char="•"/>
            </a:pPr>
            <a:r>
              <a:rPr lang="en-US" sz="3900" dirty="0">
                <a:solidFill>
                  <a:schemeClr val="tx1"/>
                </a:solidFill>
              </a:rPr>
              <a:t>Jim tries to design an ethical solution that couples loyalty (to the hierarchical superior and to the client) with truthfulness</a:t>
            </a:r>
          </a:p>
          <a:p>
            <a:pPr marL="285750" indent="-285750">
              <a:lnSpc>
                <a:spcPct val="120000"/>
              </a:lnSpc>
              <a:buFont typeface="Arial" panose="020B0604020202020204" pitchFamily="34" charset="0"/>
              <a:buChar char="•"/>
            </a:pPr>
            <a:r>
              <a:rPr lang="en-US" sz="3900" dirty="0">
                <a:solidFill>
                  <a:schemeClr val="tx1"/>
                </a:solidFill>
              </a:rPr>
              <a:t>As EA does not want to report all results, the solution that Jim and the company choose is an attempt to meet ethical obligations as much as possible. That is,</a:t>
            </a:r>
          </a:p>
          <a:p>
            <a:pPr marL="578358" lvl="1" indent="-285750">
              <a:lnSpc>
                <a:spcPct val="120000"/>
              </a:lnSpc>
              <a:buFont typeface="Arial" panose="020B0604020202020204" pitchFamily="34" charset="0"/>
              <a:buChar char="•"/>
            </a:pPr>
            <a:r>
              <a:rPr lang="en-US" sz="3700" dirty="0">
                <a:solidFill>
                  <a:srgbClr val="FF0000"/>
                </a:solidFill>
              </a:rPr>
              <a:t>Persuade EA to fully report all results. Agree to pay a part of the costs if the State requires more work after fully reporting the results of the samples</a:t>
            </a:r>
          </a:p>
          <a:p>
            <a:pPr marL="578358" lvl="1" indent="-285750">
              <a:lnSpc>
                <a:spcPct val="120000"/>
              </a:lnSpc>
              <a:buFont typeface="Arial" panose="020B0604020202020204" pitchFamily="34" charset="0"/>
              <a:buChar char="•"/>
            </a:pPr>
            <a:r>
              <a:rPr lang="en-US" sz="3700" dirty="0">
                <a:solidFill>
                  <a:srgbClr val="FF0000"/>
                </a:solidFill>
              </a:rPr>
              <a:t>Revise the company policy so the same thing will not happen in the future, even though it will lead to financial loss for PREC</a:t>
            </a:r>
          </a:p>
          <a:p>
            <a:pPr marL="285750" indent="-285750">
              <a:lnSpc>
                <a:spcPct val="120000"/>
              </a:lnSpc>
              <a:buFont typeface="Arial" panose="020B0604020202020204" pitchFamily="34" charset="0"/>
              <a:buChar char="•"/>
            </a:pPr>
            <a:r>
              <a:rPr lang="en-US" sz="3900" dirty="0">
                <a:solidFill>
                  <a:schemeClr val="tx1"/>
                </a:solidFill>
              </a:rPr>
              <a:t>Doing the right thing requires a reasonable sacrifice, which also means that there are limits to what can be sacrificed to meet ethical obligations</a:t>
            </a:r>
          </a:p>
          <a:p>
            <a:pPr marL="285750" indent="-285750">
              <a:lnSpc>
                <a:spcPct val="120000"/>
              </a:lnSpc>
              <a:buFont typeface="Arial" panose="020B0604020202020204" pitchFamily="34" charset="0"/>
              <a:buChar char="•"/>
            </a:pPr>
            <a:r>
              <a:rPr lang="en-US" sz="3900" dirty="0">
                <a:solidFill>
                  <a:schemeClr val="tx1"/>
                </a:solidFill>
              </a:rPr>
              <a:t>The limit is adjusted according to the seriousness of the harm to the public </a:t>
            </a:r>
            <a:endParaRPr lang="en-US" sz="3300" dirty="0">
              <a:solidFill>
                <a:srgbClr val="FF0000"/>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16</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6" name="TextBox 5">
            <a:extLst>
              <a:ext uri="{FF2B5EF4-FFF2-40B4-BE49-F238E27FC236}">
                <a16:creationId xmlns:a16="http://schemas.microsoft.com/office/drawing/2014/main" id="{8982E609-1ACB-F3EF-2463-6D10EE3C9543}"/>
              </a:ext>
            </a:extLst>
          </p:cNvPr>
          <p:cNvSpPr txBox="1"/>
          <p:nvPr/>
        </p:nvSpPr>
        <p:spPr>
          <a:xfrm>
            <a:off x="2388211" y="6394299"/>
            <a:ext cx="6095266" cy="461665"/>
          </a:xfrm>
          <a:prstGeom prst="rect">
            <a:avLst/>
          </a:prstGeom>
          <a:noFill/>
        </p:spPr>
        <p:txBody>
          <a:bodyPr wrap="square">
            <a:spAutoFit/>
          </a:bodyPr>
          <a:lstStyle/>
          <a:p>
            <a:r>
              <a:rPr lang="en-US" sz="1200" dirty="0"/>
              <a:t>Jun </a:t>
            </a:r>
            <a:r>
              <a:rPr lang="en-US" sz="1200" dirty="0" err="1"/>
              <a:t>Fudano</a:t>
            </a:r>
            <a:r>
              <a:rPr lang="en-US" sz="1200" dirty="0"/>
              <a:t>, Daniel Schwarz, and John </a:t>
            </a:r>
            <a:r>
              <a:rPr lang="en-US" sz="1200" dirty="0" err="1"/>
              <a:t>Gayed</a:t>
            </a:r>
            <a:r>
              <a:rPr lang="en-US" sz="1200" dirty="0"/>
              <a:t>, </a:t>
            </a:r>
            <a:r>
              <a:rPr lang="en-US" sz="1200" i="1" dirty="0" err="1"/>
              <a:t>TokyoTechX</a:t>
            </a:r>
            <a:r>
              <a:rPr lang="en-US" sz="1200" i="1" dirty="0"/>
              <a:t>: Science, Engineering, AI &amp; Data Ethics</a:t>
            </a:r>
            <a:r>
              <a:rPr lang="en-US" sz="1200" dirty="0"/>
              <a:t>, edX Online course</a:t>
            </a:r>
            <a:endParaRPr lang="en-HK" sz="1200" dirty="0"/>
          </a:p>
        </p:txBody>
      </p:sp>
    </p:spTree>
    <p:extLst>
      <p:ext uri="{BB962C8B-B14F-4D97-AF65-F5344CB8AC3E}">
        <p14:creationId xmlns:p14="http://schemas.microsoft.com/office/powerpoint/2010/main" val="793618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Step 7 – </a:t>
            </a:r>
            <a:r>
              <a:rPr lang="en-US" sz="4800" dirty="0">
                <a:solidFill>
                  <a:schemeClr val="tx1"/>
                </a:solidFill>
              </a:rPr>
              <a:t>Review and reflect on the previous steps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78429" y="1930050"/>
            <a:ext cx="10370267" cy="4391619"/>
          </a:xfrm>
        </p:spPr>
        <p:txBody>
          <a:bodyPr>
            <a:normAutofit fontScale="92500"/>
          </a:bodyPr>
          <a:lstStyle/>
          <a:p>
            <a:pPr marL="285750" indent="-285750">
              <a:lnSpc>
                <a:spcPct val="120000"/>
              </a:lnSpc>
              <a:buFont typeface="Arial" panose="020B0604020202020204" pitchFamily="34" charset="0"/>
              <a:buChar char="•"/>
            </a:pPr>
            <a:r>
              <a:rPr lang="en-US" sz="2400" dirty="0">
                <a:solidFill>
                  <a:schemeClr val="tx1"/>
                </a:solidFill>
              </a:rPr>
              <a:t>The dilemma actually came from the policy of the company that allows reporting untruthful </a:t>
            </a:r>
            <a:r>
              <a:rPr lang="en-US" sz="2400">
                <a:solidFill>
                  <a:schemeClr val="tx1"/>
                </a:solidFill>
              </a:rPr>
              <a:t>or falsified information </a:t>
            </a:r>
            <a:r>
              <a:rPr lang="en-US" sz="2400" dirty="0">
                <a:solidFill>
                  <a:schemeClr val="tx1"/>
                </a:solidFill>
              </a:rPr>
              <a:t>if it is not against the law</a:t>
            </a:r>
          </a:p>
          <a:p>
            <a:pPr marL="578358" lvl="1" indent="-285750">
              <a:lnSpc>
                <a:spcPct val="120000"/>
              </a:lnSpc>
              <a:buFont typeface="Arial" panose="020B0604020202020204" pitchFamily="34" charset="0"/>
              <a:buChar char="•"/>
            </a:pPr>
            <a:r>
              <a:rPr lang="en-US" sz="2200" dirty="0">
                <a:solidFill>
                  <a:schemeClr val="tx1"/>
                </a:solidFill>
              </a:rPr>
              <a:t>The agreement with EA makes any remedial actions not possible since it will be seen as disloyal to EA, which is also an ethical problem (engineers should honor commitments)</a:t>
            </a:r>
          </a:p>
          <a:p>
            <a:pPr marL="285750" indent="-285750">
              <a:lnSpc>
                <a:spcPct val="120000"/>
              </a:lnSpc>
              <a:buFont typeface="Arial" panose="020B0604020202020204" pitchFamily="34" charset="0"/>
              <a:buChar char="•"/>
            </a:pPr>
            <a:r>
              <a:rPr lang="en-US" sz="2400" dirty="0">
                <a:solidFill>
                  <a:schemeClr val="tx1"/>
                </a:solidFill>
              </a:rPr>
              <a:t>Such a policy obviously violates the code of ethics of engineers</a:t>
            </a:r>
          </a:p>
          <a:p>
            <a:pPr marL="285750" indent="-285750">
              <a:lnSpc>
                <a:spcPct val="120000"/>
              </a:lnSpc>
              <a:buFont typeface="Arial" panose="020B0604020202020204" pitchFamily="34" charset="0"/>
              <a:buChar char="•"/>
            </a:pPr>
            <a:r>
              <a:rPr lang="en-US" sz="2400" dirty="0">
                <a:solidFill>
                  <a:schemeClr val="tx1"/>
                </a:solidFill>
              </a:rPr>
              <a:t>Jim successfully persuades the senior management of PREC to revise such a policy, even though it will lead to financial loss in the future</a:t>
            </a:r>
          </a:p>
          <a:p>
            <a:pPr marL="285750" indent="-285750">
              <a:lnSpc>
                <a:spcPct val="120000"/>
              </a:lnSpc>
              <a:buFont typeface="Arial" panose="020B0604020202020204" pitchFamily="34" charset="0"/>
              <a:buChar char="•"/>
            </a:pPr>
            <a:r>
              <a:rPr lang="en-US" sz="2400" dirty="0">
                <a:solidFill>
                  <a:schemeClr val="tx1"/>
                </a:solidFill>
              </a:rPr>
              <a:t>Can be considered as an appropriate sacrifice to fulfill the obligation of professional engineers</a:t>
            </a:r>
            <a:endParaRPr lang="en-US" sz="2400" dirty="0">
              <a:solidFill>
                <a:srgbClr val="FF0000"/>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17</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346566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HK" dirty="0"/>
              <a:t>Multi-dimensional obligation of engineers</a:t>
            </a: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2" y="1762997"/>
            <a:ext cx="10058400" cy="4679573"/>
          </a:xfrm>
        </p:spPr>
        <p:txBody>
          <a:bodyPr>
            <a:normAutofit fontScale="62500" lnSpcReduction="20000"/>
          </a:bodyPr>
          <a:lstStyle/>
          <a:p>
            <a:pPr marL="285750" indent="-285750">
              <a:lnSpc>
                <a:spcPct val="120000"/>
              </a:lnSpc>
              <a:buFont typeface="Arial" panose="020B0604020202020204" pitchFamily="34" charset="0"/>
              <a:buChar char="•"/>
            </a:pPr>
            <a:r>
              <a:rPr lang="en-US" sz="3400" dirty="0">
                <a:solidFill>
                  <a:schemeClr val="tx1"/>
                </a:solidFill>
              </a:rPr>
              <a:t>As indicated in the code of ethics, engineers have many obligations when performing their duties. For example,</a:t>
            </a:r>
          </a:p>
          <a:p>
            <a:pPr marL="578358" lvl="1" indent="-285750">
              <a:lnSpc>
                <a:spcPct val="120000"/>
              </a:lnSpc>
              <a:buFont typeface="Arial" panose="020B0604020202020204" pitchFamily="34" charset="0"/>
              <a:buChar char="•"/>
            </a:pPr>
            <a:r>
              <a:rPr lang="en-US" sz="2800" dirty="0">
                <a:solidFill>
                  <a:schemeClr val="tx1"/>
                </a:solidFill>
              </a:rPr>
              <a:t>Engineers shall be objective and truthful in making professional reports, statements, or testimony</a:t>
            </a:r>
          </a:p>
          <a:p>
            <a:pPr marL="896938" lvl="2" indent="-285750">
              <a:lnSpc>
                <a:spcPct val="120000"/>
              </a:lnSpc>
              <a:buFont typeface="Arial" panose="020B0604020202020204" pitchFamily="34" charset="0"/>
              <a:buChar char="•"/>
            </a:pPr>
            <a:r>
              <a:rPr lang="en-US" sz="2400" dirty="0">
                <a:solidFill>
                  <a:schemeClr val="tx1"/>
                </a:solidFill>
              </a:rPr>
              <a:t>They shall include all relevant and pertinent information in such reports, statements, or testimony</a:t>
            </a:r>
          </a:p>
          <a:p>
            <a:pPr marL="578358" lvl="1" indent="-285750">
              <a:lnSpc>
                <a:spcPct val="120000"/>
              </a:lnSpc>
              <a:buFont typeface="Arial" panose="020B0604020202020204" pitchFamily="34" charset="0"/>
              <a:buChar char="•"/>
            </a:pPr>
            <a:r>
              <a:rPr lang="en-US" sz="2800" dirty="0">
                <a:solidFill>
                  <a:schemeClr val="tx1"/>
                </a:solidFill>
              </a:rPr>
              <a:t>Engineers shall hold paramount the safety, health, and welfare of the public</a:t>
            </a:r>
          </a:p>
          <a:p>
            <a:pPr marL="578358" lvl="1" indent="-285750">
              <a:lnSpc>
                <a:spcPct val="120000"/>
              </a:lnSpc>
              <a:buFont typeface="Arial" panose="020B0604020202020204" pitchFamily="34" charset="0"/>
              <a:buChar char="•"/>
            </a:pPr>
            <a:r>
              <a:rPr lang="en-US" sz="2800" dirty="0">
                <a:solidFill>
                  <a:schemeClr val="tx1"/>
                </a:solidFill>
              </a:rPr>
              <a:t>Engineers shall act for each employer or client as faithful agents or trustees – means loyal to the company and its clients</a:t>
            </a:r>
          </a:p>
          <a:p>
            <a:pPr marL="285750" indent="-285750">
              <a:lnSpc>
                <a:spcPct val="120000"/>
              </a:lnSpc>
              <a:spcBef>
                <a:spcPts val="600"/>
              </a:spcBef>
              <a:buFont typeface="Arial" panose="020B0604020202020204" pitchFamily="34" charset="0"/>
              <a:buChar char="•"/>
            </a:pPr>
            <a:r>
              <a:rPr lang="en-US" sz="3000" dirty="0">
                <a:solidFill>
                  <a:schemeClr val="tx1"/>
                </a:solidFill>
              </a:rPr>
              <a:t>However, in many situations, such obligations may not align well with each other</a:t>
            </a:r>
          </a:p>
          <a:p>
            <a:pPr marL="285750" indent="-285750">
              <a:lnSpc>
                <a:spcPct val="120000"/>
              </a:lnSpc>
              <a:spcBef>
                <a:spcPts val="600"/>
              </a:spcBef>
              <a:buFont typeface="Arial" panose="020B0604020202020204" pitchFamily="34" charset="0"/>
              <a:buChar char="•"/>
            </a:pPr>
            <a:r>
              <a:rPr lang="en-US" sz="3000" dirty="0">
                <a:solidFill>
                  <a:schemeClr val="tx1"/>
                </a:solidFill>
              </a:rPr>
              <a:t>Ethical problems require us to </a:t>
            </a:r>
            <a:r>
              <a:rPr lang="en-US" sz="3000" dirty="0">
                <a:solidFill>
                  <a:srgbClr val="FF0000"/>
                </a:solidFill>
              </a:rPr>
              <a:t>balance our responsibilities to the profession, our client, our employer, society, and ourselves</a:t>
            </a:r>
          </a:p>
          <a:p>
            <a:pPr marL="578358" lvl="1" indent="-285750">
              <a:lnSpc>
                <a:spcPct val="120000"/>
              </a:lnSpc>
              <a:buFont typeface="Arial" panose="020B0604020202020204" pitchFamily="34" charset="0"/>
              <a:buChar char="•"/>
            </a:pPr>
            <a:r>
              <a:rPr lang="en-US" sz="2800" dirty="0">
                <a:solidFill>
                  <a:schemeClr val="tx1"/>
                </a:solidFill>
              </a:rPr>
              <a:t>Similar to a design engineering project that requires making a balanced solution</a:t>
            </a:r>
          </a:p>
          <a:p>
            <a:pPr marL="285750" indent="-285750">
              <a:lnSpc>
                <a:spcPct val="120000"/>
              </a:lnSpc>
              <a:spcBef>
                <a:spcPts val="600"/>
              </a:spcBef>
              <a:buFont typeface="Arial" panose="020B0604020202020204" pitchFamily="34" charset="0"/>
              <a:buChar char="•"/>
            </a:pPr>
            <a:r>
              <a:rPr lang="en-US" sz="3000" dirty="0">
                <a:solidFill>
                  <a:schemeClr val="tx1"/>
                </a:solidFill>
              </a:rPr>
              <a:t>As there is more than one design solution to an engineering project, ethical problems also have more than one solution in most cases – </a:t>
            </a:r>
            <a:r>
              <a:rPr lang="en-US" sz="3000" dirty="0">
                <a:solidFill>
                  <a:srgbClr val="FF0000"/>
                </a:solidFill>
              </a:rPr>
              <a:t>should exercise our creativity to look for a better solution</a:t>
            </a:r>
            <a:endParaRPr lang="en-US" sz="3400" dirty="0">
              <a:solidFill>
                <a:srgbClr val="FF0000"/>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6" name="TextBox 5">
            <a:extLst>
              <a:ext uri="{FF2B5EF4-FFF2-40B4-BE49-F238E27FC236}">
                <a16:creationId xmlns:a16="http://schemas.microsoft.com/office/drawing/2014/main" id="{5D8081C3-B3E6-68DD-58D0-512C4D6589A8}"/>
              </a:ext>
            </a:extLst>
          </p:cNvPr>
          <p:cNvSpPr txBox="1"/>
          <p:nvPr/>
        </p:nvSpPr>
        <p:spPr>
          <a:xfrm>
            <a:off x="2902561" y="6455578"/>
            <a:ext cx="6095266" cy="307777"/>
          </a:xfrm>
          <a:prstGeom prst="rect">
            <a:avLst/>
          </a:prstGeom>
          <a:noFill/>
        </p:spPr>
        <p:txBody>
          <a:bodyPr wrap="square">
            <a:spAutoFit/>
          </a:bodyPr>
          <a:lstStyle/>
          <a:p>
            <a:r>
              <a:rPr lang="en-US" sz="1400" dirty="0"/>
              <a:t>Michael Davis, Ethics and the University (New York: Routledge), 1999</a:t>
            </a:r>
            <a:endParaRPr lang="en-HK" sz="1400" dirty="0"/>
          </a:p>
        </p:txBody>
      </p:sp>
    </p:spTree>
    <p:extLst>
      <p:ext uri="{BB962C8B-B14F-4D97-AF65-F5344CB8AC3E}">
        <p14:creationId xmlns:p14="http://schemas.microsoft.com/office/powerpoint/2010/main" val="326591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Obligation and sacrifice</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91618" y="1776005"/>
            <a:ext cx="10058400" cy="4679573"/>
          </a:xfrm>
        </p:spPr>
        <p:txBody>
          <a:bodyPr>
            <a:normAutofit fontScale="62500" lnSpcReduction="20000"/>
          </a:bodyPr>
          <a:lstStyle/>
          <a:p>
            <a:pPr marL="285750" indent="-285750">
              <a:lnSpc>
                <a:spcPct val="120000"/>
              </a:lnSpc>
              <a:buFont typeface="Arial" panose="020B0604020202020204" pitchFamily="34" charset="0"/>
              <a:buChar char="•"/>
            </a:pPr>
            <a:r>
              <a:rPr lang="en-US" sz="3400" dirty="0">
                <a:solidFill>
                  <a:schemeClr val="tx1"/>
                </a:solidFill>
              </a:rPr>
              <a:t>Ethical obligations may require us to </a:t>
            </a:r>
            <a:r>
              <a:rPr lang="en-US" sz="3400" dirty="0">
                <a:solidFill>
                  <a:srgbClr val="FF0000"/>
                </a:solidFill>
              </a:rPr>
              <a:t>sacrifice our self-interest</a:t>
            </a:r>
          </a:p>
          <a:p>
            <a:pPr marL="578358" lvl="1" indent="-285750">
              <a:lnSpc>
                <a:spcPct val="120000"/>
              </a:lnSpc>
              <a:buFont typeface="Arial" panose="020B0604020202020204" pitchFamily="34" charset="0"/>
              <a:buChar char="•"/>
            </a:pPr>
            <a:r>
              <a:rPr lang="en-US" sz="3200" dirty="0">
                <a:solidFill>
                  <a:schemeClr val="tx1"/>
                </a:solidFill>
              </a:rPr>
              <a:t>Like in the Challenger accident case, Lund should sacrifice his personal interest to insist on disapproving the launch, since it is related to the safety of the crew</a:t>
            </a:r>
          </a:p>
          <a:p>
            <a:pPr marL="285750" indent="-285750">
              <a:lnSpc>
                <a:spcPct val="120000"/>
              </a:lnSpc>
              <a:buFont typeface="Arial" panose="020B0604020202020204" pitchFamily="34" charset="0"/>
              <a:buChar char="•"/>
            </a:pPr>
            <a:r>
              <a:rPr lang="en-US" sz="3200" dirty="0">
                <a:solidFill>
                  <a:schemeClr val="tx1"/>
                </a:solidFill>
              </a:rPr>
              <a:t>But it does not mean that we have to sacrifice everything irrespective of the harmfulness of the ethical problem</a:t>
            </a:r>
          </a:p>
          <a:p>
            <a:pPr marL="285750" indent="-285750">
              <a:lnSpc>
                <a:spcPct val="120000"/>
              </a:lnSpc>
              <a:buFont typeface="Arial" panose="020B0604020202020204" pitchFamily="34" charset="0"/>
              <a:buChar char="•"/>
            </a:pPr>
            <a:r>
              <a:rPr lang="en-US" sz="3200" dirty="0">
                <a:solidFill>
                  <a:srgbClr val="FF0000"/>
                </a:solidFill>
              </a:rPr>
              <a:t>There are limits to what we are expected to sacrifice </a:t>
            </a:r>
            <a:r>
              <a:rPr lang="en-US" sz="3200" dirty="0">
                <a:solidFill>
                  <a:schemeClr val="tx1"/>
                </a:solidFill>
              </a:rPr>
              <a:t>in order to meet our obligations, and the limits are </a:t>
            </a:r>
            <a:r>
              <a:rPr lang="en-US" sz="3200" dirty="0">
                <a:solidFill>
                  <a:srgbClr val="FF0000"/>
                </a:solidFill>
              </a:rPr>
              <a:t>adjusted according to the seriousness of the ethical problem</a:t>
            </a:r>
          </a:p>
          <a:p>
            <a:pPr marL="578358" lvl="1" indent="-285750">
              <a:lnSpc>
                <a:spcPct val="120000"/>
              </a:lnSpc>
              <a:buFont typeface="Arial" panose="020B0604020202020204" pitchFamily="34" charset="0"/>
              <a:buChar char="•"/>
            </a:pPr>
            <a:r>
              <a:rPr lang="en-US" sz="3000" dirty="0">
                <a:solidFill>
                  <a:schemeClr val="tx1"/>
                </a:solidFill>
              </a:rPr>
              <a:t>What if there were no human crew members but just robots in the Challenger? What if the whole Challenger launch program was a computer simulation? Would the choice of Lund sound better?</a:t>
            </a:r>
            <a:endParaRPr lang="en-US" sz="3000" dirty="0">
              <a:solidFill>
                <a:srgbClr val="FF0000"/>
              </a:solidFill>
            </a:endParaRPr>
          </a:p>
          <a:p>
            <a:pPr marL="285750" indent="-285750">
              <a:lnSpc>
                <a:spcPct val="120000"/>
              </a:lnSpc>
              <a:buFont typeface="Arial" panose="020B0604020202020204" pitchFamily="34" charset="0"/>
              <a:buChar char="•"/>
            </a:pPr>
            <a:r>
              <a:rPr lang="en-US" sz="3200" dirty="0">
                <a:solidFill>
                  <a:schemeClr val="tx1"/>
                </a:solidFill>
              </a:rPr>
              <a:t>Since such a judgment problem is often multi-dimensional, a systematic approach, such as the seven-step guide in ethical decision-making, is needed to consider the problem</a:t>
            </a:r>
          </a:p>
          <a:p>
            <a:pPr marL="0" indent="0">
              <a:buNone/>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6" name="TextBox 5">
            <a:extLst>
              <a:ext uri="{FF2B5EF4-FFF2-40B4-BE49-F238E27FC236}">
                <a16:creationId xmlns:a16="http://schemas.microsoft.com/office/drawing/2014/main" id="{D8ED0169-CD50-CC74-710D-D952D00FDD2A}"/>
              </a:ext>
            </a:extLst>
          </p:cNvPr>
          <p:cNvSpPr txBox="1"/>
          <p:nvPr/>
        </p:nvSpPr>
        <p:spPr>
          <a:xfrm>
            <a:off x="2902561" y="6455578"/>
            <a:ext cx="6095266" cy="307777"/>
          </a:xfrm>
          <a:prstGeom prst="rect">
            <a:avLst/>
          </a:prstGeom>
          <a:noFill/>
        </p:spPr>
        <p:txBody>
          <a:bodyPr wrap="square">
            <a:spAutoFit/>
          </a:bodyPr>
          <a:lstStyle/>
          <a:p>
            <a:r>
              <a:rPr lang="en-US" sz="1400" dirty="0"/>
              <a:t>Michael Davis, Ethics and the University (New York: Routledge), 1999</a:t>
            </a:r>
            <a:endParaRPr lang="en-HK" sz="1400" dirty="0"/>
          </a:p>
        </p:txBody>
      </p:sp>
    </p:spTree>
    <p:extLst>
      <p:ext uri="{BB962C8B-B14F-4D97-AF65-F5344CB8AC3E}">
        <p14:creationId xmlns:p14="http://schemas.microsoft.com/office/powerpoint/2010/main" val="354006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Case study: Testing Water… and Ethics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91618" y="1776005"/>
            <a:ext cx="10058400" cy="4679573"/>
          </a:xfrm>
        </p:spPr>
        <p:txBody>
          <a:bodyPr>
            <a:normAutofit fontScale="55000" lnSpcReduction="20000"/>
          </a:bodyPr>
          <a:lstStyle/>
          <a:p>
            <a:pPr marL="285750" indent="-285750">
              <a:lnSpc>
                <a:spcPct val="120000"/>
              </a:lnSpc>
              <a:buFont typeface="Arial" panose="020B0604020202020204" pitchFamily="34" charset="0"/>
              <a:buChar char="•"/>
            </a:pPr>
            <a:r>
              <a:rPr lang="en-US" sz="3400" dirty="0">
                <a:solidFill>
                  <a:schemeClr val="tx1"/>
                </a:solidFill>
              </a:rPr>
              <a:t>The video “</a:t>
            </a:r>
            <a:r>
              <a:rPr lang="en-US" sz="3400" dirty="0">
                <a:solidFill>
                  <a:srgbClr val="FF0000"/>
                </a:solidFill>
              </a:rPr>
              <a:t>Testing water… and ethics</a:t>
            </a:r>
            <a:r>
              <a:rPr lang="en-US" sz="3400" dirty="0">
                <a:solidFill>
                  <a:schemeClr val="tx1"/>
                </a:solidFill>
              </a:rPr>
              <a:t>” presents a hypothetic case that shows how one organization designed an ethically acceptable solution to the problem it faced</a:t>
            </a:r>
          </a:p>
          <a:p>
            <a:pPr marL="285750" indent="-285750">
              <a:lnSpc>
                <a:spcPct val="120000"/>
              </a:lnSpc>
              <a:buFont typeface="Arial" panose="020B0604020202020204" pitchFamily="34" charset="0"/>
              <a:buChar char="•"/>
            </a:pPr>
            <a:r>
              <a:rPr lang="en-US" sz="3400" dirty="0">
                <a:solidFill>
                  <a:schemeClr val="tx1"/>
                </a:solidFill>
              </a:rPr>
              <a:t>Produced by the Institute for Professional Practice (IPP) in 1998. </a:t>
            </a:r>
            <a:r>
              <a:rPr lang="en-US" sz="3200" dirty="0">
                <a:solidFill>
                  <a:schemeClr val="tx1"/>
                </a:solidFill>
              </a:rPr>
              <a:t>IPP was a private, non-profit human service and educational organization serving people with developmental and other disabilities in the US. Renamed as Aspire Living &amp; Learning in 2020 </a:t>
            </a:r>
          </a:p>
          <a:p>
            <a:pPr marL="285750" indent="-285750">
              <a:lnSpc>
                <a:spcPct val="120000"/>
              </a:lnSpc>
              <a:buFont typeface="Arial" panose="020B0604020202020204" pitchFamily="34" charset="0"/>
              <a:buChar char="•"/>
            </a:pPr>
            <a:r>
              <a:rPr lang="en-US" sz="3400" dirty="0">
                <a:solidFill>
                  <a:schemeClr val="tx1"/>
                </a:solidFill>
              </a:rPr>
              <a:t>Story background</a:t>
            </a:r>
          </a:p>
          <a:p>
            <a:pPr marL="578358" lvl="1" indent="-285750">
              <a:lnSpc>
                <a:spcPct val="120000"/>
              </a:lnSpc>
              <a:buFont typeface="Arial" panose="020B0604020202020204" pitchFamily="34" charset="0"/>
              <a:buChar char="•"/>
            </a:pPr>
            <a:r>
              <a:rPr lang="en-US" sz="3200" dirty="0">
                <a:solidFill>
                  <a:srgbClr val="FF0000"/>
                </a:solidFill>
              </a:rPr>
              <a:t>Ed Anderson (EA)</a:t>
            </a:r>
            <a:r>
              <a:rPr lang="en-US" sz="3200" dirty="0">
                <a:solidFill>
                  <a:schemeClr val="tx1"/>
                </a:solidFill>
              </a:rPr>
              <a:t>, an estate developer, agrees to sell a piece of land to a company that will build a new shopping center on it. The site was previously occupied by a large service station with two underground gasoline storage tanks. One of them is known to be leaking. State environmental regulations require an assessment of the groundwater before the land can be transferred. </a:t>
            </a:r>
            <a:r>
              <a:rPr lang="en-US" sz="3200" dirty="0">
                <a:solidFill>
                  <a:srgbClr val="FF0000"/>
                </a:solidFill>
              </a:rPr>
              <a:t>Porter Rodman Engineering Company (PREC), </a:t>
            </a:r>
            <a:r>
              <a:rPr lang="en-US" sz="3200" dirty="0">
                <a:solidFill>
                  <a:schemeClr val="tx1"/>
                </a:solidFill>
              </a:rPr>
              <a:t>a consulting firm, is employed to take samples of groundwater. PREC will file a report to the State Environmental Protection Agency. If the samples show that the level of contamination in the groundwater exceeds state standards, EA will have to undertake an expensive remediation program before the property can be sold. </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4</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1249954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Case study: Testing Water… and Ethics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91618" y="1776005"/>
            <a:ext cx="10058400" cy="4679573"/>
          </a:xfrm>
        </p:spPr>
        <p:txBody>
          <a:bodyPr>
            <a:normAutofit fontScale="70000" lnSpcReduction="20000"/>
          </a:bodyPr>
          <a:lstStyle/>
          <a:p>
            <a:pPr marL="285750" indent="-285750">
              <a:lnSpc>
                <a:spcPct val="120000"/>
              </a:lnSpc>
              <a:buFont typeface="Arial" panose="020B0604020202020204" pitchFamily="34" charset="0"/>
              <a:buChar char="•"/>
            </a:pPr>
            <a:r>
              <a:rPr lang="en-US" sz="3400" dirty="0">
                <a:solidFill>
                  <a:schemeClr val="tx1"/>
                </a:solidFill>
              </a:rPr>
              <a:t>Story background (</a:t>
            </a:r>
            <a:r>
              <a:rPr lang="en-US" sz="3400" dirty="0" err="1">
                <a:solidFill>
                  <a:schemeClr val="tx1"/>
                </a:solidFill>
              </a:rPr>
              <a:t>Cont</a:t>
            </a:r>
            <a:r>
              <a:rPr lang="en-US" sz="3400" dirty="0">
                <a:solidFill>
                  <a:schemeClr val="tx1"/>
                </a:solidFill>
              </a:rPr>
              <a:t>)</a:t>
            </a:r>
          </a:p>
          <a:p>
            <a:pPr marL="578358" lvl="1" indent="-285750">
              <a:lnSpc>
                <a:spcPct val="120000"/>
              </a:lnSpc>
              <a:buFont typeface="Arial" panose="020B0604020202020204" pitchFamily="34" charset="0"/>
              <a:buChar char="•"/>
            </a:pPr>
            <a:r>
              <a:rPr lang="en-US" sz="3200" dirty="0">
                <a:solidFill>
                  <a:schemeClr val="tx1"/>
                </a:solidFill>
              </a:rPr>
              <a:t>In this project PREC is asked to drill </a:t>
            </a:r>
            <a:r>
              <a:rPr lang="en-US" sz="3200" dirty="0">
                <a:solidFill>
                  <a:srgbClr val="FF0000"/>
                </a:solidFill>
              </a:rPr>
              <a:t>5 wells </a:t>
            </a:r>
            <a:r>
              <a:rPr lang="en-US" sz="3200" dirty="0">
                <a:solidFill>
                  <a:schemeClr val="tx1"/>
                </a:solidFill>
              </a:rPr>
              <a:t>for taking water samples under the ground. The requirement of the State is only the samples from </a:t>
            </a:r>
            <a:r>
              <a:rPr lang="en-US" sz="3200" dirty="0">
                <a:solidFill>
                  <a:srgbClr val="FF0000"/>
                </a:solidFill>
              </a:rPr>
              <a:t>3 wells</a:t>
            </a:r>
            <a:r>
              <a:rPr lang="en-US" sz="3200" dirty="0">
                <a:solidFill>
                  <a:schemeClr val="tx1"/>
                </a:solidFill>
              </a:rPr>
              <a:t>, but EA wants to have the samples from </a:t>
            </a:r>
            <a:r>
              <a:rPr lang="en-US" sz="3200" dirty="0">
                <a:solidFill>
                  <a:srgbClr val="FF0000"/>
                </a:solidFill>
              </a:rPr>
              <a:t>2 more wells </a:t>
            </a:r>
            <a:r>
              <a:rPr lang="en-US" sz="3200" dirty="0">
                <a:solidFill>
                  <a:schemeClr val="tx1"/>
                </a:solidFill>
              </a:rPr>
              <a:t>to better understand the water quality. PREC has agreed with EA that the </a:t>
            </a:r>
            <a:r>
              <a:rPr lang="en-US" sz="3200" dirty="0">
                <a:solidFill>
                  <a:srgbClr val="FF0000"/>
                </a:solidFill>
              </a:rPr>
              <a:t>data of these 2 wells do not need </a:t>
            </a:r>
            <a:r>
              <a:rPr lang="en-US" sz="3200" dirty="0">
                <a:solidFill>
                  <a:schemeClr val="tx1"/>
                </a:solidFill>
              </a:rPr>
              <a:t>to be sent to the State Environmental Protection Agency (SEPA) but only to EA.</a:t>
            </a:r>
          </a:p>
          <a:p>
            <a:pPr marL="578358" lvl="1" indent="-285750">
              <a:lnSpc>
                <a:spcPct val="120000"/>
              </a:lnSpc>
              <a:buFont typeface="Arial" panose="020B0604020202020204" pitchFamily="34" charset="0"/>
              <a:buChar char="•"/>
            </a:pPr>
            <a:r>
              <a:rPr lang="en-US" sz="3200" dirty="0">
                <a:solidFill>
                  <a:schemeClr val="tx1"/>
                </a:solidFill>
              </a:rPr>
              <a:t>After the examination of the samples, it is found that the water quality of the 3 wells that need to be sent to SEPA is well better than the standard. However, the water quality of the </a:t>
            </a:r>
            <a:r>
              <a:rPr lang="en-US" sz="3200" dirty="0">
                <a:solidFill>
                  <a:srgbClr val="FF0000"/>
                </a:solidFill>
              </a:rPr>
              <a:t>2 wells </a:t>
            </a:r>
            <a:r>
              <a:rPr lang="en-US" sz="3200" dirty="0">
                <a:solidFill>
                  <a:schemeClr val="tx1"/>
                </a:solidFill>
              </a:rPr>
              <a:t>that do not need to be sent to SEPA </a:t>
            </a:r>
            <a:r>
              <a:rPr lang="en-US" sz="3200" dirty="0">
                <a:solidFill>
                  <a:srgbClr val="FF0000"/>
                </a:solidFill>
              </a:rPr>
              <a:t>is just better than the standard</a:t>
            </a:r>
            <a:r>
              <a:rPr lang="en-US" sz="3200" dirty="0">
                <a:solidFill>
                  <a:schemeClr val="tx1"/>
                </a:solidFill>
              </a:rPr>
              <a:t>. It means there is a </a:t>
            </a:r>
            <a:r>
              <a:rPr lang="en-US" sz="3200" dirty="0">
                <a:solidFill>
                  <a:srgbClr val="FF0000"/>
                </a:solidFill>
              </a:rPr>
              <a:t>large variation</a:t>
            </a:r>
            <a:r>
              <a:rPr lang="en-US" sz="3200" dirty="0">
                <a:solidFill>
                  <a:schemeClr val="tx1"/>
                </a:solidFill>
              </a:rPr>
              <a:t>. The responsible engineer </a:t>
            </a:r>
            <a:r>
              <a:rPr lang="en-US" sz="3200" b="1" dirty="0">
                <a:solidFill>
                  <a:srgbClr val="FF0000"/>
                </a:solidFill>
              </a:rPr>
              <a:t>Jim</a:t>
            </a:r>
            <a:r>
              <a:rPr lang="en-US" sz="3200" dirty="0">
                <a:solidFill>
                  <a:schemeClr val="tx1"/>
                </a:solidFill>
              </a:rPr>
              <a:t> has much concern if he will </a:t>
            </a:r>
            <a:r>
              <a:rPr lang="en-US" sz="3200" dirty="0">
                <a:solidFill>
                  <a:srgbClr val="FF0000"/>
                </a:solidFill>
              </a:rPr>
              <a:t>violate the code of ethics </a:t>
            </a:r>
            <a:r>
              <a:rPr lang="en-US" sz="3200" dirty="0">
                <a:solidFill>
                  <a:schemeClr val="tx1"/>
                </a:solidFill>
              </a:rPr>
              <a:t>if he produces an </a:t>
            </a:r>
            <a:r>
              <a:rPr lang="en-US" sz="3200" dirty="0">
                <a:solidFill>
                  <a:srgbClr val="FF0000"/>
                </a:solidFill>
              </a:rPr>
              <a:t>incomplete report</a:t>
            </a:r>
            <a:r>
              <a:rPr lang="en-US" sz="3200" dirty="0">
                <a:solidFill>
                  <a:schemeClr val="tx1"/>
                </a:solidFill>
              </a:rPr>
              <a:t> by covering the results of these 2 wells.</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5</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952618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a:xfrm>
            <a:off x="1097279" y="286603"/>
            <a:ext cx="10644847" cy="1450757"/>
          </a:xfrm>
        </p:spPr>
        <p:txBody>
          <a:bodyPr/>
          <a:lstStyle/>
          <a:p>
            <a:r>
              <a:rPr lang="en-HK" dirty="0"/>
              <a:t>Case study: Testing Water … and Ethics (Part I)</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6</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6" name="TextBox 5">
            <a:extLst>
              <a:ext uri="{FF2B5EF4-FFF2-40B4-BE49-F238E27FC236}">
                <a16:creationId xmlns:a16="http://schemas.microsoft.com/office/drawing/2014/main" id="{57B9F815-F066-8B34-60D8-7BC22ACA0F5E}"/>
              </a:ext>
            </a:extLst>
          </p:cNvPr>
          <p:cNvSpPr txBox="1"/>
          <p:nvPr/>
        </p:nvSpPr>
        <p:spPr>
          <a:xfrm>
            <a:off x="2805042" y="6433329"/>
            <a:ext cx="6448862" cy="307777"/>
          </a:xfrm>
          <a:prstGeom prst="rect">
            <a:avLst/>
          </a:prstGeom>
          <a:noFill/>
        </p:spPr>
        <p:txBody>
          <a:bodyPr wrap="square">
            <a:spAutoFit/>
          </a:bodyPr>
          <a:lstStyle/>
          <a:p>
            <a:r>
              <a:rPr lang="en-HK" sz="1400" dirty="0"/>
              <a:t>https://www.youtube.com/watch?v=LLhdrbTjl30</a:t>
            </a:r>
          </a:p>
        </p:txBody>
      </p:sp>
    </p:spTree>
    <p:extLst>
      <p:ext uri="{BB962C8B-B14F-4D97-AF65-F5344CB8AC3E}">
        <p14:creationId xmlns:p14="http://schemas.microsoft.com/office/powerpoint/2010/main" val="187584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Step 1 – State </a:t>
            </a:r>
            <a:r>
              <a:rPr lang="en-US"/>
              <a:t>the problem</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87222" y="1762997"/>
            <a:ext cx="10058400" cy="4633407"/>
          </a:xfrm>
        </p:spPr>
        <p:txBody>
          <a:bodyPr>
            <a:normAutofit fontScale="70000" lnSpcReduction="20000"/>
          </a:bodyPr>
          <a:lstStyle/>
          <a:p>
            <a:pPr marL="285750" indent="-285750">
              <a:lnSpc>
                <a:spcPct val="120000"/>
              </a:lnSpc>
              <a:buFont typeface="Arial" panose="020B0604020202020204" pitchFamily="34" charset="0"/>
              <a:buChar char="•"/>
            </a:pPr>
            <a:r>
              <a:rPr lang="en-US" sz="3400" dirty="0">
                <a:solidFill>
                  <a:schemeClr val="tx1"/>
                </a:solidFill>
              </a:rPr>
              <a:t>Jim is facing a dilemma because </a:t>
            </a:r>
            <a:r>
              <a:rPr lang="en-US" sz="3400" dirty="0">
                <a:solidFill>
                  <a:srgbClr val="FF0000"/>
                </a:solidFill>
              </a:rPr>
              <a:t>hiding parts of the results is not ethical, particularly since they are conflicting with each other</a:t>
            </a:r>
          </a:p>
          <a:p>
            <a:pPr marL="285750" indent="-285750">
              <a:lnSpc>
                <a:spcPct val="120000"/>
              </a:lnSpc>
              <a:buFont typeface="Arial" panose="020B0604020202020204" pitchFamily="34" charset="0"/>
              <a:buChar char="•"/>
            </a:pPr>
            <a:r>
              <a:rPr lang="en-US" sz="3400" dirty="0">
                <a:solidFill>
                  <a:schemeClr val="tx1"/>
                </a:solidFill>
              </a:rPr>
              <a:t>To meet the ethical obligations, he needs to write a report including “all of the pertinent information”</a:t>
            </a:r>
          </a:p>
          <a:p>
            <a:pPr marL="285750" indent="-285750">
              <a:lnSpc>
                <a:spcPct val="120000"/>
              </a:lnSpc>
              <a:buFont typeface="Arial" panose="020B0604020202020204" pitchFamily="34" charset="0"/>
              <a:buChar char="•"/>
            </a:pPr>
            <a:r>
              <a:rPr lang="en-US" sz="3400" dirty="0">
                <a:solidFill>
                  <a:schemeClr val="tx1"/>
                </a:solidFill>
              </a:rPr>
              <a:t>However, PREC has agreed with EA before that the result of the 2 wells will not be made public</a:t>
            </a:r>
          </a:p>
          <a:p>
            <a:pPr marL="285750" indent="-285750">
              <a:lnSpc>
                <a:spcPct val="120000"/>
              </a:lnSpc>
              <a:buFont typeface="Arial" panose="020B0604020202020204" pitchFamily="34" charset="0"/>
              <a:buChar char="•"/>
            </a:pPr>
            <a:r>
              <a:rPr lang="en-US" sz="3400" dirty="0">
                <a:solidFill>
                  <a:schemeClr val="tx1"/>
                </a:solidFill>
              </a:rPr>
              <a:t>The company does not want to report all the results. The boss of Jim (called Frank) asked Jim to give what the client asked for </a:t>
            </a:r>
          </a:p>
          <a:p>
            <a:pPr marL="285750" indent="-285750">
              <a:lnSpc>
                <a:spcPct val="120000"/>
              </a:lnSpc>
              <a:buFont typeface="Arial" panose="020B0604020202020204" pitchFamily="34" charset="0"/>
              <a:buChar char="•"/>
            </a:pPr>
            <a:r>
              <a:rPr lang="en-US" sz="3400" dirty="0">
                <a:solidFill>
                  <a:schemeClr val="tx1"/>
                </a:solidFill>
              </a:rPr>
              <a:t>Reporting the results to the State will make the company </a:t>
            </a:r>
            <a:r>
              <a:rPr lang="en-US" sz="3400" dirty="0">
                <a:solidFill>
                  <a:srgbClr val="FF0000"/>
                </a:solidFill>
              </a:rPr>
              <a:t>unable to honor the commitment to the client</a:t>
            </a:r>
            <a:r>
              <a:rPr lang="en-US" sz="3400" dirty="0">
                <a:solidFill>
                  <a:schemeClr val="tx1"/>
                </a:solidFill>
              </a:rPr>
              <a:t> – thus disloyal to the client</a:t>
            </a:r>
          </a:p>
          <a:p>
            <a:pPr marL="285750" indent="-285750">
              <a:lnSpc>
                <a:spcPct val="120000"/>
              </a:lnSpc>
              <a:buFont typeface="Arial" panose="020B0604020202020204" pitchFamily="34" charset="0"/>
              <a:buChar char="•"/>
            </a:pPr>
            <a:endParaRPr lang="en-US" sz="3400" dirty="0">
              <a:solidFill>
                <a:schemeClr val="tx1"/>
              </a:solidFill>
            </a:endParaRPr>
          </a:p>
          <a:p>
            <a:pPr marL="0" indent="0">
              <a:buNone/>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7</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8" name="TextBox 7">
            <a:extLst>
              <a:ext uri="{FF2B5EF4-FFF2-40B4-BE49-F238E27FC236}">
                <a16:creationId xmlns:a16="http://schemas.microsoft.com/office/drawing/2014/main" id="{C14BD316-AB70-410C-A6E6-12251177CC72}"/>
              </a:ext>
            </a:extLst>
          </p:cNvPr>
          <p:cNvSpPr txBox="1"/>
          <p:nvPr/>
        </p:nvSpPr>
        <p:spPr>
          <a:xfrm>
            <a:off x="2388211" y="6394299"/>
            <a:ext cx="6095266" cy="461665"/>
          </a:xfrm>
          <a:prstGeom prst="rect">
            <a:avLst/>
          </a:prstGeom>
          <a:noFill/>
        </p:spPr>
        <p:txBody>
          <a:bodyPr wrap="square">
            <a:spAutoFit/>
          </a:bodyPr>
          <a:lstStyle/>
          <a:p>
            <a:r>
              <a:rPr lang="en-US" sz="1200" dirty="0"/>
              <a:t>Jun </a:t>
            </a:r>
            <a:r>
              <a:rPr lang="en-US" sz="1200" dirty="0" err="1"/>
              <a:t>Fudano</a:t>
            </a:r>
            <a:r>
              <a:rPr lang="en-US" sz="1200" dirty="0"/>
              <a:t>, Daniel Schwarz, and John </a:t>
            </a:r>
            <a:r>
              <a:rPr lang="en-US" sz="1200" dirty="0" err="1"/>
              <a:t>Gayed</a:t>
            </a:r>
            <a:r>
              <a:rPr lang="en-US" sz="1200" dirty="0"/>
              <a:t>, </a:t>
            </a:r>
            <a:r>
              <a:rPr lang="en-US" sz="1200" i="1" dirty="0" err="1"/>
              <a:t>TokyoTechX</a:t>
            </a:r>
            <a:r>
              <a:rPr lang="en-US" sz="1200" i="1" dirty="0"/>
              <a:t>: Science, Engineering, AI &amp; Data Ethics</a:t>
            </a:r>
            <a:r>
              <a:rPr lang="en-US" sz="1200" dirty="0"/>
              <a:t>, edX Online course</a:t>
            </a:r>
            <a:endParaRPr lang="en-HK" sz="1200" dirty="0"/>
          </a:p>
        </p:txBody>
      </p:sp>
    </p:spTree>
    <p:extLst>
      <p:ext uri="{BB962C8B-B14F-4D97-AF65-F5344CB8AC3E}">
        <p14:creationId xmlns:p14="http://schemas.microsoft.com/office/powerpoint/2010/main" val="247117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a:xfrm>
            <a:off x="1097279" y="286603"/>
            <a:ext cx="10644847" cy="1450757"/>
          </a:xfrm>
        </p:spPr>
        <p:txBody>
          <a:bodyPr/>
          <a:lstStyle/>
          <a:p>
            <a:r>
              <a:rPr lang="en-HK" dirty="0"/>
              <a:t>Case study: Testing Water … and Ethics (Part II)</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8</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6" name="TextBox 5">
            <a:extLst>
              <a:ext uri="{FF2B5EF4-FFF2-40B4-BE49-F238E27FC236}">
                <a16:creationId xmlns:a16="http://schemas.microsoft.com/office/drawing/2014/main" id="{57B9F815-F066-8B34-60D8-7BC22ACA0F5E}"/>
              </a:ext>
            </a:extLst>
          </p:cNvPr>
          <p:cNvSpPr txBox="1"/>
          <p:nvPr/>
        </p:nvSpPr>
        <p:spPr>
          <a:xfrm>
            <a:off x="2805042" y="6433329"/>
            <a:ext cx="6448862" cy="307777"/>
          </a:xfrm>
          <a:prstGeom prst="rect">
            <a:avLst/>
          </a:prstGeom>
          <a:noFill/>
        </p:spPr>
        <p:txBody>
          <a:bodyPr wrap="square">
            <a:spAutoFit/>
          </a:bodyPr>
          <a:lstStyle/>
          <a:p>
            <a:r>
              <a:rPr lang="en-HK" sz="1400" dirty="0"/>
              <a:t>https://www.youtube.com/watch?v=LLhdrbTjl30</a:t>
            </a:r>
          </a:p>
        </p:txBody>
      </p:sp>
    </p:spTree>
    <p:extLst>
      <p:ext uri="{BB962C8B-B14F-4D97-AF65-F5344CB8AC3E}">
        <p14:creationId xmlns:p14="http://schemas.microsoft.com/office/powerpoint/2010/main" val="212079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Step 2 – Check the facts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195754" y="1762997"/>
            <a:ext cx="10655935" cy="4631302"/>
          </a:xfrm>
        </p:spPr>
        <p:txBody>
          <a:bodyPr>
            <a:normAutofit fontScale="70000" lnSpcReduction="20000"/>
          </a:bodyPr>
          <a:lstStyle/>
          <a:p>
            <a:pPr marL="285750" indent="-285750">
              <a:lnSpc>
                <a:spcPct val="120000"/>
              </a:lnSpc>
              <a:buFont typeface="Arial" panose="020B0604020202020204" pitchFamily="34" charset="0"/>
              <a:buChar char="•"/>
            </a:pPr>
            <a:r>
              <a:rPr lang="en-US" sz="3400" dirty="0">
                <a:solidFill>
                  <a:schemeClr val="tx1"/>
                </a:solidFill>
              </a:rPr>
              <a:t>The results from the wells required by the state regulation show a low level of pollution; however, the two additional wells show significantly higher levels of pollution</a:t>
            </a:r>
          </a:p>
          <a:p>
            <a:pPr marL="285750" indent="-285750">
              <a:lnSpc>
                <a:spcPct val="120000"/>
              </a:lnSpc>
              <a:buFont typeface="Arial" panose="020B0604020202020204" pitchFamily="34" charset="0"/>
              <a:buChar char="•"/>
            </a:pPr>
            <a:r>
              <a:rPr lang="en-US" sz="3400" dirty="0">
                <a:solidFill>
                  <a:srgbClr val="FF0000"/>
                </a:solidFill>
              </a:rPr>
              <a:t>None of the five samples is over the limit </a:t>
            </a:r>
            <a:r>
              <a:rPr lang="en-US" sz="3400" dirty="0">
                <a:solidFill>
                  <a:schemeClr val="tx1"/>
                </a:solidFill>
              </a:rPr>
              <a:t>designated in the State’s regulations. The samples do meet health and safety requirements which means that there are no public health or legal issues</a:t>
            </a:r>
          </a:p>
          <a:p>
            <a:pPr marL="285750" indent="-285750">
              <a:lnSpc>
                <a:spcPct val="120000"/>
              </a:lnSpc>
              <a:buFont typeface="Arial" panose="020B0604020202020204" pitchFamily="34" charset="0"/>
              <a:buChar char="•"/>
            </a:pPr>
            <a:r>
              <a:rPr lang="en-US" sz="3400" dirty="0">
                <a:solidFill>
                  <a:schemeClr val="tx1"/>
                </a:solidFill>
              </a:rPr>
              <a:t>Codes of ethics of engineers</a:t>
            </a:r>
          </a:p>
          <a:p>
            <a:pPr marL="578358" lvl="1" indent="-285750">
              <a:lnSpc>
                <a:spcPct val="120000"/>
              </a:lnSpc>
              <a:buFont typeface="Arial" panose="020B0604020202020204" pitchFamily="34" charset="0"/>
              <a:buChar char="•"/>
            </a:pPr>
            <a:r>
              <a:rPr lang="en-US" sz="2800" dirty="0">
                <a:solidFill>
                  <a:schemeClr val="tx1"/>
                </a:solidFill>
              </a:rPr>
              <a:t>Engineers shall be objective and </a:t>
            </a:r>
            <a:r>
              <a:rPr lang="en-US" sz="2800" dirty="0">
                <a:solidFill>
                  <a:srgbClr val="FF0000"/>
                </a:solidFill>
              </a:rPr>
              <a:t>truthful</a:t>
            </a:r>
            <a:r>
              <a:rPr lang="en-US" sz="2800" dirty="0">
                <a:solidFill>
                  <a:schemeClr val="tx1"/>
                </a:solidFill>
              </a:rPr>
              <a:t> in making professional reports, statements, or testimony</a:t>
            </a:r>
            <a:endParaRPr lang="en-US" sz="2400" dirty="0">
              <a:solidFill>
                <a:schemeClr val="tx1"/>
              </a:solidFill>
            </a:endParaRPr>
          </a:p>
          <a:p>
            <a:pPr marL="578358" lvl="1" indent="-285750">
              <a:lnSpc>
                <a:spcPct val="120000"/>
              </a:lnSpc>
              <a:buFont typeface="Arial" panose="020B0604020202020204" pitchFamily="34" charset="0"/>
              <a:buChar char="•"/>
            </a:pPr>
            <a:r>
              <a:rPr lang="en-US" sz="2800" dirty="0">
                <a:solidFill>
                  <a:schemeClr val="tx1"/>
                </a:solidFill>
              </a:rPr>
              <a:t>Engineers shall hold paramount the </a:t>
            </a:r>
            <a:r>
              <a:rPr lang="en-US" sz="2800" dirty="0">
                <a:solidFill>
                  <a:srgbClr val="FF0000"/>
                </a:solidFill>
              </a:rPr>
              <a:t>safety, health, and welfare of the public</a:t>
            </a:r>
          </a:p>
          <a:p>
            <a:pPr marL="578358" lvl="1" indent="-285750">
              <a:lnSpc>
                <a:spcPct val="120000"/>
              </a:lnSpc>
              <a:buFont typeface="Arial" panose="020B0604020202020204" pitchFamily="34" charset="0"/>
              <a:buChar char="•"/>
            </a:pPr>
            <a:r>
              <a:rPr lang="en-US" sz="2800" dirty="0">
                <a:solidFill>
                  <a:schemeClr val="tx1"/>
                </a:solidFill>
              </a:rPr>
              <a:t>Engineers shall act for each employer or client as </a:t>
            </a:r>
            <a:r>
              <a:rPr lang="en-US" sz="2800" dirty="0">
                <a:solidFill>
                  <a:srgbClr val="FF0000"/>
                </a:solidFill>
              </a:rPr>
              <a:t>faithful agents or trustees</a:t>
            </a:r>
            <a:endParaRPr lang="en-US" sz="2800" dirty="0">
              <a:solidFill>
                <a:schemeClr val="tx1"/>
              </a:solidFill>
            </a:endParaRPr>
          </a:p>
          <a:p>
            <a:pPr marL="578358" lvl="1" indent="-285750">
              <a:lnSpc>
                <a:spcPct val="12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9</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
        <p:nvSpPr>
          <p:cNvPr id="6" name="TextBox 5">
            <a:extLst>
              <a:ext uri="{FF2B5EF4-FFF2-40B4-BE49-F238E27FC236}">
                <a16:creationId xmlns:a16="http://schemas.microsoft.com/office/drawing/2014/main" id="{543246FE-1F4D-C4D4-F74C-7F79D85C4307}"/>
              </a:ext>
            </a:extLst>
          </p:cNvPr>
          <p:cNvSpPr txBox="1"/>
          <p:nvPr/>
        </p:nvSpPr>
        <p:spPr>
          <a:xfrm>
            <a:off x="2388211" y="6394299"/>
            <a:ext cx="6095266" cy="461665"/>
          </a:xfrm>
          <a:prstGeom prst="rect">
            <a:avLst/>
          </a:prstGeom>
          <a:noFill/>
        </p:spPr>
        <p:txBody>
          <a:bodyPr wrap="square">
            <a:spAutoFit/>
          </a:bodyPr>
          <a:lstStyle/>
          <a:p>
            <a:r>
              <a:rPr lang="en-US" sz="1200" dirty="0"/>
              <a:t>Jun </a:t>
            </a:r>
            <a:r>
              <a:rPr lang="en-US" sz="1200" dirty="0" err="1"/>
              <a:t>Fudano</a:t>
            </a:r>
            <a:r>
              <a:rPr lang="en-US" sz="1200" dirty="0"/>
              <a:t>, Daniel Schwarz, and John </a:t>
            </a:r>
            <a:r>
              <a:rPr lang="en-US" sz="1200" dirty="0" err="1"/>
              <a:t>Gayed</a:t>
            </a:r>
            <a:r>
              <a:rPr lang="en-US" sz="1200" dirty="0"/>
              <a:t>, </a:t>
            </a:r>
            <a:r>
              <a:rPr lang="en-US" sz="1200" i="1" dirty="0" err="1"/>
              <a:t>TokyoTechX</a:t>
            </a:r>
            <a:r>
              <a:rPr lang="en-US" sz="1200" i="1" dirty="0"/>
              <a:t>: Science, Engineering, AI &amp; Data Ethics</a:t>
            </a:r>
            <a:r>
              <a:rPr lang="en-US" sz="1200" dirty="0"/>
              <a:t>, edX Online course</a:t>
            </a:r>
            <a:endParaRPr lang="en-HK" sz="1200" dirty="0"/>
          </a:p>
        </p:txBody>
      </p:sp>
    </p:spTree>
    <p:extLst>
      <p:ext uri="{BB962C8B-B14F-4D97-AF65-F5344CB8AC3E}">
        <p14:creationId xmlns:p14="http://schemas.microsoft.com/office/powerpoint/2010/main" val="6420589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47277</TotalTime>
  <Words>2278</Words>
  <Application>Microsoft Office PowerPoint</Application>
  <PresentationFormat>宽屏</PresentationFormat>
  <Paragraphs>166</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Arial</vt:lpstr>
      <vt:lpstr>Calibri</vt:lpstr>
      <vt:lpstr>Calibri Light</vt:lpstr>
      <vt:lpstr>Retrospect</vt:lpstr>
      <vt:lpstr>PowerPoint 演示文稿</vt:lpstr>
      <vt:lpstr>Multi-dimensional obligation of engineers</vt:lpstr>
      <vt:lpstr>Obligation and sacrifice</vt:lpstr>
      <vt:lpstr>Case study: Testing Water… and Ethics</vt:lpstr>
      <vt:lpstr>Case study: Testing Water… and Ethics</vt:lpstr>
      <vt:lpstr>Case study: Testing Water … and Ethics (Part I)</vt:lpstr>
      <vt:lpstr>Step 1 – State the problem</vt:lpstr>
      <vt:lpstr>Case study: Testing Water … and Ethics (Part II)</vt:lpstr>
      <vt:lpstr>Step 2 – Check the facts</vt:lpstr>
      <vt:lpstr>Step 3 – Identify relevant factors</vt:lpstr>
      <vt:lpstr>Case study: Testing Water … and Ethics (Part III)</vt:lpstr>
      <vt:lpstr>Step 4 – Develop a list of options</vt:lpstr>
      <vt:lpstr>Step 5 – Test the options</vt:lpstr>
      <vt:lpstr>Step 5 – Test the options</vt:lpstr>
      <vt:lpstr>Case study: Testing Water … and Ethics (Part IV)</vt:lpstr>
      <vt:lpstr>Step 6 – Make a choice</vt:lpstr>
      <vt:lpstr>Step 7 – Review and reflect on the previous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of EIE</dc:title>
  <dc:creator>Lun, Pak Kong [EIE]</dc:creator>
  <cp:lastModifiedBy>夏 james</cp:lastModifiedBy>
  <cp:revision>634</cp:revision>
  <dcterms:created xsi:type="dcterms:W3CDTF">2017-01-25T02:50:45Z</dcterms:created>
  <dcterms:modified xsi:type="dcterms:W3CDTF">2025-09-24T02:38:34Z</dcterms:modified>
</cp:coreProperties>
</file>