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28"/>
  </p:notesMasterIdLst>
  <p:sldIdLst>
    <p:sldId id="555" r:id="rId2"/>
    <p:sldId id="542" r:id="rId3"/>
    <p:sldId id="625" r:id="rId4"/>
    <p:sldId id="579" r:id="rId5"/>
    <p:sldId id="287" r:id="rId6"/>
    <p:sldId id="612" r:id="rId7"/>
    <p:sldId id="613" r:id="rId8"/>
    <p:sldId id="268" r:id="rId9"/>
    <p:sldId id="626" r:id="rId10"/>
    <p:sldId id="605" r:id="rId11"/>
    <p:sldId id="606" r:id="rId12"/>
    <p:sldId id="607" r:id="rId13"/>
    <p:sldId id="614" r:id="rId14"/>
    <p:sldId id="608" r:id="rId15"/>
    <p:sldId id="609" r:id="rId16"/>
    <p:sldId id="621" r:id="rId17"/>
    <p:sldId id="620" r:id="rId18"/>
    <p:sldId id="616" r:id="rId19"/>
    <p:sldId id="617" r:id="rId20"/>
    <p:sldId id="618" r:id="rId21"/>
    <p:sldId id="622" r:id="rId22"/>
    <p:sldId id="619" r:id="rId23"/>
    <p:sldId id="623" r:id="rId24"/>
    <p:sldId id="282" r:id="rId25"/>
    <p:sldId id="624" r:id="rId26"/>
    <p:sldId id="597"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0F0"/>
    <a:srgbClr val="FFFF00"/>
    <a:srgbClr val="E4831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077" autoAdjust="0"/>
  </p:normalViewPr>
  <p:slideViewPr>
    <p:cSldViewPr snapToGrid="0">
      <p:cViewPr varScale="1">
        <p:scale>
          <a:sx n="81" d="100"/>
          <a:sy n="81" d="100"/>
        </p:scale>
        <p:origin x="75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22347E9-8367-4B7F-8749-4F690DD1B47F}" type="datetimeFigureOut">
              <a:rPr lang="en-US" smtClean="0"/>
              <a:t>10/2/2025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BE33055-F5CF-422D-9E69-2AD299E8FCE6}" type="slidenum">
              <a:rPr lang="en-US" smtClean="0"/>
              <a:t>‹#›</a:t>
            </a:fld>
            <a:endParaRPr lang="en-US"/>
          </a:p>
        </p:txBody>
      </p:sp>
    </p:spTree>
    <p:extLst>
      <p:ext uri="{BB962C8B-B14F-4D97-AF65-F5344CB8AC3E}">
        <p14:creationId xmlns:p14="http://schemas.microsoft.com/office/powerpoint/2010/main" val="31760562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10</a:t>
            </a:fld>
            <a:endParaRPr lang="en-US"/>
          </a:p>
        </p:txBody>
      </p:sp>
    </p:spTree>
    <p:extLst>
      <p:ext uri="{BB962C8B-B14F-4D97-AF65-F5344CB8AC3E}">
        <p14:creationId xmlns:p14="http://schemas.microsoft.com/office/powerpoint/2010/main" val="32522635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19</a:t>
            </a:fld>
            <a:endParaRPr lang="en-US"/>
          </a:p>
        </p:txBody>
      </p:sp>
    </p:spTree>
    <p:extLst>
      <p:ext uri="{BB962C8B-B14F-4D97-AF65-F5344CB8AC3E}">
        <p14:creationId xmlns:p14="http://schemas.microsoft.com/office/powerpoint/2010/main" val="129613331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20</a:t>
            </a:fld>
            <a:endParaRPr lang="en-US"/>
          </a:p>
        </p:txBody>
      </p:sp>
    </p:spTree>
    <p:extLst>
      <p:ext uri="{BB962C8B-B14F-4D97-AF65-F5344CB8AC3E}">
        <p14:creationId xmlns:p14="http://schemas.microsoft.com/office/powerpoint/2010/main" val="31053773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21</a:t>
            </a:fld>
            <a:endParaRPr lang="en-US"/>
          </a:p>
        </p:txBody>
      </p:sp>
    </p:spTree>
    <p:extLst>
      <p:ext uri="{BB962C8B-B14F-4D97-AF65-F5344CB8AC3E}">
        <p14:creationId xmlns:p14="http://schemas.microsoft.com/office/powerpoint/2010/main" val="7574684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22</a:t>
            </a:fld>
            <a:endParaRPr lang="en-US"/>
          </a:p>
        </p:txBody>
      </p:sp>
    </p:spTree>
    <p:extLst>
      <p:ext uri="{BB962C8B-B14F-4D97-AF65-F5344CB8AC3E}">
        <p14:creationId xmlns:p14="http://schemas.microsoft.com/office/powerpoint/2010/main" val="10291786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23</a:t>
            </a:fld>
            <a:endParaRPr lang="en-US"/>
          </a:p>
        </p:txBody>
      </p:sp>
    </p:spTree>
    <p:extLst>
      <p:ext uri="{BB962C8B-B14F-4D97-AF65-F5344CB8AC3E}">
        <p14:creationId xmlns:p14="http://schemas.microsoft.com/office/powerpoint/2010/main" val="36597788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25</a:t>
            </a:fld>
            <a:endParaRPr lang="en-US"/>
          </a:p>
        </p:txBody>
      </p:sp>
    </p:spTree>
    <p:extLst>
      <p:ext uri="{BB962C8B-B14F-4D97-AF65-F5344CB8AC3E}">
        <p14:creationId xmlns:p14="http://schemas.microsoft.com/office/powerpoint/2010/main" val="3619560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11</a:t>
            </a:fld>
            <a:endParaRPr lang="en-US"/>
          </a:p>
        </p:txBody>
      </p:sp>
    </p:spTree>
    <p:extLst>
      <p:ext uri="{BB962C8B-B14F-4D97-AF65-F5344CB8AC3E}">
        <p14:creationId xmlns:p14="http://schemas.microsoft.com/office/powerpoint/2010/main" val="1533963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12</a:t>
            </a:fld>
            <a:endParaRPr lang="en-US"/>
          </a:p>
        </p:txBody>
      </p:sp>
    </p:spTree>
    <p:extLst>
      <p:ext uri="{BB962C8B-B14F-4D97-AF65-F5344CB8AC3E}">
        <p14:creationId xmlns:p14="http://schemas.microsoft.com/office/powerpoint/2010/main" val="21953299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13</a:t>
            </a:fld>
            <a:endParaRPr lang="en-US"/>
          </a:p>
        </p:txBody>
      </p:sp>
    </p:spTree>
    <p:extLst>
      <p:ext uri="{BB962C8B-B14F-4D97-AF65-F5344CB8AC3E}">
        <p14:creationId xmlns:p14="http://schemas.microsoft.com/office/powerpoint/2010/main" val="3728668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14</a:t>
            </a:fld>
            <a:endParaRPr lang="en-US"/>
          </a:p>
        </p:txBody>
      </p:sp>
    </p:spTree>
    <p:extLst>
      <p:ext uri="{BB962C8B-B14F-4D97-AF65-F5344CB8AC3E}">
        <p14:creationId xmlns:p14="http://schemas.microsoft.com/office/powerpoint/2010/main" val="5677654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15</a:t>
            </a:fld>
            <a:endParaRPr lang="en-US"/>
          </a:p>
        </p:txBody>
      </p:sp>
    </p:spTree>
    <p:extLst>
      <p:ext uri="{BB962C8B-B14F-4D97-AF65-F5344CB8AC3E}">
        <p14:creationId xmlns:p14="http://schemas.microsoft.com/office/powerpoint/2010/main" val="1447395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16</a:t>
            </a:fld>
            <a:endParaRPr lang="en-US"/>
          </a:p>
        </p:txBody>
      </p:sp>
    </p:spTree>
    <p:extLst>
      <p:ext uri="{BB962C8B-B14F-4D97-AF65-F5344CB8AC3E}">
        <p14:creationId xmlns:p14="http://schemas.microsoft.com/office/powerpoint/2010/main" val="21269089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17</a:t>
            </a:fld>
            <a:endParaRPr lang="en-US"/>
          </a:p>
        </p:txBody>
      </p:sp>
    </p:spTree>
    <p:extLst>
      <p:ext uri="{BB962C8B-B14F-4D97-AF65-F5344CB8AC3E}">
        <p14:creationId xmlns:p14="http://schemas.microsoft.com/office/powerpoint/2010/main" val="11184210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HK" dirty="0"/>
          </a:p>
        </p:txBody>
      </p:sp>
      <p:sp>
        <p:nvSpPr>
          <p:cNvPr id="4" name="Slide Number Placeholder 3"/>
          <p:cNvSpPr>
            <a:spLocks noGrp="1"/>
          </p:cNvSpPr>
          <p:nvPr>
            <p:ph type="sldNum" sz="quarter" idx="5"/>
          </p:nvPr>
        </p:nvSpPr>
        <p:spPr/>
        <p:txBody>
          <a:bodyPr/>
          <a:lstStyle/>
          <a:p>
            <a:fld id="{FBE33055-F5CF-422D-9E69-2AD299E8FCE6}" type="slidenum">
              <a:rPr lang="en-US" smtClean="0"/>
              <a:t>18</a:t>
            </a:fld>
            <a:endParaRPr lang="en-US"/>
          </a:p>
        </p:txBody>
      </p:sp>
    </p:spTree>
    <p:extLst>
      <p:ext uri="{BB962C8B-B14F-4D97-AF65-F5344CB8AC3E}">
        <p14:creationId xmlns:p14="http://schemas.microsoft.com/office/powerpoint/2010/main" val="35667227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69495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3207562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862049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114" y="6442570"/>
            <a:ext cx="2472271" cy="365125"/>
          </a:xfrm>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spTree>
    <p:extLst>
      <p:ext uri="{BB962C8B-B14F-4D97-AF65-F5344CB8AC3E}">
        <p14:creationId xmlns:p14="http://schemas.microsoft.com/office/powerpoint/2010/main" val="76044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Dr Daniel Lun     June 2024</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sz="1600"/>
            </a:lvl1pPr>
          </a:lstStyle>
          <a:p>
            <a:fld id="{2A61B019-0DD5-4931-9B58-90F9A03D741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4244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001838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1089177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Dr Daniel Lun     June 2024</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47574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Dr Daniel Lun     June 2024</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15398967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Dr Daniel Lun     June 2024</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A61B019-0DD5-4931-9B58-90F9A03D7415}" type="slidenum">
              <a:rPr lang="en-US" smtClean="0"/>
              <a:t>‹#›</a:t>
            </a:fld>
            <a:endParaRPr lang="en-US"/>
          </a:p>
        </p:txBody>
      </p:sp>
    </p:spTree>
    <p:extLst>
      <p:ext uri="{BB962C8B-B14F-4D97-AF65-F5344CB8AC3E}">
        <p14:creationId xmlns:p14="http://schemas.microsoft.com/office/powerpoint/2010/main" val="617753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Dr Daniel Lun     June 2024</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61B019-0DD5-4931-9B58-90F9A03D7415}" type="slidenum">
              <a:rPr lang="en-US" smtClean="0"/>
              <a:t>‹#›</a:t>
            </a:fld>
            <a:endParaRPr lang="en-US"/>
          </a:p>
        </p:txBody>
      </p:sp>
    </p:spTree>
    <p:extLst>
      <p:ext uri="{BB962C8B-B14F-4D97-AF65-F5344CB8AC3E}">
        <p14:creationId xmlns:p14="http://schemas.microsoft.com/office/powerpoint/2010/main" val="21747079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Dr Daniel Lun     June 2024</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A61B019-0DD5-4931-9B58-90F9A03D741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0170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DC1E6619-7722-0952-C2B4-45CA4A076F6F}"/>
              </a:ext>
            </a:extLst>
          </p:cNvPr>
          <p:cNvSpPr txBox="1"/>
          <p:nvPr/>
        </p:nvSpPr>
        <p:spPr>
          <a:xfrm>
            <a:off x="1728594" y="1327868"/>
            <a:ext cx="8197885" cy="2400657"/>
          </a:xfrm>
          <a:prstGeom prst="rect">
            <a:avLst/>
          </a:prstGeom>
          <a:noFill/>
        </p:spPr>
        <p:txBody>
          <a:bodyPr wrap="none" rtlCol="0">
            <a:spAutoFit/>
          </a:bodyPr>
          <a:lstStyle/>
          <a:p>
            <a:pPr algn="ctr"/>
            <a:r>
              <a:rPr lang="en-US" sz="6600" dirty="0"/>
              <a:t>Unit V</a:t>
            </a:r>
          </a:p>
          <a:p>
            <a:endParaRPr lang="en-US" dirty="0"/>
          </a:p>
          <a:p>
            <a:r>
              <a:rPr lang="en-US" sz="4800" dirty="0"/>
              <a:t>Research Ethics and Misconduct</a:t>
            </a:r>
          </a:p>
          <a:p>
            <a:endParaRPr lang="en-HK" dirty="0"/>
          </a:p>
        </p:txBody>
      </p:sp>
      <p:sp>
        <p:nvSpPr>
          <p:cNvPr id="2" name="Slide Number Placeholder 1">
            <a:extLst>
              <a:ext uri="{FF2B5EF4-FFF2-40B4-BE49-F238E27FC236}">
                <a16:creationId xmlns:a16="http://schemas.microsoft.com/office/drawing/2014/main" id="{1C48BC84-469C-1BCD-71BE-5F009536A565}"/>
              </a:ext>
            </a:extLst>
          </p:cNvPr>
          <p:cNvSpPr>
            <a:spLocks noGrp="1"/>
          </p:cNvSpPr>
          <p:nvPr>
            <p:ph type="sldNum" sz="quarter" idx="12"/>
          </p:nvPr>
        </p:nvSpPr>
        <p:spPr/>
        <p:txBody>
          <a:bodyPr/>
          <a:lstStyle/>
          <a:p>
            <a:fld id="{2A61B019-0DD5-4931-9B58-90F9A03D7415}" type="slidenum">
              <a:rPr lang="en-US" smtClean="0"/>
              <a:t>1</a:t>
            </a:fld>
            <a:endParaRPr lang="en-US"/>
          </a:p>
        </p:txBody>
      </p:sp>
      <p:sp>
        <p:nvSpPr>
          <p:cNvPr id="3" name="Date Placeholder 2">
            <a:extLst>
              <a:ext uri="{FF2B5EF4-FFF2-40B4-BE49-F238E27FC236}">
                <a16:creationId xmlns:a16="http://schemas.microsoft.com/office/drawing/2014/main" id="{DABF1F78-0D30-A17F-A4DE-0B1F1BDE99E6}"/>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4340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Trend of research misconduct</a:t>
            </a:r>
            <a:endParaRPr lang="zh-TW" altLang="en-US" dirty="0"/>
          </a:p>
        </p:txBody>
      </p:sp>
      <p:sp>
        <p:nvSpPr>
          <p:cNvPr id="3" name="Content Placeholder 2"/>
          <p:cNvSpPr>
            <a:spLocks noGrp="1"/>
          </p:cNvSpPr>
          <p:nvPr>
            <p:ph idx="1"/>
          </p:nvPr>
        </p:nvSpPr>
        <p:spPr>
          <a:xfrm>
            <a:off x="1158240" y="1817370"/>
            <a:ext cx="10180320" cy="5257800"/>
          </a:xfrm>
        </p:spPr>
        <p:txBody>
          <a:bodyPr>
            <a:normAutofit/>
          </a:bodyPr>
          <a:lstStyle/>
          <a:p>
            <a:pPr marL="360363" indent="-360363">
              <a:buFont typeface="Arial" panose="020B0604020202020204" pitchFamily="34" charset="0"/>
              <a:buChar char="•"/>
            </a:pPr>
            <a:r>
              <a:rPr lang="en-US" altLang="zh-TW" sz="2400" dirty="0"/>
              <a:t>How frequently does research misconduct occur? </a:t>
            </a:r>
          </a:p>
          <a:p>
            <a:pPr marL="628650" lvl="2" indent="-268288">
              <a:spcAft>
                <a:spcPts val="0"/>
              </a:spcAft>
              <a:buFont typeface="Arial" panose="020B0604020202020204" pitchFamily="34" charset="0"/>
              <a:buChar char="•"/>
            </a:pPr>
            <a:r>
              <a:rPr lang="en-US" altLang="zh-TW" sz="2000" dirty="0">
                <a:solidFill>
                  <a:schemeClr val="tx1"/>
                </a:solidFill>
              </a:rPr>
              <a:t>There are many barriers to accurately quantifying the extent of research misconduct</a:t>
            </a:r>
            <a:r>
              <a:rPr lang="en-US" altLang="zh-TW" sz="2400" dirty="0">
                <a:solidFill>
                  <a:schemeClr val="tx1"/>
                </a:solidFill>
              </a:rPr>
              <a:t> </a:t>
            </a:r>
          </a:p>
          <a:p>
            <a:pPr marL="628650" lvl="2" indent="-268288">
              <a:spcAft>
                <a:spcPts val="0"/>
              </a:spcAft>
              <a:buFont typeface="Arial" panose="020B0604020202020204" pitchFamily="34" charset="0"/>
              <a:buChar char="•"/>
            </a:pPr>
            <a:r>
              <a:rPr lang="en-US" altLang="zh-TW" sz="2000" dirty="0"/>
              <a:t>Cases may go unreported and institutions may be biased against finding misconduct</a:t>
            </a:r>
          </a:p>
          <a:p>
            <a:pPr marL="628650" lvl="2" indent="-268288">
              <a:spcAft>
                <a:spcPts val="0"/>
              </a:spcAft>
              <a:buFont typeface="Arial" panose="020B0604020202020204" pitchFamily="34" charset="0"/>
              <a:buChar char="•"/>
            </a:pPr>
            <a:r>
              <a:rPr lang="en-US" altLang="zh-TW" sz="2000" dirty="0"/>
              <a:t>It is particularly the case in some countries where research achievement can significantly affect the income of the researchers </a:t>
            </a:r>
          </a:p>
          <a:p>
            <a:pPr marL="293688" indent="-293688">
              <a:spcAft>
                <a:spcPts val="1200"/>
              </a:spcAft>
              <a:buFont typeface="Arial" panose="020B0604020202020204" pitchFamily="34" charset="0"/>
              <a:buChar char="•"/>
            </a:pPr>
            <a:r>
              <a:rPr lang="en-US" altLang="zh-TW" sz="2400" dirty="0">
                <a:solidFill>
                  <a:srgbClr val="FF0000"/>
                </a:solidFill>
              </a:rPr>
              <a:t>Paper retraction rate </a:t>
            </a:r>
            <a:r>
              <a:rPr lang="en-US" altLang="zh-TW" sz="2400" dirty="0"/>
              <a:t>is often used as an indirect indicator of the magnitude of research misconduct</a:t>
            </a:r>
            <a:endParaRPr lang="en-US" altLang="zh-TW" sz="2600" dirty="0"/>
          </a:p>
          <a:p>
            <a:pPr marL="628650" lvl="2" indent="-268288">
              <a:spcAft>
                <a:spcPts val="0"/>
              </a:spcAft>
              <a:buFont typeface="Arial" panose="020B0604020202020204" pitchFamily="34" charset="0"/>
              <a:buChar char="•"/>
            </a:pPr>
            <a:r>
              <a:rPr lang="en-US" altLang="zh-TW" sz="2000" dirty="0"/>
              <a:t>Refer to the ratio of the number of papers required to be retracted after publication and the total number of published papers</a:t>
            </a:r>
          </a:p>
          <a:p>
            <a:pPr marL="628650" lvl="2" indent="-268288">
              <a:spcAft>
                <a:spcPts val="0"/>
              </a:spcAft>
              <a:buFont typeface="Arial" panose="020B0604020202020204" pitchFamily="34" charset="0"/>
              <a:buChar char="•"/>
            </a:pPr>
            <a:r>
              <a:rPr lang="en-US" altLang="zh-TW" sz="2000" dirty="0"/>
              <a:t>Retraction may be initiated by the journal owing to misconduct found in the paper, or just an honest mistake, such as authors identifying errors in their own work</a:t>
            </a:r>
          </a:p>
          <a:p>
            <a:pPr marL="628650" lvl="2" indent="-268288">
              <a:spcAft>
                <a:spcPts val="0"/>
              </a:spcAft>
              <a:buFont typeface="Arial" panose="020B0604020202020204" pitchFamily="34" charset="0"/>
              <a:buChar char="•"/>
            </a:pPr>
            <a:r>
              <a:rPr lang="en-US" altLang="zh-TW" sz="2000" dirty="0"/>
              <a:t>Besides, there are undiscovered misconduct cases that do not result in paper retraction</a:t>
            </a:r>
          </a:p>
          <a:p>
            <a:pPr marL="628650" lvl="2" indent="-268288">
              <a:spcAft>
                <a:spcPts val="0"/>
              </a:spcAft>
              <a:buFont typeface="Arial" panose="020B0604020202020204" pitchFamily="34" charset="0"/>
              <a:buChar char="•"/>
            </a:pPr>
            <a:r>
              <a:rPr lang="en-US" altLang="zh-TW" sz="2000" dirty="0"/>
              <a:t>That is why the number can only give a rough idea of the actual misconduct situation</a:t>
            </a:r>
          </a:p>
        </p:txBody>
      </p:sp>
      <p:sp>
        <p:nvSpPr>
          <p:cNvPr id="5" name="Slide Number Placeholder 4"/>
          <p:cNvSpPr>
            <a:spLocks noGrp="1"/>
          </p:cNvSpPr>
          <p:nvPr>
            <p:ph type="sldNum" sz="quarter" idx="12"/>
          </p:nvPr>
        </p:nvSpPr>
        <p:spPr/>
        <p:txBody>
          <a:bodyPr/>
          <a:lstStyle/>
          <a:p>
            <a:fld id="{A8402FAC-095E-4B5A-B0CB-8DAF70EF276D}" type="slidenum">
              <a:rPr lang="en-US" smtClean="0"/>
              <a:pPr/>
              <a:t>10</a:t>
            </a:fld>
            <a:endParaRPr lang="en-US" dirty="0"/>
          </a:p>
        </p:txBody>
      </p:sp>
      <p:sp>
        <p:nvSpPr>
          <p:cNvPr id="4" name="Date Placeholder 3">
            <a:extLst>
              <a:ext uri="{FF2B5EF4-FFF2-40B4-BE49-F238E27FC236}">
                <a16:creationId xmlns:a16="http://schemas.microsoft.com/office/drawing/2014/main" id="{C4C05E0D-AAF9-266B-322F-1C4D78F94D1F}"/>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3835672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Trend of research misconduct</a:t>
            </a:r>
            <a:endParaRPr lang="zh-TW" altLang="en-US" dirty="0"/>
          </a:p>
        </p:txBody>
      </p:sp>
      <p:sp>
        <p:nvSpPr>
          <p:cNvPr id="3" name="Content Placeholder 2"/>
          <p:cNvSpPr>
            <a:spLocks noGrp="1"/>
          </p:cNvSpPr>
          <p:nvPr>
            <p:ph idx="1"/>
          </p:nvPr>
        </p:nvSpPr>
        <p:spPr>
          <a:xfrm>
            <a:off x="1209559" y="1828800"/>
            <a:ext cx="5424506"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Statistics show that there was a </a:t>
            </a:r>
            <a:r>
              <a:rPr lang="en-US" altLang="zh-TW" sz="1800" dirty="0">
                <a:solidFill>
                  <a:srgbClr val="FF0000"/>
                </a:solidFill>
              </a:rPr>
              <a:t>tremendous growth in the paper retraction rate since 2019</a:t>
            </a:r>
          </a:p>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According to a report from Nature in 2021</a:t>
            </a:r>
            <a:r>
              <a:rPr lang="en-US" altLang="zh-TW" sz="1800" baseline="30000" dirty="0">
                <a:solidFill>
                  <a:schemeClr val="tx1"/>
                </a:solidFill>
              </a:rPr>
              <a:t>[1]</a:t>
            </a:r>
            <a:r>
              <a:rPr lang="en-US" altLang="zh-TW" sz="1800" dirty="0">
                <a:solidFill>
                  <a:schemeClr val="tx1"/>
                </a:solidFill>
              </a:rPr>
              <a:t>, thousands of retracted papers can be traced to paper mills from several countries, including China</a:t>
            </a:r>
          </a:p>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In research, a </a:t>
            </a:r>
            <a:r>
              <a:rPr lang="en-US" altLang="zh-TW" sz="1800" dirty="0">
                <a:solidFill>
                  <a:srgbClr val="FF0000"/>
                </a:solidFill>
              </a:rPr>
              <a:t>paper mill </a:t>
            </a:r>
            <a:r>
              <a:rPr lang="en-US" altLang="zh-TW" sz="1800" dirty="0">
                <a:solidFill>
                  <a:schemeClr val="tx1"/>
                </a:solidFill>
              </a:rPr>
              <a:t>is a business that publishes poor or fake journal papers that seem to resemble genuine research, as well as sells authorship</a:t>
            </a:r>
          </a:p>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Paper mill companies are not difficult to find</a:t>
            </a:r>
          </a:p>
          <a:p>
            <a:pPr marL="562483" lvl="1" indent="-269875">
              <a:lnSpc>
                <a:spcPct val="100000"/>
              </a:lnSpc>
              <a:spcBef>
                <a:spcPts val="600"/>
              </a:spcBef>
              <a:spcAft>
                <a:spcPts val="0"/>
              </a:spcAft>
              <a:buFont typeface="Arial" panose="020B0604020202020204" pitchFamily="34" charset="0"/>
              <a:buChar char="•"/>
            </a:pPr>
            <a:r>
              <a:rPr lang="en-US" altLang="zh-TW" sz="1600" dirty="0">
                <a:solidFill>
                  <a:schemeClr val="tx1"/>
                </a:solidFill>
              </a:rPr>
              <a:t>E.g., in 2022, Science covered a report exposing a Russian paper mill company</a:t>
            </a:r>
            <a:r>
              <a:rPr lang="en-US" altLang="zh-TW" sz="1600" baseline="30000" dirty="0">
                <a:solidFill>
                  <a:schemeClr val="tx1"/>
                </a:solidFill>
              </a:rPr>
              <a:t>[2]</a:t>
            </a:r>
            <a:r>
              <a:rPr lang="en-US" altLang="zh-TW" sz="1600" dirty="0">
                <a:solidFill>
                  <a:schemeClr val="tx1"/>
                </a:solidFill>
              </a:rPr>
              <a:t> </a:t>
            </a:r>
          </a:p>
          <a:p>
            <a:pPr marL="562483" lvl="1" indent="-269875">
              <a:lnSpc>
                <a:spcPct val="100000"/>
              </a:lnSpc>
              <a:spcBef>
                <a:spcPts val="600"/>
              </a:spcBef>
              <a:spcAft>
                <a:spcPts val="0"/>
              </a:spcAft>
              <a:buFont typeface="Arial" panose="020B0604020202020204" pitchFamily="34" charset="0"/>
              <a:buChar char="•"/>
            </a:pPr>
            <a:r>
              <a:rPr lang="en-US" altLang="zh-TW" sz="1600" dirty="0">
                <a:solidFill>
                  <a:schemeClr val="tx1"/>
                </a:solidFill>
              </a:rPr>
              <a:t>The report identified hundreds of published academic papers where positions for authorship had been sold through a Russian website</a:t>
            </a:r>
          </a:p>
        </p:txBody>
      </p:sp>
      <p:sp>
        <p:nvSpPr>
          <p:cNvPr id="5" name="Slide Number Placeholder 4"/>
          <p:cNvSpPr>
            <a:spLocks noGrp="1"/>
          </p:cNvSpPr>
          <p:nvPr>
            <p:ph type="sldNum" sz="quarter" idx="12"/>
          </p:nvPr>
        </p:nvSpPr>
        <p:spPr/>
        <p:txBody>
          <a:bodyPr/>
          <a:lstStyle/>
          <a:p>
            <a:fld id="{A8402FAC-095E-4B5A-B0CB-8DAF70EF276D}" type="slidenum">
              <a:rPr lang="en-US" smtClean="0"/>
              <a:pPr/>
              <a:t>11</a:t>
            </a:fld>
            <a:endParaRPr lang="en-US" dirty="0"/>
          </a:p>
        </p:txBody>
      </p:sp>
      <p:pic>
        <p:nvPicPr>
          <p:cNvPr id="6" name="Picture 5">
            <a:extLst>
              <a:ext uri="{FF2B5EF4-FFF2-40B4-BE49-F238E27FC236}">
                <a16:creationId xmlns:a16="http://schemas.microsoft.com/office/drawing/2014/main" id="{C79786B3-ACB1-7149-D79D-CD711D94EA17}"/>
              </a:ext>
            </a:extLst>
          </p:cNvPr>
          <p:cNvPicPr>
            <a:picLocks noChangeAspect="1"/>
          </p:cNvPicPr>
          <p:nvPr/>
        </p:nvPicPr>
        <p:blipFill>
          <a:blip r:embed="rId3"/>
          <a:stretch>
            <a:fillRect/>
          </a:stretch>
        </p:blipFill>
        <p:spPr>
          <a:xfrm>
            <a:off x="6709877" y="1828800"/>
            <a:ext cx="5311796" cy="4038935"/>
          </a:xfrm>
          <a:prstGeom prst="rect">
            <a:avLst/>
          </a:prstGeom>
        </p:spPr>
      </p:pic>
      <p:sp>
        <p:nvSpPr>
          <p:cNvPr id="8" name="TextBox 7">
            <a:extLst>
              <a:ext uri="{FF2B5EF4-FFF2-40B4-BE49-F238E27FC236}">
                <a16:creationId xmlns:a16="http://schemas.microsoft.com/office/drawing/2014/main" id="{AA2163D1-70B6-D6FF-108D-CCDF934A306D}"/>
              </a:ext>
            </a:extLst>
          </p:cNvPr>
          <p:cNvSpPr txBox="1"/>
          <p:nvPr/>
        </p:nvSpPr>
        <p:spPr>
          <a:xfrm>
            <a:off x="6709877" y="5775850"/>
            <a:ext cx="5149331" cy="523220"/>
          </a:xfrm>
          <a:prstGeom prst="rect">
            <a:avLst/>
          </a:prstGeom>
          <a:noFill/>
        </p:spPr>
        <p:txBody>
          <a:bodyPr wrap="square">
            <a:spAutoFit/>
          </a:bodyPr>
          <a:lstStyle/>
          <a:p>
            <a:r>
              <a:rPr lang="en-HK" sz="1400" dirty="0"/>
              <a:t>https://scholarlykitchen.sspnet.org/2024/04/18/guest-post-making-sense-of-retractions-and-tackling-research-misconduct/</a:t>
            </a:r>
          </a:p>
        </p:txBody>
      </p:sp>
      <p:sp>
        <p:nvSpPr>
          <p:cNvPr id="10" name="TextBox 9">
            <a:extLst>
              <a:ext uri="{FF2B5EF4-FFF2-40B4-BE49-F238E27FC236}">
                <a16:creationId xmlns:a16="http://schemas.microsoft.com/office/drawing/2014/main" id="{4E19C431-EDAC-D355-9583-6495E5414035}"/>
              </a:ext>
            </a:extLst>
          </p:cNvPr>
          <p:cNvSpPr txBox="1"/>
          <p:nvPr/>
        </p:nvSpPr>
        <p:spPr>
          <a:xfrm>
            <a:off x="115799" y="6398417"/>
            <a:ext cx="5149331" cy="430887"/>
          </a:xfrm>
          <a:prstGeom prst="rect">
            <a:avLst/>
          </a:prstGeom>
          <a:noFill/>
        </p:spPr>
        <p:txBody>
          <a:bodyPr wrap="square">
            <a:spAutoFit/>
          </a:bodyPr>
          <a:lstStyle/>
          <a:p>
            <a:r>
              <a:rPr lang="en-US" sz="1100" i="0" dirty="0">
                <a:effectLst/>
                <a:latin typeface="Arial" panose="020B0604020202020204" pitchFamily="34" charset="0"/>
              </a:rPr>
              <a:t>[1] Else, Holly; Van </a:t>
            </a:r>
            <a:r>
              <a:rPr lang="en-US" sz="1100" i="0" dirty="0" err="1">
                <a:effectLst/>
                <a:latin typeface="Arial" panose="020B0604020202020204" pitchFamily="34" charset="0"/>
              </a:rPr>
              <a:t>Noorden</a:t>
            </a:r>
            <a:r>
              <a:rPr lang="en-US" sz="1100" i="0" dirty="0">
                <a:effectLst/>
                <a:latin typeface="Arial" panose="020B0604020202020204" pitchFamily="34" charset="0"/>
              </a:rPr>
              <a:t>, Richard (2021-03-23). </a:t>
            </a:r>
            <a:r>
              <a:rPr lang="en-US" sz="1100" i="0" u="none" strike="noStrike" dirty="0">
                <a:effectLst/>
                <a:latin typeface="Arial" panose="020B0604020202020204" pitchFamily="34" charset="0"/>
              </a:rPr>
              <a:t>"The fight against fake-paper factories that churn out sham science"</a:t>
            </a:r>
            <a:r>
              <a:rPr lang="en-US" sz="1100" i="0" dirty="0">
                <a:effectLst/>
                <a:latin typeface="Arial" panose="020B0604020202020204" pitchFamily="34" charset="0"/>
              </a:rPr>
              <a:t>. </a:t>
            </a:r>
            <a:r>
              <a:rPr lang="en-US" sz="1100" i="1" dirty="0">
                <a:effectLst/>
                <a:latin typeface="Arial" panose="020B0604020202020204" pitchFamily="34" charset="0"/>
              </a:rPr>
              <a:t>Nature</a:t>
            </a:r>
            <a:r>
              <a:rPr lang="en-US" sz="1100" i="0" dirty="0">
                <a:effectLst/>
                <a:latin typeface="Arial" panose="020B0604020202020204" pitchFamily="34" charset="0"/>
              </a:rPr>
              <a:t>. 591 (7851): 516–519</a:t>
            </a:r>
            <a:endParaRPr lang="en-HK" sz="1100" dirty="0"/>
          </a:p>
        </p:txBody>
      </p:sp>
      <p:sp>
        <p:nvSpPr>
          <p:cNvPr id="12" name="TextBox 11">
            <a:extLst>
              <a:ext uri="{FF2B5EF4-FFF2-40B4-BE49-F238E27FC236}">
                <a16:creationId xmlns:a16="http://schemas.microsoft.com/office/drawing/2014/main" id="{AA7D4FE0-5552-7CB8-9DBD-3793D76C78D8}"/>
              </a:ext>
            </a:extLst>
          </p:cNvPr>
          <p:cNvSpPr txBox="1"/>
          <p:nvPr/>
        </p:nvSpPr>
        <p:spPr>
          <a:xfrm>
            <a:off x="5323466" y="6400699"/>
            <a:ext cx="5149331" cy="461665"/>
          </a:xfrm>
          <a:prstGeom prst="rect">
            <a:avLst/>
          </a:prstGeom>
          <a:noFill/>
        </p:spPr>
        <p:txBody>
          <a:bodyPr wrap="square">
            <a:spAutoFit/>
          </a:bodyPr>
          <a:lstStyle/>
          <a:p>
            <a:r>
              <a:rPr lang="en-US" sz="1200" b="0" i="0" dirty="0">
                <a:solidFill>
                  <a:srgbClr val="202122"/>
                </a:solidFill>
                <a:effectLst/>
                <a:latin typeface="Arial" panose="020B0604020202020204" pitchFamily="34" charset="0"/>
              </a:rPr>
              <a:t>[2] Chawla, </a:t>
            </a:r>
            <a:r>
              <a:rPr lang="en-US" sz="1200" b="0" i="0" dirty="0" err="1">
                <a:solidFill>
                  <a:srgbClr val="202122"/>
                </a:solidFill>
                <a:effectLst/>
                <a:latin typeface="Arial" panose="020B0604020202020204" pitchFamily="34" charset="0"/>
              </a:rPr>
              <a:t>Dalmeet</a:t>
            </a:r>
            <a:r>
              <a:rPr lang="en-US" sz="1200" b="0" i="0" dirty="0">
                <a:solidFill>
                  <a:srgbClr val="202122"/>
                </a:solidFill>
                <a:effectLst/>
                <a:latin typeface="Arial" panose="020B0604020202020204" pitchFamily="34" charset="0"/>
              </a:rPr>
              <a:t> (2022-04-06). </a:t>
            </a:r>
            <a:r>
              <a:rPr lang="en-US" sz="1200" b="0" i="0" u="none" strike="noStrike" dirty="0">
                <a:effectLst/>
                <a:latin typeface="Arial" panose="020B0604020202020204" pitchFamily="34" charset="0"/>
              </a:rPr>
              <a:t>"Russian site peddles paper authorship in reputable journals for up to $5000 a pop"</a:t>
            </a:r>
            <a:r>
              <a:rPr lang="en-US" sz="1200" b="0" i="0" dirty="0">
                <a:solidFill>
                  <a:srgbClr val="202122"/>
                </a:solidFill>
                <a:effectLst/>
                <a:latin typeface="Arial" panose="020B0604020202020204" pitchFamily="34" charset="0"/>
              </a:rPr>
              <a:t>. </a:t>
            </a:r>
            <a:r>
              <a:rPr lang="en-US" sz="1200" b="0" i="1" dirty="0">
                <a:solidFill>
                  <a:srgbClr val="202122"/>
                </a:solidFill>
                <a:effectLst/>
                <a:latin typeface="Arial" panose="020B0604020202020204" pitchFamily="34" charset="0"/>
              </a:rPr>
              <a:t>www.science.org</a:t>
            </a:r>
            <a:endParaRPr lang="en-HK" sz="1200" dirty="0"/>
          </a:p>
        </p:txBody>
      </p:sp>
      <p:sp>
        <p:nvSpPr>
          <p:cNvPr id="13" name="TextBox 12">
            <a:extLst>
              <a:ext uri="{FF2B5EF4-FFF2-40B4-BE49-F238E27FC236}">
                <a16:creationId xmlns:a16="http://schemas.microsoft.com/office/drawing/2014/main" id="{E6E8956D-76A7-3920-3016-0D660B9E138E}"/>
              </a:ext>
            </a:extLst>
          </p:cNvPr>
          <p:cNvSpPr txBox="1"/>
          <p:nvPr/>
        </p:nvSpPr>
        <p:spPr>
          <a:xfrm>
            <a:off x="7506478" y="1956975"/>
            <a:ext cx="2276670" cy="923330"/>
          </a:xfrm>
          <a:prstGeom prst="rect">
            <a:avLst/>
          </a:prstGeom>
          <a:noFill/>
        </p:spPr>
        <p:txBody>
          <a:bodyPr wrap="square" rtlCol="0">
            <a:spAutoFit/>
          </a:bodyPr>
          <a:lstStyle/>
          <a:p>
            <a:r>
              <a:rPr lang="en-HK" dirty="0"/>
              <a:t>Retraction rate and Volume of retraction from 2014 to 2022</a:t>
            </a:r>
          </a:p>
        </p:txBody>
      </p:sp>
    </p:spTree>
    <p:extLst>
      <p:ext uri="{BB962C8B-B14F-4D97-AF65-F5344CB8AC3E}">
        <p14:creationId xmlns:p14="http://schemas.microsoft.com/office/powerpoint/2010/main" val="1749463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Research misconduct in China</a:t>
            </a:r>
            <a:endParaRPr lang="zh-TW" altLang="en-US" dirty="0"/>
          </a:p>
        </p:txBody>
      </p:sp>
      <p:sp>
        <p:nvSpPr>
          <p:cNvPr id="3" name="Content Placeholder 2"/>
          <p:cNvSpPr>
            <a:spLocks noGrp="1"/>
          </p:cNvSpPr>
          <p:nvPr>
            <p:ph idx="1"/>
          </p:nvPr>
        </p:nvSpPr>
        <p:spPr>
          <a:xfrm>
            <a:off x="1209559" y="1828800"/>
            <a:ext cx="5443168"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In the period from 2020 to 2022, China’s paper retraction rate is dramatic, reaching 26.1 retractions per 10,000 papers, compared to 5.9 for the rest of the world</a:t>
            </a:r>
          </a:p>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Nature revealed that there were almost 17,000 retraction notices on papers with China-affiliated authors since January 2021</a:t>
            </a:r>
            <a:r>
              <a:rPr lang="en-US" altLang="zh-TW" sz="1800" baseline="30000" dirty="0">
                <a:solidFill>
                  <a:schemeClr val="tx1"/>
                </a:solidFill>
              </a:rPr>
              <a:t>[1]</a:t>
            </a:r>
            <a:endParaRPr lang="en-US" altLang="zh-TW" sz="1800" dirty="0">
              <a:solidFill>
                <a:schemeClr val="tx1"/>
              </a:solidFill>
            </a:endParaRPr>
          </a:p>
          <a:p>
            <a:pPr marL="269875" indent="-269875">
              <a:lnSpc>
                <a:spcPct val="100000"/>
              </a:lnSpc>
              <a:spcBef>
                <a:spcPts val="600"/>
              </a:spcBef>
              <a:spcAft>
                <a:spcPts val="0"/>
              </a:spcAft>
              <a:buFont typeface="Arial" panose="020B0604020202020204" pitchFamily="34" charset="0"/>
              <a:buChar char="•"/>
            </a:pPr>
            <a:r>
              <a:rPr lang="en-US" altLang="zh-TW" sz="1800" dirty="0">
                <a:solidFill>
                  <a:schemeClr val="tx1"/>
                </a:solidFill>
              </a:rPr>
              <a:t>Report reveals that Chinese researchers are prevalent customers of paper mill services, particularly in the biomedicine and life science areas</a:t>
            </a:r>
            <a:r>
              <a:rPr lang="en-US" altLang="zh-TW" sz="1800" baseline="30000" dirty="0">
                <a:solidFill>
                  <a:schemeClr val="tx1"/>
                </a:solidFill>
              </a:rPr>
              <a:t>[1]</a:t>
            </a:r>
            <a:endParaRPr lang="en-US" altLang="zh-TW" sz="1800" dirty="0">
              <a:solidFill>
                <a:schemeClr val="tx1"/>
              </a:solidFill>
            </a:endParaRPr>
          </a:p>
          <a:p>
            <a:pPr marL="269875" indent="-269875">
              <a:lnSpc>
                <a:spcPct val="100000"/>
              </a:lnSpc>
              <a:spcBef>
                <a:spcPts val="600"/>
              </a:spcBef>
              <a:spcAft>
                <a:spcPts val="0"/>
              </a:spcAft>
              <a:buFont typeface="Arial" panose="020B0604020202020204" pitchFamily="34" charset="0"/>
              <a:buChar char="•"/>
            </a:pPr>
            <a:r>
              <a:rPr lang="en-US" altLang="zh-TW" sz="1800" dirty="0" err="1">
                <a:solidFill>
                  <a:schemeClr val="tx1"/>
                </a:solidFill>
              </a:rPr>
              <a:t>Hindawi</a:t>
            </a:r>
            <a:r>
              <a:rPr lang="en-US" altLang="zh-TW" sz="1800" dirty="0">
                <a:solidFill>
                  <a:schemeClr val="tx1"/>
                </a:solidFill>
              </a:rPr>
              <a:t>, a subsidiary of Wiley, retracted over 8000 articles involving Chinese co-authors in 2023, a record-breaking year for retractions that resulted in Wiley announcing that it would stop using the </a:t>
            </a:r>
            <a:r>
              <a:rPr lang="en-US" altLang="zh-TW" sz="1800" dirty="0" err="1">
                <a:solidFill>
                  <a:schemeClr val="tx1"/>
                </a:solidFill>
              </a:rPr>
              <a:t>Hindawi</a:t>
            </a:r>
            <a:r>
              <a:rPr lang="en-US" altLang="zh-TW" sz="1800" dirty="0">
                <a:solidFill>
                  <a:schemeClr val="tx1"/>
                </a:solidFill>
              </a:rPr>
              <a:t> brand</a:t>
            </a:r>
          </a:p>
          <a:p>
            <a:pPr marL="269875" indent="-269875">
              <a:lnSpc>
                <a:spcPct val="100000"/>
              </a:lnSpc>
              <a:spcBef>
                <a:spcPts val="600"/>
              </a:spcBef>
              <a:spcAft>
                <a:spcPts val="0"/>
              </a:spcAft>
              <a:buFont typeface="Arial" panose="020B0604020202020204" pitchFamily="34" charset="0"/>
              <a:buChar char="•"/>
            </a:pPr>
            <a:endParaRPr lang="en-US" altLang="zh-TW" sz="1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12</a:t>
            </a:fld>
            <a:endParaRPr lang="en-US" dirty="0"/>
          </a:p>
        </p:txBody>
      </p:sp>
      <p:sp>
        <p:nvSpPr>
          <p:cNvPr id="8" name="TextBox 7">
            <a:extLst>
              <a:ext uri="{FF2B5EF4-FFF2-40B4-BE49-F238E27FC236}">
                <a16:creationId xmlns:a16="http://schemas.microsoft.com/office/drawing/2014/main" id="{AA2163D1-70B6-D6FF-108D-CCDF934A306D}"/>
              </a:ext>
            </a:extLst>
          </p:cNvPr>
          <p:cNvSpPr txBox="1"/>
          <p:nvPr/>
        </p:nvSpPr>
        <p:spPr>
          <a:xfrm>
            <a:off x="6775190" y="5721881"/>
            <a:ext cx="5149331" cy="523220"/>
          </a:xfrm>
          <a:prstGeom prst="rect">
            <a:avLst/>
          </a:prstGeom>
          <a:noFill/>
        </p:spPr>
        <p:txBody>
          <a:bodyPr wrap="square">
            <a:spAutoFit/>
          </a:bodyPr>
          <a:lstStyle/>
          <a:p>
            <a:r>
              <a:rPr lang="en-HK" sz="1400" dirty="0"/>
              <a:t>https://scholarlykitchen.sspnet.org/2024/04/18/guest-post-making-sense-of-retractions-and-tackling-research-misconduct/</a:t>
            </a:r>
          </a:p>
        </p:txBody>
      </p:sp>
      <p:pic>
        <p:nvPicPr>
          <p:cNvPr id="7" name="Picture 6">
            <a:extLst>
              <a:ext uri="{FF2B5EF4-FFF2-40B4-BE49-F238E27FC236}">
                <a16:creationId xmlns:a16="http://schemas.microsoft.com/office/drawing/2014/main" id="{90F0E54F-55D7-4417-52A1-CC2EF91FFB99}"/>
              </a:ext>
            </a:extLst>
          </p:cNvPr>
          <p:cNvPicPr>
            <a:picLocks noChangeAspect="1"/>
          </p:cNvPicPr>
          <p:nvPr/>
        </p:nvPicPr>
        <p:blipFill>
          <a:blip r:embed="rId3"/>
          <a:stretch>
            <a:fillRect/>
          </a:stretch>
        </p:blipFill>
        <p:spPr>
          <a:xfrm>
            <a:off x="6704045" y="1946440"/>
            <a:ext cx="5278868" cy="3727781"/>
          </a:xfrm>
          <a:prstGeom prst="rect">
            <a:avLst/>
          </a:prstGeom>
        </p:spPr>
      </p:pic>
      <p:sp>
        <p:nvSpPr>
          <p:cNvPr id="9" name="Date Placeholder 8">
            <a:extLst>
              <a:ext uri="{FF2B5EF4-FFF2-40B4-BE49-F238E27FC236}">
                <a16:creationId xmlns:a16="http://schemas.microsoft.com/office/drawing/2014/main" id="{6F435352-55E1-9FD5-DCAF-3671A9AD06FC}"/>
              </a:ext>
            </a:extLst>
          </p:cNvPr>
          <p:cNvSpPr>
            <a:spLocks noGrp="1"/>
          </p:cNvSpPr>
          <p:nvPr>
            <p:ph type="dt" sz="half" idx="10"/>
          </p:nvPr>
        </p:nvSpPr>
        <p:spPr/>
        <p:txBody>
          <a:bodyPr/>
          <a:lstStyle/>
          <a:p>
            <a:r>
              <a:rPr lang="en-US"/>
              <a:t>Dr Daniel Lun     June 2024</a:t>
            </a:r>
          </a:p>
        </p:txBody>
      </p:sp>
      <p:sp>
        <p:nvSpPr>
          <p:cNvPr id="11" name="TextBox 10">
            <a:extLst>
              <a:ext uri="{FF2B5EF4-FFF2-40B4-BE49-F238E27FC236}">
                <a16:creationId xmlns:a16="http://schemas.microsoft.com/office/drawing/2014/main" id="{558A48D9-AB56-40E1-0110-8C0B2423561E}"/>
              </a:ext>
            </a:extLst>
          </p:cNvPr>
          <p:cNvSpPr txBox="1"/>
          <p:nvPr/>
        </p:nvSpPr>
        <p:spPr>
          <a:xfrm>
            <a:off x="1725329" y="6409688"/>
            <a:ext cx="5149331" cy="430887"/>
          </a:xfrm>
          <a:prstGeom prst="rect">
            <a:avLst/>
          </a:prstGeom>
          <a:noFill/>
        </p:spPr>
        <p:txBody>
          <a:bodyPr wrap="square">
            <a:spAutoFit/>
          </a:bodyPr>
          <a:lstStyle/>
          <a:p>
            <a:r>
              <a:rPr lang="en-US" sz="1100" i="0" dirty="0">
                <a:effectLst/>
                <a:latin typeface="Arial" panose="020B0604020202020204" pitchFamily="34" charset="0"/>
              </a:rPr>
              <a:t>[1] Else, Holly; Van </a:t>
            </a:r>
            <a:r>
              <a:rPr lang="en-US" sz="1100" i="0" dirty="0" err="1">
                <a:effectLst/>
                <a:latin typeface="Arial" panose="020B0604020202020204" pitchFamily="34" charset="0"/>
              </a:rPr>
              <a:t>Noorden</a:t>
            </a:r>
            <a:r>
              <a:rPr lang="en-US" sz="1100" i="0" dirty="0">
                <a:effectLst/>
                <a:latin typeface="Arial" panose="020B0604020202020204" pitchFamily="34" charset="0"/>
              </a:rPr>
              <a:t>, Richard (2021-03-23). </a:t>
            </a:r>
            <a:r>
              <a:rPr lang="en-US" sz="1100" i="0" u="none" strike="noStrike" dirty="0">
                <a:effectLst/>
                <a:latin typeface="Arial" panose="020B0604020202020204" pitchFamily="34" charset="0"/>
              </a:rPr>
              <a:t>"The fight against fake-paper factories that churn out sham science"</a:t>
            </a:r>
            <a:r>
              <a:rPr lang="en-US" sz="1100" i="0" dirty="0">
                <a:effectLst/>
                <a:latin typeface="Arial" panose="020B0604020202020204" pitchFamily="34" charset="0"/>
              </a:rPr>
              <a:t>. </a:t>
            </a:r>
            <a:r>
              <a:rPr lang="en-US" sz="1100" i="1" dirty="0">
                <a:effectLst/>
                <a:latin typeface="Arial" panose="020B0604020202020204" pitchFamily="34" charset="0"/>
              </a:rPr>
              <a:t>Nature</a:t>
            </a:r>
            <a:r>
              <a:rPr lang="en-US" sz="1100" i="0" dirty="0">
                <a:effectLst/>
                <a:latin typeface="Arial" panose="020B0604020202020204" pitchFamily="34" charset="0"/>
              </a:rPr>
              <a:t>. 591 (7851): 516–519</a:t>
            </a:r>
            <a:endParaRPr lang="en-HK" sz="1100" dirty="0"/>
          </a:p>
        </p:txBody>
      </p:sp>
      <p:sp>
        <p:nvSpPr>
          <p:cNvPr id="13" name="TextBox 12">
            <a:extLst>
              <a:ext uri="{FF2B5EF4-FFF2-40B4-BE49-F238E27FC236}">
                <a16:creationId xmlns:a16="http://schemas.microsoft.com/office/drawing/2014/main" id="{C933EC70-F8D1-065A-078F-815552DA06D4}"/>
              </a:ext>
            </a:extLst>
          </p:cNvPr>
          <p:cNvSpPr txBox="1"/>
          <p:nvPr/>
        </p:nvSpPr>
        <p:spPr>
          <a:xfrm>
            <a:off x="7539135" y="1828800"/>
            <a:ext cx="2276670" cy="1754326"/>
          </a:xfrm>
          <a:prstGeom prst="rect">
            <a:avLst/>
          </a:prstGeom>
          <a:noFill/>
        </p:spPr>
        <p:txBody>
          <a:bodyPr wrap="square" rtlCol="0">
            <a:spAutoFit/>
          </a:bodyPr>
          <a:lstStyle/>
          <a:p>
            <a:r>
              <a:rPr lang="en-HK" dirty="0"/>
              <a:t>Retraction rate in China and </a:t>
            </a:r>
          </a:p>
          <a:p>
            <a:r>
              <a:rPr lang="en-HK" dirty="0"/>
              <a:t>Proportion of worldwide retraction by China </a:t>
            </a:r>
          </a:p>
          <a:p>
            <a:r>
              <a:rPr lang="en-HK" dirty="0"/>
              <a:t>from 2014 to 2022</a:t>
            </a:r>
          </a:p>
        </p:txBody>
      </p:sp>
    </p:spTree>
    <p:extLst>
      <p:ext uri="{BB962C8B-B14F-4D97-AF65-F5344CB8AC3E}">
        <p14:creationId xmlns:p14="http://schemas.microsoft.com/office/powerpoint/2010/main" val="135594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Avoiding research misconduct</a:t>
            </a:r>
            <a:endParaRPr lang="zh-TW" altLang="en-US" dirty="0"/>
          </a:p>
        </p:txBody>
      </p:sp>
      <p:sp>
        <p:nvSpPr>
          <p:cNvPr id="3" name="Content Placeholder 2"/>
          <p:cNvSpPr>
            <a:spLocks noGrp="1"/>
          </p:cNvSpPr>
          <p:nvPr>
            <p:ph idx="1"/>
          </p:nvPr>
        </p:nvSpPr>
        <p:spPr>
          <a:xfrm>
            <a:off x="1209558" y="1828800"/>
            <a:ext cx="10248433"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800" dirty="0">
                <a:solidFill>
                  <a:schemeClr val="tx1"/>
                </a:solidFill>
              </a:rPr>
              <a:t>Measures have been put forward by different stakeholders in recent years to avoid research misconduct</a:t>
            </a:r>
          </a:p>
          <a:p>
            <a:pPr marL="269875" indent="-269875">
              <a:lnSpc>
                <a:spcPct val="100000"/>
              </a:lnSpc>
              <a:spcBef>
                <a:spcPts val="600"/>
              </a:spcBef>
              <a:spcAft>
                <a:spcPts val="0"/>
              </a:spcAft>
              <a:buFont typeface="Arial" panose="020B0604020202020204" pitchFamily="34" charset="0"/>
              <a:buChar char="•"/>
            </a:pPr>
            <a:r>
              <a:rPr lang="en-US" altLang="zh-TW" sz="2800" dirty="0">
                <a:solidFill>
                  <a:schemeClr val="tx1"/>
                </a:solidFill>
              </a:rPr>
              <a:t>A growing number of service providers, publishers, and startups have come up with </a:t>
            </a:r>
            <a:r>
              <a:rPr lang="en-US" altLang="zh-TW" sz="2800" dirty="0">
                <a:solidFill>
                  <a:srgbClr val="FF0000"/>
                </a:solidFill>
              </a:rPr>
              <a:t>technological solutions to combat misconduct at the point of journal submission</a:t>
            </a:r>
            <a:r>
              <a:rPr lang="en-US" altLang="zh-TW" sz="2800" dirty="0">
                <a:solidFill>
                  <a:schemeClr val="tx1"/>
                </a:solidFill>
              </a:rPr>
              <a:t>. E.g.,</a:t>
            </a:r>
          </a:p>
          <a:p>
            <a:pPr marL="562483" lvl="1" indent="-269875">
              <a:lnSpc>
                <a:spcPct val="100000"/>
              </a:lnSpc>
              <a:spcBef>
                <a:spcPts val="0"/>
              </a:spcBef>
              <a:spcAft>
                <a:spcPts val="0"/>
              </a:spcAft>
              <a:buFont typeface="Arial" panose="020B0604020202020204" pitchFamily="34" charset="0"/>
              <a:buChar char="•"/>
            </a:pPr>
            <a:r>
              <a:rPr lang="en-US" altLang="zh-TW" sz="2400" dirty="0">
                <a:solidFill>
                  <a:schemeClr val="tx1"/>
                </a:solidFill>
              </a:rPr>
              <a:t>Wiley is developing an AI-powered papermill detection service</a:t>
            </a:r>
          </a:p>
          <a:p>
            <a:pPr marL="562483" lvl="1" indent="-269875">
              <a:lnSpc>
                <a:spcPct val="100000"/>
              </a:lnSpc>
              <a:spcBef>
                <a:spcPts val="0"/>
              </a:spcBef>
              <a:spcAft>
                <a:spcPts val="0"/>
              </a:spcAft>
              <a:buFont typeface="Arial" panose="020B0604020202020204" pitchFamily="34" charset="0"/>
              <a:buChar char="•"/>
            </a:pPr>
            <a:r>
              <a:rPr lang="en-US" altLang="zh-TW" sz="2400" dirty="0">
                <a:solidFill>
                  <a:schemeClr val="tx1"/>
                </a:solidFill>
              </a:rPr>
              <a:t>The STM Research Integrity Hub has brought together dozens of publishers and offers a holistic approach to detect offending manuscripts</a:t>
            </a:r>
          </a:p>
        </p:txBody>
      </p:sp>
      <p:sp>
        <p:nvSpPr>
          <p:cNvPr id="5" name="Slide Number Placeholder 4"/>
          <p:cNvSpPr>
            <a:spLocks noGrp="1"/>
          </p:cNvSpPr>
          <p:nvPr>
            <p:ph type="sldNum" sz="quarter" idx="12"/>
          </p:nvPr>
        </p:nvSpPr>
        <p:spPr/>
        <p:txBody>
          <a:bodyPr/>
          <a:lstStyle/>
          <a:p>
            <a:fld id="{A8402FAC-095E-4B5A-B0CB-8DAF70EF276D}" type="slidenum">
              <a:rPr lang="en-US" smtClean="0"/>
              <a:pPr/>
              <a:t>13</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8314198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Avoiding research misconduct</a:t>
            </a:r>
            <a:endParaRPr lang="zh-TW" altLang="en-US" dirty="0"/>
          </a:p>
        </p:txBody>
      </p:sp>
      <p:sp>
        <p:nvSpPr>
          <p:cNvPr id="3" name="Content Placeholder 2"/>
          <p:cNvSpPr>
            <a:spLocks noGrp="1"/>
          </p:cNvSpPr>
          <p:nvPr>
            <p:ph idx="1"/>
          </p:nvPr>
        </p:nvSpPr>
        <p:spPr>
          <a:xfrm>
            <a:off x="1209558" y="1828800"/>
            <a:ext cx="10248433"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New policies were put out in some countries to discourage research misconduct</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E.g., in 2024, China Ministry of Education issues a notice indicating that:</a:t>
            </a:r>
          </a:p>
          <a:p>
            <a:pPr marL="562483" lvl="1" indent="-269875">
              <a:lnSpc>
                <a:spcPct val="100000"/>
              </a:lnSpc>
              <a:spcBef>
                <a:spcPts val="0"/>
              </a:spcBef>
              <a:spcAft>
                <a:spcPts val="0"/>
              </a:spcAft>
              <a:buFont typeface="Arial" panose="020B0604020202020204" pitchFamily="34" charset="0"/>
              <a:buChar char="•"/>
            </a:pPr>
            <a:r>
              <a:rPr lang="en-US" altLang="zh-TW" sz="2000" dirty="0">
                <a:solidFill>
                  <a:srgbClr val="FF0000"/>
                </a:solidFill>
              </a:rPr>
              <a:t>Universities must declare all their retractions and launch investigations into misconduct cases</a:t>
            </a:r>
          </a:p>
          <a:p>
            <a:pPr marL="562483" lvl="1" indent="-269875">
              <a:lnSpc>
                <a:spcPct val="100000"/>
              </a:lnSpc>
              <a:spcBef>
                <a:spcPts val="0"/>
              </a:spcBef>
              <a:spcAft>
                <a:spcPts val="0"/>
              </a:spcAft>
              <a:buFont typeface="Arial" panose="020B0604020202020204" pitchFamily="34" charset="0"/>
              <a:buChar char="•"/>
            </a:pPr>
            <a:r>
              <a:rPr lang="en-US" altLang="zh-TW" sz="2000" dirty="0">
                <a:solidFill>
                  <a:schemeClr val="tx1"/>
                </a:solidFill>
              </a:rPr>
              <a:t>Researchers with retracted papers will have to explain whether the retraction was owing to misconduct, or just an honest mistake</a:t>
            </a:r>
          </a:p>
          <a:p>
            <a:pPr marL="562483" lvl="1" indent="-269875">
              <a:lnSpc>
                <a:spcPct val="100000"/>
              </a:lnSpc>
              <a:spcBef>
                <a:spcPts val="0"/>
              </a:spcBef>
              <a:spcAft>
                <a:spcPts val="0"/>
              </a:spcAft>
              <a:buFont typeface="Arial" panose="020B0604020202020204" pitchFamily="34" charset="0"/>
              <a:buChar char="•"/>
            </a:pPr>
            <a:r>
              <a:rPr lang="en-US" altLang="zh-TW" sz="2000" dirty="0">
                <a:solidFill>
                  <a:schemeClr val="tx1"/>
                </a:solidFill>
              </a:rPr>
              <a:t>The notice states explicitly that the first corresponding author of a paper is responsible for submitting the response. This requirement largely addresses the problem of researchers shirking responsibility for collaborative work</a:t>
            </a:r>
          </a:p>
          <a:p>
            <a:pPr marL="562483" lvl="1" indent="-269875">
              <a:lnSpc>
                <a:spcPct val="100000"/>
              </a:lnSpc>
              <a:spcBef>
                <a:spcPts val="0"/>
              </a:spcBef>
              <a:spcAft>
                <a:spcPts val="0"/>
              </a:spcAft>
              <a:buFont typeface="Arial" panose="020B0604020202020204" pitchFamily="34" charset="0"/>
              <a:buChar char="•"/>
            </a:pPr>
            <a:r>
              <a:rPr lang="en-US" altLang="zh-TW" sz="2000" dirty="0">
                <a:solidFill>
                  <a:schemeClr val="tx1"/>
                </a:solidFill>
              </a:rPr>
              <a:t>If a researcher fails to declare their retracted paper and it is later uncovered, they will be punished</a:t>
            </a:r>
          </a:p>
          <a:p>
            <a:pPr marL="562483" lvl="1" indent="-269875">
              <a:lnSpc>
                <a:spcPct val="100000"/>
              </a:lnSpc>
              <a:spcBef>
                <a:spcPts val="0"/>
              </a:spcBef>
              <a:spcAft>
                <a:spcPts val="0"/>
              </a:spcAft>
              <a:buFont typeface="Arial" panose="020B0604020202020204" pitchFamily="34" charset="0"/>
              <a:buChar char="•"/>
            </a:pPr>
            <a:r>
              <a:rPr lang="en-US" altLang="zh-TW" sz="2000" dirty="0">
                <a:solidFill>
                  <a:schemeClr val="tx1"/>
                </a:solidFill>
              </a:rPr>
              <a:t>Possible punishments may include salary cuts, withdrawal of bonuses, demotions, and timed suspensions from applying for research grants and rewards, as what China’s National Health Commission did in 2021 </a:t>
            </a:r>
          </a:p>
          <a:p>
            <a:pPr marL="269875" indent="-269875">
              <a:lnSpc>
                <a:spcPct val="100000"/>
              </a:lnSpc>
              <a:spcBef>
                <a:spcPts val="600"/>
              </a:spcBef>
              <a:spcAft>
                <a:spcPts val="0"/>
              </a:spcAft>
              <a:buFont typeface="Arial" panose="020B0604020202020204" pitchFamily="34" charset="0"/>
              <a:buChar char="•"/>
            </a:pPr>
            <a:endParaRPr lang="en-US" altLang="zh-TW" sz="1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14</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4050146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Avoiding research misconduct</a:t>
            </a:r>
            <a:endParaRPr lang="zh-TW" altLang="en-US" dirty="0"/>
          </a:p>
        </p:txBody>
      </p:sp>
      <p:sp>
        <p:nvSpPr>
          <p:cNvPr id="3" name="Content Placeholder 2"/>
          <p:cNvSpPr>
            <a:spLocks noGrp="1"/>
          </p:cNvSpPr>
          <p:nvPr>
            <p:ph idx="1"/>
          </p:nvPr>
        </p:nvSpPr>
        <p:spPr>
          <a:xfrm>
            <a:off x="1209558" y="1828800"/>
            <a:ext cx="10248433"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Universities also provide education programs for research personnel to understand the importance of research ethics</a:t>
            </a:r>
          </a:p>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For example, </a:t>
            </a:r>
            <a:r>
              <a:rPr lang="en-US" altLang="zh-TW" dirty="0" err="1">
                <a:solidFill>
                  <a:schemeClr val="tx1"/>
                </a:solidFill>
              </a:rPr>
              <a:t>PolyU</a:t>
            </a:r>
            <a:r>
              <a:rPr lang="en-US" altLang="zh-TW" dirty="0">
                <a:solidFill>
                  <a:schemeClr val="tx1"/>
                </a:solidFill>
              </a:rPr>
              <a:t> has subscribed to the </a:t>
            </a:r>
            <a:r>
              <a:rPr lang="en-US" altLang="zh-TW" dirty="0">
                <a:solidFill>
                  <a:srgbClr val="FF0000"/>
                </a:solidFill>
              </a:rPr>
              <a:t>Collaborative Institutional Training Initiative (CITI) Program </a:t>
            </a:r>
            <a:r>
              <a:rPr lang="en-US" altLang="zh-TW" dirty="0">
                <a:solidFill>
                  <a:schemeClr val="tx1"/>
                </a:solidFill>
              </a:rPr>
              <a:t>since 2023 December</a:t>
            </a:r>
          </a:p>
          <a:p>
            <a:pPr marL="562483" lvl="1" indent="-269875">
              <a:lnSpc>
                <a:spcPct val="100000"/>
              </a:lnSpc>
              <a:spcBef>
                <a:spcPts val="600"/>
              </a:spcBef>
              <a:spcAft>
                <a:spcPts val="0"/>
              </a:spcAft>
              <a:buFont typeface="Arial" panose="020B0604020202020204" pitchFamily="34" charset="0"/>
              <a:buChar char="•"/>
            </a:pPr>
            <a:r>
              <a:rPr lang="en-US" altLang="zh-TW" dirty="0">
                <a:solidFill>
                  <a:schemeClr val="tx1"/>
                </a:solidFill>
              </a:rPr>
              <a:t>The </a:t>
            </a:r>
            <a:r>
              <a:rPr lang="en-US" altLang="zh-TW" dirty="0">
                <a:solidFill>
                  <a:srgbClr val="FF0000"/>
                </a:solidFill>
              </a:rPr>
              <a:t>CITI Program is an online platform offering comprehensive training in research ethics and compliance</a:t>
            </a:r>
            <a:r>
              <a:rPr lang="en-US" altLang="zh-TW" dirty="0">
                <a:solidFill>
                  <a:schemeClr val="tx1"/>
                </a:solidFill>
              </a:rPr>
              <a:t>, which can enhance students’ professional profile and demonstrate their dedication to the highest standards in research and compliance</a:t>
            </a:r>
          </a:p>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With this subscription, all </a:t>
            </a:r>
            <a:r>
              <a:rPr lang="en-US" altLang="zh-TW" dirty="0" err="1">
                <a:solidFill>
                  <a:schemeClr val="tx1"/>
                </a:solidFill>
              </a:rPr>
              <a:t>PolyU</a:t>
            </a:r>
            <a:r>
              <a:rPr lang="en-US" altLang="zh-TW" dirty="0">
                <a:solidFill>
                  <a:schemeClr val="tx1"/>
                </a:solidFill>
              </a:rPr>
              <a:t> students and staff can access the following courses:</a:t>
            </a:r>
          </a:p>
          <a:p>
            <a:pPr marL="269875" indent="-269875">
              <a:lnSpc>
                <a:spcPct val="100000"/>
              </a:lnSpc>
              <a:spcBef>
                <a:spcPts val="600"/>
              </a:spcBef>
              <a:spcAft>
                <a:spcPts val="0"/>
              </a:spcAft>
              <a:buFont typeface="Arial" panose="020B0604020202020204" pitchFamily="34" charset="0"/>
              <a:buChar char="•"/>
            </a:pPr>
            <a:endParaRPr lang="en-US" altLang="zh-TW" sz="1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15</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
        <p:nvSpPr>
          <p:cNvPr id="7" name="TextBox 6">
            <a:extLst>
              <a:ext uri="{FF2B5EF4-FFF2-40B4-BE49-F238E27FC236}">
                <a16:creationId xmlns:a16="http://schemas.microsoft.com/office/drawing/2014/main" id="{6AA5689C-DC40-019E-FBF1-D69B5BE0D49A}"/>
              </a:ext>
            </a:extLst>
          </p:cNvPr>
          <p:cNvSpPr txBox="1"/>
          <p:nvPr/>
        </p:nvSpPr>
        <p:spPr>
          <a:xfrm>
            <a:off x="1260568" y="4455296"/>
            <a:ext cx="9895112" cy="1815882"/>
          </a:xfrm>
          <a:prstGeom prst="rect">
            <a:avLst/>
          </a:prstGeom>
          <a:noFill/>
        </p:spPr>
        <p:txBody>
          <a:bodyPr wrap="square" numCol="2">
            <a:spAutoFit/>
          </a:bodyPr>
          <a:lstStyle/>
          <a:p>
            <a:pPr marL="292608" lvl="1" indent="0">
              <a:lnSpc>
                <a:spcPct val="100000"/>
              </a:lnSpc>
              <a:spcBef>
                <a:spcPts val="0"/>
              </a:spcBef>
              <a:spcAft>
                <a:spcPts val="0"/>
              </a:spcAft>
              <a:buNone/>
            </a:pPr>
            <a:r>
              <a:rPr lang="en-US" altLang="zh-TW" sz="1600" dirty="0">
                <a:solidFill>
                  <a:schemeClr val="tx1"/>
                </a:solidFill>
              </a:rPr>
              <a:t>Animal Care and Use		</a:t>
            </a:r>
          </a:p>
          <a:p>
            <a:pPr marL="292608" lvl="1" indent="0">
              <a:lnSpc>
                <a:spcPct val="100000"/>
              </a:lnSpc>
              <a:spcBef>
                <a:spcPts val="0"/>
              </a:spcBef>
              <a:spcAft>
                <a:spcPts val="0"/>
              </a:spcAft>
              <a:buNone/>
            </a:pPr>
            <a:r>
              <a:rPr lang="en-US" altLang="zh-TW" sz="1600" dirty="0">
                <a:solidFill>
                  <a:schemeClr val="tx1"/>
                </a:solidFill>
              </a:rPr>
              <a:t>Compensation Reporting (Effort Reporting)</a:t>
            </a:r>
          </a:p>
          <a:p>
            <a:pPr marL="292608" lvl="1" indent="0">
              <a:lnSpc>
                <a:spcPct val="100000"/>
              </a:lnSpc>
              <a:spcBef>
                <a:spcPts val="0"/>
              </a:spcBef>
              <a:spcAft>
                <a:spcPts val="0"/>
              </a:spcAft>
              <a:buNone/>
            </a:pPr>
            <a:r>
              <a:rPr lang="en-US" altLang="zh-TW" sz="1600" dirty="0">
                <a:solidFill>
                  <a:schemeClr val="tx1"/>
                </a:solidFill>
              </a:rPr>
              <a:t>Conflicts of Interest</a:t>
            </a:r>
          </a:p>
          <a:p>
            <a:pPr marL="292608" lvl="1" indent="0">
              <a:lnSpc>
                <a:spcPct val="100000"/>
              </a:lnSpc>
              <a:spcBef>
                <a:spcPts val="0"/>
              </a:spcBef>
              <a:spcAft>
                <a:spcPts val="0"/>
              </a:spcAft>
              <a:buNone/>
            </a:pPr>
            <a:r>
              <a:rPr lang="en-US" altLang="zh-TW" sz="1600" dirty="0">
                <a:solidFill>
                  <a:schemeClr val="tx1"/>
                </a:solidFill>
              </a:rPr>
              <a:t>Export Compliance</a:t>
            </a:r>
          </a:p>
          <a:p>
            <a:pPr marL="292608" lvl="1" indent="0">
              <a:lnSpc>
                <a:spcPct val="100000"/>
              </a:lnSpc>
              <a:spcBef>
                <a:spcPts val="0"/>
              </a:spcBef>
              <a:spcAft>
                <a:spcPts val="0"/>
              </a:spcAft>
              <a:buNone/>
            </a:pPr>
            <a:r>
              <a:rPr lang="en-US" altLang="zh-TW" sz="1600" dirty="0">
                <a:solidFill>
                  <a:schemeClr val="tx1"/>
                </a:solidFill>
              </a:rPr>
              <a:t>False Claims Act: A Primer and Guide for</a:t>
            </a:r>
          </a:p>
          <a:p>
            <a:pPr marL="292608" lvl="1" indent="0">
              <a:lnSpc>
                <a:spcPct val="100000"/>
              </a:lnSpc>
              <a:spcBef>
                <a:spcPts val="0"/>
              </a:spcBef>
              <a:spcAft>
                <a:spcPts val="0"/>
              </a:spcAft>
              <a:buNone/>
            </a:pPr>
            <a:r>
              <a:rPr lang="en-US" altLang="zh-TW" sz="1600" dirty="0"/>
              <a:t>  </a:t>
            </a:r>
            <a:r>
              <a:rPr lang="en-US" altLang="zh-TW" sz="1600" dirty="0">
                <a:solidFill>
                  <a:schemeClr val="tx1"/>
                </a:solidFill>
              </a:rPr>
              <a:t>  Research Organizations</a:t>
            </a:r>
          </a:p>
          <a:p>
            <a:pPr marL="292608" lvl="1" indent="0">
              <a:lnSpc>
                <a:spcPct val="100000"/>
              </a:lnSpc>
              <a:spcBef>
                <a:spcPts val="0"/>
              </a:spcBef>
              <a:spcAft>
                <a:spcPts val="0"/>
              </a:spcAft>
              <a:buNone/>
            </a:pPr>
            <a:r>
              <a:rPr lang="en-US" altLang="zh-TW" sz="1600" dirty="0">
                <a:solidFill>
                  <a:schemeClr val="tx1"/>
                </a:solidFill>
              </a:rPr>
              <a:t>GDPR for Research and Higher Ed</a:t>
            </a:r>
          </a:p>
          <a:p>
            <a:pPr marL="292608" lvl="1" indent="0">
              <a:lnSpc>
                <a:spcPct val="100000"/>
              </a:lnSpc>
              <a:spcBef>
                <a:spcPts val="0"/>
              </a:spcBef>
              <a:spcAft>
                <a:spcPts val="0"/>
              </a:spcAft>
              <a:buNone/>
            </a:pPr>
            <a:r>
              <a:rPr lang="en-US" altLang="zh-TW" sz="1600" dirty="0">
                <a:solidFill>
                  <a:schemeClr val="tx1"/>
                </a:solidFill>
              </a:rPr>
              <a:t>Good Clinical Practice</a:t>
            </a:r>
          </a:p>
          <a:p>
            <a:pPr marL="292608" lvl="1" indent="0">
              <a:lnSpc>
                <a:spcPct val="100000"/>
              </a:lnSpc>
              <a:spcBef>
                <a:spcPts val="0"/>
              </a:spcBef>
              <a:spcAft>
                <a:spcPts val="0"/>
              </a:spcAft>
              <a:buNone/>
            </a:pPr>
            <a:r>
              <a:rPr lang="en-US" altLang="zh-TW" sz="1600" dirty="0">
                <a:solidFill>
                  <a:schemeClr val="tx1"/>
                </a:solidFill>
              </a:rPr>
              <a:t>Human Subjects Research: Biomedical and</a:t>
            </a:r>
          </a:p>
          <a:p>
            <a:pPr marL="292608" lvl="1" indent="0">
              <a:lnSpc>
                <a:spcPct val="100000"/>
              </a:lnSpc>
              <a:spcBef>
                <a:spcPts val="0"/>
              </a:spcBef>
              <a:spcAft>
                <a:spcPts val="0"/>
              </a:spcAft>
              <a:buNone/>
            </a:pPr>
            <a:r>
              <a:rPr lang="en-US" altLang="zh-TW" sz="1600" dirty="0"/>
              <a:t>  </a:t>
            </a:r>
            <a:r>
              <a:rPr lang="en-US" altLang="zh-TW" sz="1600" dirty="0">
                <a:solidFill>
                  <a:schemeClr val="tx1"/>
                </a:solidFill>
              </a:rPr>
              <a:t> Social/Behavioral (plus Revised Common Rule)</a:t>
            </a:r>
          </a:p>
          <a:p>
            <a:pPr marL="292608" lvl="1" indent="0">
              <a:lnSpc>
                <a:spcPct val="100000"/>
              </a:lnSpc>
              <a:spcBef>
                <a:spcPts val="0"/>
              </a:spcBef>
              <a:spcAft>
                <a:spcPts val="0"/>
              </a:spcAft>
              <a:buNone/>
            </a:pPr>
            <a:r>
              <a:rPr lang="en-US" altLang="zh-TW" sz="1600" dirty="0">
                <a:solidFill>
                  <a:schemeClr val="tx1"/>
                </a:solidFill>
              </a:rPr>
              <a:t>Information Privacy and Security</a:t>
            </a:r>
          </a:p>
          <a:p>
            <a:pPr marL="292608" lvl="1" indent="0">
              <a:lnSpc>
                <a:spcPct val="100000"/>
              </a:lnSpc>
              <a:spcBef>
                <a:spcPts val="0"/>
              </a:spcBef>
              <a:spcAft>
                <a:spcPts val="0"/>
              </a:spcAft>
              <a:buNone/>
            </a:pPr>
            <a:r>
              <a:rPr lang="en-US" altLang="zh-TW" sz="1600" dirty="0">
                <a:solidFill>
                  <a:schemeClr val="tx1"/>
                </a:solidFill>
              </a:rPr>
              <a:t>Responsible Conduct of Research</a:t>
            </a:r>
          </a:p>
          <a:p>
            <a:pPr marL="292608" lvl="1" indent="0">
              <a:lnSpc>
                <a:spcPct val="100000"/>
              </a:lnSpc>
              <a:spcBef>
                <a:spcPts val="0"/>
              </a:spcBef>
              <a:spcAft>
                <a:spcPts val="0"/>
              </a:spcAft>
              <a:buNone/>
            </a:pPr>
            <a:r>
              <a:rPr lang="en-US" altLang="zh-TW" sz="1600" dirty="0">
                <a:solidFill>
                  <a:schemeClr val="tx1"/>
                </a:solidFill>
              </a:rPr>
              <a:t>Technology Transfer</a:t>
            </a:r>
          </a:p>
          <a:p>
            <a:pPr marL="292608" lvl="1" indent="0">
              <a:lnSpc>
                <a:spcPct val="100000"/>
              </a:lnSpc>
              <a:spcBef>
                <a:spcPts val="0"/>
              </a:spcBef>
              <a:spcAft>
                <a:spcPts val="0"/>
              </a:spcAft>
              <a:buNone/>
            </a:pPr>
            <a:r>
              <a:rPr lang="en-US" altLang="zh-TW" sz="1600" dirty="0">
                <a:solidFill>
                  <a:schemeClr val="tx1"/>
                </a:solidFill>
              </a:rPr>
              <a:t>Undue Foreign Influence: Risks and Mitigations</a:t>
            </a:r>
          </a:p>
        </p:txBody>
      </p:sp>
      <p:sp>
        <p:nvSpPr>
          <p:cNvPr id="9" name="TextBox 8">
            <a:extLst>
              <a:ext uri="{FF2B5EF4-FFF2-40B4-BE49-F238E27FC236}">
                <a16:creationId xmlns:a16="http://schemas.microsoft.com/office/drawing/2014/main" id="{38488E55-661C-D6F9-8A02-4239D95AF056}"/>
              </a:ext>
            </a:extLst>
          </p:cNvPr>
          <p:cNvSpPr txBox="1"/>
          <p:nvPr/>
        </p:nvSpPr>
        <p:spPr>
          <a:xfrm>
            <a:off x="3964527" y="6386731"/>
            <a:ext cx="6095222" cy="369332"/>
          </a:xfrm>
          <a:prstGeom prst="rect">
            <a:avLst/>
          </a:prstGeom>
          <a:noFill/>
        </p:spPr>
        <p:txBody>
          <a:bodyPr wrap="square">
            <a:spAutoFit/>
          </a:bodyPr>
          <a:lstStyle/>
          <a:p>
            <a:r>
              <a:rPr lang="en-HK" b="0" i="0" dirty="0">
                <a:effectLst/>
                <a:latin typeface="Roboto" panose="02000000000000000000" pitchFamily="2" charset="0"/>
              </a:rPr>
              <a:t>https://www.citiprogram.org/.</a:t>
            </a:r>
            <a:endParaRPr lang="en-HK" dirty="0"/>
          </a:p>
        </p:txBody>
      </p:sp>
    </p:spTree>
    <p:extLst>
      <p:ext uri="{BB962C8B-B14F-4D97-AF65-F5344CB8AC3E}">
        <p14:creationId xmlns:p14="http://schemas.microsoft.com/office/powerpoint/2010/main" val="2256667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Research misconduct – Lifelong black mark</a:t>
            </a:r>
            <a:endParaRPr lang="zh-TW" altLang="en-US" dirty="0"/>
          </a:p>
        </p:txBody>
      </p:sp>
      <p:sp>
        <p:nvSpPr>
          <p:cNvPr id="3" name="Content Placeholder 2"/>
          <p:cNvSpPr>
            <a:spLocks noGrp="1"/>
          </p:cNvSpPr>
          <p:nvPr>
            <p:ph idx="1"/>
          </p:nvPr>
        </p:nvSpPr>
        <p:spPr>
          <a:xfrm>
            <a:off x="1209558" y="1828800"/>
            <a:ext cx="10248433"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All research misconduct behaviors are due to dishonesty</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Similar to many dishonest cases, the research personnel involved usually just wants to tell a small lie at the beginning, making benefit of the trusting nature of the research world</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If it goes unnoticed, the research personnel often needs to tell a bigger lie to cover up the first lie in order to sustain his/her career, leading to bigger and bigger lies and pressure on the research personnel</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Most research misconduct behaviors will lead to black-and-white records</a:t>
            </a:r>
          </a:p>
          <a:p>
            <a:pPr marL="562483" lvl="1" indent="-269875">
              <a:lnSpc>
                <a:spcPct val="100000"/>
              </a:lnSpc>
              <a:spcBef>
                <a:spcPts val="600"/>
              </a:spcBef>
              <a:spcAft>
                <a:spcPts val="0"/>
              </a:spcAft>
              <a:buFont typeface="Arial" panose="020B0604020202020204" pitchFamily="34" charset="0"/>
              <a:buChar char="•"/>
            </a:pPr>
            <a:r>
              <a:rPr lang="en-US" altLang="zh-TW" sz="2200" dirty="0">
                <a:solidFill>
                  <a:schemeClr val="tx1"/>
                </a:solidFill>
              </a:rPr>
              <a:t>Plagiarized theses, falsified papers, fake designs, etc.</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They become </a:t>
            </a:r>
            <a:r>
              <a:rPr lang="en-US" altLang="zh-TW" sz="2400" dirty="0">
                <a:solidFill>
                  <a:srgbClr val="FF0000"/>
                </a:solidFill>
              </a:rPr>
              <a:t>lifelong black marks </a:t>
            </a:r>
            <a:r>
              <a:rPr lang="en-US" altLang="zh-TW" sz="2400" dirty="0">
                <a:solidFill>
                  <a:schemeClr val="tx1"/>
                </a:solidFill>
              </a:rPr>
              <a:t>that can be easily utilized by the enemies to attack the research personnel at the time he/she becomes important</a:t>
            </a:r>
          </a:p>
          <a:p>
            <a:pPr marL="269875" indent="-269875">
              <a:lnSpc>
                <a:spcPct val="100000"/>
              </a:lnSpc>
              <a:spcBef>
                <a:spcPts val="600"/>
              </a:spcBef>
              <a:spcAft>
                <a:spcPts val="0"/>
              </a:spcAft>
              <a:buFont typeface="Arial" panose="020B0604020202020204" pitchFamily="34" charset="0"/>
              <a:buChar char="•"/>
            </a:pPr>
            <a:endParaRPr lang="en-US" altLang="zh-TW" sz="1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16</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4860676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a:t>
            </a:r>
            <a:r>
              <a:rPr lang="en-US" altLang="zh-TW" dirty="0" err="1"/>
              <a:t>Hanxin</a:t>
            </a:r>
            <a:r>
              <a:rPr lang="en-US" altLang="zh-TW" dirty="0"/>
              <a:t>-I</a:t>
            </a:r>
            <a:endParaRPr lang="zh-TW" altLang="en-US" dirty="0"/>
          </a:p>
        </p:txBody>
      </p:sp>
      <p:sp>
        <p:nvSpPr>
          <p:cNvPr id="3" name="Content Placeholder 2"/>
          <p:cNvSpPr>
            <a:spLocks noGrp="1"/>
          </p:cNvSpPr>
          <p:nvPr>
            <p:ph idx="1"/>
          </p:nvPr>
        </p:nvSpPr>
        <p:spPr>
          <a:xfrm>
            <a:off x="1209559" y="1828800"/>
            <a:ext cx="6742456" cy="463098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800" dirty="0" err="1">
                <a:solidFill>
                  <a:schemeClr val="tx1"/>
                </a:solidFill>
              </a:rPr>
              <a:t>Hanxin</a:t>
            </a:r>
            <a:r>
              <a:rPr lang="en-US" altLang="zh-TW" sz="2800" dirty="0">
                <a:solidFill>
                  <a:schemeClr val="tx1"/>
                </a:solidFill>
              </a:rPr>
              <a:t> has ever been considered the biggest technological breakthrough in the microchip industry in China </a:t>
            </a:r>
          </a:p>
          <a:p>
            <a:pPr marL="269875" indent="-269875">
              <a:lnSpc>
                <a:spcPct val="100000"/>
              </a:lnSpc>
              <a:spcBef>
                <a:spcPts val="600"/>
              </a:spcBef>
              <a:spcAft>
                <a:spcPts val="0"/>
              </a:spcAft>
              <a:buFont typeface="Arial" panose="020B0604020202020204" pitchFamily="34" charset="0"/>
              <a:buChar char="•"/>
            </a:pPr>
            <a:r>
              <a:rPr lang="en-US" altLang="zh-TW" sz="2800" dirty="0">
                <a:solidFill>
                  <a:schemeClr val="tx1"/>
                </a:solidFill>
              </a:rPr>
              <a:t>Claimed as the first China-designed and made digital signal processing computer chip</a:t>
            </a:r>
          </a:p>
          <a:p>
            <a:pPr marL="269875" indent="-269875">
              <a:lnSpc>
                <a:spcPct val="100000"/>
              </a:lnSpc>
              <a:spcBef>
                <a:spcPts val="600"/>
              </a:spcBef>
              <a:spcAft>
                <a:spcPts val="0"/>
              </a:spcAft>
              <a:buFont typeface="Arial" panose="020B0604020202020204" pitchFamily="34" charset="0"/>
              <a:buChar char="•"/>
            </a:pPr>
            <a:r>
              <a:rPr lang="en-US" altLang="zh-TW" sz="2800" dirty="0">
                <a:solidFill>
                  <a:schemeClr val="tx1"/>
                </a:solidFill>
              </a:rPr>
              <a:t>However, it was all a fraud confirmed by the Chinese government after a detailed investigation</a:t>
            </a:r>
            <a:r>
              <a:rPr lang="en-US" altLang="zh-TW" sz="2800" baseline="30000" dirty="0">
                <a:solidFill>
                  <a:schemeClr val="tx1"/>
                </a:solidFill>
              </a:rPr>
              <a:t>[1]</a:t>
            </a:r>
            <a:endParaRPr lang="en-US" altLang="zh-TW" sz="2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17</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
        <p:nvSpPr>
          <p:cNvPr id="8" name="TextBox 7">
            <a:extLst>
              <a:ext uri="{FF2B5EF4-FFF2-40B4-BE49-F238E27FC236}">
                <a16:creationId xmlns:a16="http://schemas.microsoft.com/office/drawing/2014/main" id="{4FB045D7-FD83-6B30-4651-5EF9ACD847D0}"/>
              </a:ext>
            </a:extLst>
          </p:cNvPr>
          <p:cNvSpPr txBox="1"/>
          <p:nvPr/>
        </p:nvSpPr>
        <p:spPr>
          <a:xfrm>
            <a:off x="9219199" y="3244334"/>
            <a:ext cx="1149443" cy="369332"/>
          </a:xfrm>
          <a:prstGeom prst="rect">
            <a:avLst/>
          </a:prstGeom>
          <a:noFill/>
        </p:spPr>
        <p:txBody>
          <a:bodyPr wrap="square" rtlCol="0">
            <a:spAutoFit/>
          </a:bodyPr>
          <a:lstStyle/>
          <a:p>
            <a:r>
              <a:rPr lang="en-US" dirty="0" err="1"/>
              <a:t>Hanxin</a:t>
            </a:r>
            <a:r>
              <a:rPr lang="en-US" dirty="0"/>
              <a:t>-I</a:t>
            </a:r>
            <a:endParaRPr lang="en-HK" dirty="0"/>
          </a:p>
        </p:txBody>
      </p:sp>
      <p:sp>
        <p:nvSpPr>
          <p:cNvPr id="10" name="TextBox 9">
            <a:extLst>
              <a:ext uri="{FF2B5EF4-FFF2-40B4-BE49-F238E27FC236}">
                <a16:creationId xmlns:a16="http://schemas.microsoft.com/office/drawing/2014/main" id="{505B65C8-9E6C-29E1-13A6-835646931798}"/>
              </a:ext>
            </a:extLst>
          </p:cNvPr>
          <p:cNvSpPr txBox="1"/>
          <p:nvPr/>
        </p:nvSpPr>
        <p:spPr>
          <a:xfrm>
            <a:off x="8384722" y="5545710"/>
            <a:ext cx="3184071" cy="646331"/>
          </a:xfrm>
          <a:prstGeom prst="rect">
            <a:avLst/>
          </a:prstGeom>
          <a:noFill/>
        </p:spPr>
        <p:txBody>
          <a:bodyPr wrap="square" rtlCol="0">
            <a:spAutoFit/>
          </a:bodyPr>
          <a:lstStyle/>
          <a:p>
            <a:r>
              <a:rPr lang="en-US" dirty="0"/>
              <a:t>The announcement of </a:t>
            </a:r>
            <a:r>
              <a:rPr lang="en-US" dirty="0" err="1"/>
              <a:t>Hanxin</a:t>
            </a:r>
            <a:r>
              <a:rPr lang="en-US" dirty="0"/>
              <a:t>-I at a news conference</a:t>
            </a:r>
            <a:endParaRPr lang="en-HK" dirty="0"/>
          </a:p>
        </p:txBody>
      </p:sp>
      <p:sp>
        <p:nvSpPr>
          <p:cNvPr id="14" name="TextBox 13">
            <a:extLst>
              <a:ext uri="{FF2B5EF4-FFF2-40B4-BE49-F238E27FC236}">
                <a16:creationId xmlns:a16="http://schemas.microsoft.com/office/drawing/2014/main" id="{1E6F39BC-5369-576F-5FB7-F11D56B6EDD0}"/>
              </a:ext>
            </a:extLst>
          </p:cNvPr>
          <p:cNvSpPr txBox="1"/>
          <p:nvPr/>
        </p:nvSpPr>
        <p:spPr>
          <a:xfrm>
            <a:off x="2064252" y="6471243"/>
            <a:ext cx="7324676" cy="307777"/>
          </a:xfrm>
          <a:prstGeom prst="rect">
            <a:avLst/>
          </a:prstGeom>
          <a:noFill/>
        </p:spPr>
        <p:txBody>
          <a:bodyPr wrap="square">
            <a:spAutoFit/>
          </a:bodyPr>
          <a:lstStyle/>
          <a:p>
            <a:r>
              <a:rPr lang="en-HK" sz="1400" dirty="0"/>
              <a:t>[1] https://baike.baidu.com/item/%E6%B1%89%E8%8A%AF%E4%BA%8B%E4%BB%B6/3675593</a:t>
            </a:r>
          </a:p>
        </p:txBody>
      </p:sp>
      <p:pic>
        <p:nvPicPr>
          <p:cNvPr id="1030" name="Picture 6">
            <a:extLst>
              <a:ext uri="{FF2B5EF4-FFF2-40B4-BE49-F238E27FC236}">
                <a16:creationId xmlns:a16="http://schemas.microsoft.com/office/drawing/2014/main" id="{D3871DCB-BB73-9F77-D1A7-F33EECDC39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66790" y="3775292"/>
            <a:ext cx="2117944" cy="163081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A6FADF07-0CA3-A234-5135-B32CC2AEBDA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b="17913"/>
          <a:stretch/>
        </p:blipFill>
        <p:spPr bwMode="auto">
          <a:xfrm>
            <a:off x="8165145" y="1251666"/>
            <a:ext cx="3257550" cy="19926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292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Background</a:t>
            </a:r>
            <a:endParaRPr lang="zh-TW" altLang="en-US" dirty="0"/>
          </a:p>
        </p:txBody>
      </p:sp>
      <p:sp>
        <p:nvSpPr>
          <p:cNvPr id="3" name="Content Placeholder 2"/>
          <p:cNvSpPr>
            <a:spLocks noGrp="1"/>
          </p:cNvSpPr>
          <p:nvPr>
            <p:ph idx="1"/>
          </p:nvPr>
        </p:nvSpPr>
        <p:spPr>
          <a:xfrm>
            <a:off x="1209558" y="1828801"/>
            <a:ext cx="10155127" cy="1726935"/>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In the early 2000s, there was enormous pressure in China to design and produce its own integrated circuit chips</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China was spending billions of dollars buying foreign-made chips to put in electronics equipment. So the government has made it a major priority</a:t>
            </a:r>
          </a:p>
          <a:p>
            <a:pPr marL="269875" indent="-269875">
              <a:lnSpc>
                <a:spcPct val="100000"/>
              </a:lnSpc>
              <a:spcBef>
                <a:spcPts val="600"/>
              </a:spcBef>
              <a:spcAft>
                <a:spcPts val="0"/>
              </a:spcAft>
              <a:buFont typeface="Arial" panose="020B0604020202020204" pitchFamily="34" charset="0"/>
              <a:buChar char="•"/>
            </a:pPr>
            <a:endParaRPr lang="en-US" altLang="zh-TW" sz="2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18</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
        <p:nvSpPr>
          <p:cNvPr id="6" name="Content Placeholder 2">
            <a:extLst>
              <a:ext uri="{FF2B5EF4-FFF2-40B4-BE49-F238E27FC236}">
                <a16:creationId xmlns:a16="http://schemas.microsoft.com/office/drawing/2014/main" id="{50C04AD3-3730-DB3C-2EB0-048CB57D9E4B}"/>
              </a:ext>
            </a:extLst>
          </p:cNvPr>
          <p:cNvSpPr txBox="1">
            <a:spLocks/>
          </p:cNvSpPr>
          <p:nvPr/>
        </p:nvSpPr>
        <p:spPr>
          <a:xfrm>
            <a:off x="1209557" y="3478039"/>
            <a:ext cx="8219608" cy="240846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rgbClr val="FF0000"/>
                </a:solidFill>
              </a:rPr>
              <a:t>Chen Jin</a:t>
            </a:r>
            <a:r>
              <a:rPr lang="en-US" altLang="zh-TW" sz="2400" dirty="0">
                <a:solidFill>
                  <a:schemeClr val="tx1"/>
                </a:solidFill>
              </a:rPr>
              <a:t>, a top computer scientist, was involved in the scandal</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Chen earned a bachelor’s degree at Shanghai Tongji University in 1991. Then, he moved to the United states to study computer engineering at the University of Texas at Austin </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In 1998, he got a Ph.D. there and worked at Motorola Research Center as an engineer responsible for chip testing (however, he claimed himself a senior design manager in that company)</a:t>
            </a:r>
          </a:p>
        </p:txBody>
      </p:sp>
      <p:pic>
        <p:nvPicPr>
          <p:cNvPr id="2050" name="Picture 2">
            <a:extLst>
              <a:ext uri="{FF2B5EF4-FFF2-40B4-BE49-F238E27FC236}">
                <a16:creationId xmlns:a16="http://schemas.microsoft.com/office/drawing/2014/main" id="{6FAF7FE1-596F-80E9-7FF5-D217B3B867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32160" y="3582768"/>
            <a:ext cx="2254609" cy="172693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C8C97FE-673A-68F1-5819-167A993D2174}"/>
              </a:ext>
            </a:extLst>
          </p:cNvPr>
          <p:cNvSpPr txBox="1"/>
          <p:nvPr/>
        </p:nvSpPr>
        <p:spPr>
          <a:xfrm flipH="1">
            <a:off x="9286136" y="5364998"/>
            <a:ext cx="3280645" cy="369332"/>
          </a:xfrm>
          <a:prstGeom prst="rect">
            <a:avLst/>
          </a:prstGeom>
          <a:noFill/>
        </p:spPr>
        <p:txBody>
          <a:bodyPr wrap="square" rtlCol="0">
            <a:spAutoFit/>
          </a:bodyPr>
          <a:lstStyle/>
          <a:p>
            <a:r>
              <a:rPr lang="en-US" dirty="0"/>
              <a:t>Chen Jin announcing </a:t>
            </a:r>
            <a:r>
              <a:rPr lang="en-US" dirty="0" err="1"/>
              <a:t>Hanxin</a:t>
            </a:r>
            <a:r>
              <a:rPr lang="en-US" dirty="0"/>
              <a:t>-I </a:t>
            </a:r>
            <a:endParaRPr lang="en-HK" dirty="0"/>
          </a:p>
        </p:txBody>
      </p:sp>
      <p:sp>
        <p:nvSpPr>
          <p:cNvPr id="11" name="TextBox 10">
            <a:extLst>
              <a:ext uri="{FF2B5EF4-FFF2-40B4-BE49-F238E27FC236}">
                <a16:creationId xmlns:a16="http://schemas.microsoft.com/office/drawing/2014/main" id="{D47FBF0E-663A-4F86-CD5A-7150524B4755}"/>
              </a:ext>
            </a:extLst>
          </p:cNvPr>
          <p:cNvSpPr txBox="1"/>
          <p:nvPr/>
        </p:nvSpPr>
        <p:spPr>
          <a:xfrm>
            <a:off x="9429165" y="5678631"/>
            <a:ext cx="2762835" cy="523220"/>
          </a:xfrm>
          <a:prstGeom prst="rect">
            <a:avLst/>
          </a:prstGeom>
          <a:noFill/>
        </p:spPr>
        <p:txBody>
          <a:bodyPr wrap="square">
            <a:spAutoFit/>
          </a:bodyPr>
          <a:lstStyle/>
          <a:p>
            <a:r>
              <a:rPr lang="en-HK" sz="1400" dirty="0"/>
              <a:t>http://www.china.org.cn/english/scitech/168482.htm</a:t>
            </a:r>
          </a:p>
        </p:txBody>
      </p:sp>
    </p:spTree>
    <p:extLst>
      <p:ext uri="{BB962C8B-B14F-4D97-AF65-F5344CB8AC3E}">
        <p14:creationId xmlns:p14="http://schemas.microsoft.com/office/powerpoint/2010/main" val="879868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The beginning …</a:t>
            </a:r>
            <a:endParaRPr lang="zh-TW" altLang="en-US" dirty="0"/>
          </a:p>
        </p:txBody>
      </p:sp>
      <p:sp>
        <p:nvSpPr>
          <p:cNvPr id="3" name="Content Placeholder 2"/>
          <p:cNvSpPr>
            <a:spLocks noGrp="1"/>
          </p:cNvSpPr>
          <p:nvPr>
            <p:ph idx="1"/>
          </p:nvPr>
        </p:nvSpPr>
        <p:spPr>
          <a:xfrm>
            <a:off x="1193230" y="1624694"/>
            <a:ext cx="10155127" cy="4613769"/>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After getting back to China, Chen formed his team at Shanghai </a:t>
            </a:r>
            <a:r>
              <a:rPr lang="en-US" altLang="zh-TW" sz="2400" dirty="0" err="1">
                <a:solidFill>
                  <a:schemeClr val="tx1"/>
                </a:solidFill>
              </a:rPr>
              <a:t>Jiaotong</a:t>
            </a:r>
            <a:r>
              <a:rPr lang="en-US" altLang="zh-TW" sz="2400" dirty="0">
                <a:solidFill>
                  <a:schemeClr val="tx1"/>
                </a:solidFill>
              </a:rPr>
              <a:t> University in 2001</a:t>
            </a:r>
          </a:p>
          <a:p>
            <a:pPr marL="269875" indent="-269875">
              <a:lnSpc>
                <a:spcPct val="100000"/>
              </a:lnSpc>
              <a:spcBef>
                <a:spcPts val="600"/>
              </a:spcBef>
              <a:spcAft>
                <a:spcPts val="0"/>
              </a:spcAft>
              <a:buFont typeface="Arial" panose="020B0604020202020204" pitchFamily="34" charset="0"/>
              <a:buChar char="•"/>
            </a:pPr>
            <a:r>
              <a:rPr lang="en-US" altLang="zh-TW" sz="2400" dirty="0">
                <a:solidFill>
                  <a:srgbClr val="FF0000"/>
                </a:solidFill>
              </a:rPr>
              <a:t>Within two years, Chen announced that he created a digital signal processor with the capability of processing 200 million instructions per second</a:t>
            </a:r>
          </a:p>
          <a:p>
            <a:pPr marL="562483" lvl="1" indent="-269875">
              <a:lnSpc>
                <a:spcPct val="100000"/>
              </a:lnSpc>
              <a:spcBef>
                <a:spcPts val="600"/>
              </a:spcBef>
              <a:spcAft>
                <a:spcPts val="0"/>
              </a:spcAft>
              <a:buFont typeface="Arial" panose="020B0604020202020204" pitchFamily="34" charset="0"/>
              <a:buChar char="•"/>
            </a:pPr>
            <a:r>
              <a:rPr lang="en-US" altLang="zh-TW" sz="2200" dirty="0">
                <a:solidFill>
                  <a:schemeClr val="tx1"/>
                </a:solidFill>
              </a:rPr>
              <a:t>It astonished the whole chip manufacturing industry. For a newly formed team, developing a chip from design to manufacturing in two years was just too fast</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 DSP can process the digitized data for mobile phones, cameras, and other electronic devices</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In the announcement news conference, Chen Jin demonstrated the capability of the chip to play MP3 and perform fingerprint recognition</a:t>
            </a:r>
          </a:p>
          <a:p>
            <a:pPr marL="269875" indent="-269875">
              <a:lnSpc>
                <a:spcPct val="100000"/>
              </a:lnSpc>
              <a:spcBef>
                <a:spcPts val="600"/>
              </a:spcBef>
              <a:spcAft>
                <a:spcPts val="0"/>
              </a:spcAft>
              <a:buFont typeface="Arial" panose="020B0604020202020204" pitchFamily="34" charset="0"/>
              <a:buChar char="•"/>
            </a:pPr>
            <a:r>
              <a:rPr lang="en-US" altLang="zh-TW" sz="2400" dirty="0" err="1">
                <a:solidFill>
                  <a:srgbClr val="FF0000"/>
                </a:solidFill>
              </a:rPr>
              <a:t>Hanxin</a:t>
            </a:r>
            <a:r>
              <a:rPr lang="en-US" altLang="zh-TW" sz="2400" dirty="0">
                <a:solidFill>
                  <a:srgbClr val="FF0000"/>
                </a:solidFill>
              </a:rPr>
              <a:t> chips were officially recognized as reaching the international high-end microprocessor chip standard </a:t>
            </a:r>
          </a:p>
        </p:txBody>
      </p:sp>
      <p:sp>
        <p:nvSpPr>
          <p:cNvPr id="5" name="Slide Number Placeholder 4"/>
          <p:cNvSpPr>
            <a:spLocks noGrp="1"/>
          </p:cNvSpPr>
          <p:nvPr>
            <p:ph type="sldNum" sz="quarter" idx="12"/>
          </p:nvPr>
        </p:nvSpPr>
        <p:spPr/>
        <p:txBody>
          <a:bodyPr/>
          <a:lstStyle/>
          <a:p>
            <a:fld id="{A8402FAC-095E-4B5A-B0CB-8DAF70EF276D}" type="slidenum">
              <a:rPr lang="en-US" smtClean="0"/>
              <a:pPr/>
              <a:t>19</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9500169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Overview</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04426" y="1800030"/>
            <a:ext cx="10295553" cy="4432820"/>
          </a:xfrm>
        </p:spPr>
        <p:txBody>
          <a:bodyPr>
            <a:normAutofit fontScale="92500" lnSpcReduction="10000"/>
          </a:bodyPr>
          <a:lstStyle/>
          <a:p>
            <a:pPr marL="285750" indent="-285750">
              <a:buFont typeface="Arial" panose="020B0604020202020204" pitchFamily="34" charset="0"/>
              <a:buChar char="•"/>
            </a:pPr>
            <a:r>
              <a:rPr lang="en-US" sz="3400" dirty="0">
                <a:solidFill>
                  <a:schemeClr val="tx1"/>
                </a:solidFill>
              </a:rPr>
              <a:t>Many engineers are involved in research and development works</a:t>
            </a:r>
          </a:p>
          <a:p>
            <a:pPr marL="285750" indent="-285750">
              <a:buFont typeface="Arial" panose="020B0604020202020204" pitchFamily="34" charset="0"/>
              <a:buChar char="•"/>
            </a:pPr>
            <a:r>
              <a:rPr lang="en-US" sz="3400" dirty="0">
                <a:solidFill>
                  <a:schemeClr val="tx1"/>
                </a:solidFill>
              </a:rPr>
              <a:t>Many activities of postgraduate students in universities are also research-oriented</a:t>
            </a:r>
          </a:p>
          <a:p>
            <a:pPr marL="285750" indent="-285750">
              <a:buFont typeface="Arial" panose="020B0604020202020204" pitchFamily="34" charset="0"/>
              <a:buChar char="•"/>
            </a:pPr>
            <a:r>
              <a:rPr lang="en-US" sz="3400" dirty="0">
                <a:solidFill>
                  <a:schemeClr val="tx1"/>
                </a:solidFill>
              </a:rPr>
              <a:t>Having the right conduct in research has a direct consequence on the credibility of the research results, and thus the prospects of the engineer and students, as well as the research institutions involved</a:t>
            </a:r>
          </a:p>
          <a:p>
            <a:pPr marL="285750" indent="-285750">
              <a:buFont typeface="Arial" panose="020B0604020202020204" pitchFamily="34" charset="0"/>
              <a:buChar char="•"/>
            </a:pPr>
            <a:r>
              <a:rPr lang="en-US" sz="3400" dirty="0">
                <a:solidFill>
                  <a:srgbClr val="FF0000"/>
                </a:solidFill>
              </a:rPr>
              <a:t>Research ethics </a:t>
            </a:r>
            <a:r>
              <a:rPr lang="en-US" sz="3400" dirty="0">
                <a:solidFill>
                  <a:schemeClr val="tx1"/>
                </a:solidFill>
              </a:rPr>
              <a:t>– the study of the ethics for planning, conduct, and reporting of research</a:t>
            </a:r>
          </a:p>
          <a:p>
            <a:pPr marL="285750" indent="-285750">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23837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The beginning …</a:t>
            </a:r>
            <a:endParaRPr lang="zh-TW" altLang="en-US" dirty="0"/>
          </a:p>
        </p:txBody>
      </p:sp>
      <p:sp>
        <p:nvSpPr>
          <p:cNvPr id="3" name="Content Placeholder 2"/>
          <p:cNvSpPr>
            <a:spLocks noGrp="1"/>
          </p:cNvSpPr>
          <p:nvPr>
            <p:ph idx="1"/>
          </p:nvPr>
        </p:nvSpPr>
        <p:spPr>
          <a:xfrm>
            <a:off x="1201396" y="1746412"/>
            <a:ext cx="10620490" cy="4613769"/>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600" dirty="0">
                <a:solidFill>
                  <a:schemeClr val="tx1"/>
                </a:solidFill>
              </a:rPr>
              <a:t>Chen was named as the Dean of the microelectronics school of Shanghai </a:t>
            </a:r>
            <a:r>
              <a:rPr lang="en-US" altLang="zh-TW" sz="2600" dirty="0" err="1">
                <a:solidFill>
                  <a:schemeClr val="tx1"/>
                </a:solidFill>
              </a:rPr>
              <a:t>Jiaotong</a:t>
            </a:r>
            <a:r>
              <a:rPr lang="en-US" altLang="zh-TW" sz="2600" dirty="0">
                <a:solidFill>
                  <a:schemeClr val="tx1"/>
                </a:solidFill>
              </a:rPr>
              <a:t> University. </a:t>
            </a:r>
          </a:p>
          <a:p>
            <a:pPr marL="269875" indent="-269875">
              <a:lnSpc>
                <a:spcPct val="100000"/>
              </a:lnSpc>
              <a:spcBef>
                <a:spcPts val="600"/>
              </a:spcBef>
              <a:spcAft>
                <a:spcPts val="0"/>
              </a:spcAft>
              <a:buFont typeface="Arial" panose="020B0604020202020204" pitchFamily="34" charset="0"/>
              <a:buChar char="•"/>
            </a:pPr>
            <a:r>
              <a:rPr lang="en-US" altLang="zh-TW" sz="2600" dirty="0">
                <a:solidFill>
                  <a:schemeClr val="tx1"/>
                </a:solidFill>
              </a:rPr>
              <a:t>He headed his own university research institute and a few companies, all of them were heavily financed by the government </a:t>
            </a:r>
          </a:p>
          <a:p>
            <a:pPr marL="269875" indent="-269875">
              <a:lnSpc>
                <a:spcPct val="100000"/>
              </a:lnSpc>
              <a:spcBef>
                <a:spcPts val="600"/>
              </a:spcBef>
              <a:spcAft>
                <a:spcPts val="0"/>
              </a:spcAft>
              <a:buFont typeface="Arial" panose="020B0604020202020204" pitchFamily="34" charset="0"/>
              <a:buChar char="•"/>
            </a:pPr>
            <a:r>
              <a:rPr lang="en-US" altLang="zh-TW" sz="2600" dirty="0">
                <a:solidFill>
                  <a:schemeClr val="tx1"/>
                </a:solidFill>
              </a:rPr>
              <a:t>He was named a Chang Jiang Scholar, a title with privileges given to a select group of China's best young scholars, by Beijing. At that time, he was only 35</a:t>
            </a:r>
          </a:p>
          <a:p>
            <a:pPr marL="269875" indent="-269875">
              <a:lnSpc>
                <a:spcPct val="100000"/>
              </a:lnSpc>
              <a:spcBef>
                <a:spcPts val="600"/>
              </a:spcBef>
              <a:spcAft>
                <a:spcPts val="0"/>
              </a:spcAft>
              <a:buFont typeface="Arial" panose="020B0604020202020204" pitchFamily="34" charset="0"/>
              <a:buChar char="•"/>
            </a:pPr>
            <a:r>
              <a:rPr lang="en-US" altLang="zh-TW" sz="2600" dirty="0">
                <a:solidFill>
                  <a:schemeClr val="tx1"/>
                </a:solidFill>
              </a:rPr>
              <a:t>With the financial support of the government, Chen announced in 2004 the creation of the even faster </a:t>
            </a:r>
            <a:r>
              <a:rPr lang="en-US" altLang="zh-TW" sz="2600" dirty="0" err="1">
                <a:solidFill>
                  <a:schemeClr val="tx1"/>
                </a:solidFill>
              </a:rPr>
              <a:t>Hanxin</a:t>
            </a:r>
            <a:r>
              <a:rPr lang="en-US" altLang="zh-TW" sz="2600" dirty="0">
                <a:solidFill>
                  <a:schemeClr val="tx1"/>
                </a:solidFill>
              </a:rPr>
              <a:t>-II and-III</a:t>
            </a:r>
          </a:p>
          <a:p>
            <a:pPr marL="269875" indent="-269875">
              <a:lnSpc>
                <a:spcPct val="100000"/>
              </a:lnSpc>
              <a:spcBef>
                <a:spcPts val="600"/>
              </a:spcBef>
              <a:spcAft>
                <a:spcPts val="0"/>
              </a:spcAft>
              <a:buFont typeface="Arial" panose="020B0604020202020204" pitchFamily="34" charset="0"/>
              <a:buChar char="•"/>
            </a:pPr>
            <a:r>
              <a:rPr lang="en-US" altLang="zh-TW" sz="2600" dirty="0">
                <a:solidFill>
                  <a:schemeClr val="tx1"/>
                </a:solidFill>
              </a:rPr>
              <a:t>The </a:t>
            </a:r>
            <a:r>
              <a:rPr lang="en-US" altLang="zh-TW" sz="2600" dirty="0">
                <a:solidFill>
                  <a:srgbClr val="FF0000"/>
                </a:solidFill>
              </a:rPr>
              <a:t>total research funding obtained from the government was up to a Billion RMB</a:t>
            </a:r>
          </a:p>
        </p:txBody>
      </p:sp>
      <p:sp>
        <p:nvSpPr>
          <p:cNvPr id="5" name="Slide Number Placeholder 4"/>
          <p:cNvSpPr>
            <a:spLocks noGrp="1"/>
          </p:cNvSpPr>
          <p:nvPr>
            <p:ph type="sldNum" sz="quarter" idx="12"/>
          </p:nvPr>
        </p:nvSpPr>
        <p:spPr/>
        <p:txBody>
          <a:bodyPr/>
          <a:lstStyle/>
          <a:p>
            <a:fld id="{A8402FAC-095E-4B5A-B0CB-8DAF70EF276D}" type="slidenum">
              <a:rPr lang="en-US" smtClean="0"/>
              <a:pPr/>
              <a:t>20</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27273563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The downfall …</a:t>
            </a:r>
            <a:endParaRPr lang="zh-TW" altLang="en-US" dirty="0"/>
          </a:p>
        </p:txBody>
      </p:sp>
      <p:sp>
        <p:nvSpPr>
          <p:cNvPr id="3" name="Content Placeholder 2"/>
          <p:cNvSpPr>
            <a:spLocks noGrp="1"/>
          </p:cNvSpPr>
          <p:nvPr>
            <p:ph idx="1"/>
          </p:nvPr>
        </p:nvSpPr>
        <p:spPr>
          <a:xfrm>
            <a:off x="1193231" y="1737360"/>
            <a:ext cx="10620490" cy="4613769"/>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500" dirty="0">
                <a:solidFill>
                  <a:schemeClr val="tx1"/>
                </a:solidFill>
              </a:rPr>
              <a:t>In December 2005, a whistleblower posted a message on an Internet bulletin board of the Tsinghua University</a:t>
            </a:r>
          </a:p>
          <a:p>
            <a:pPr marL="269875" indent="-269875">
              <a:lnSpc>
                <a:spcPct val="100000"/>
              </a:lnSpc>
              <a:spcBef>
                <a:spcPts val="600"/>
              </a:spcBef>
              <a:spcAft>
                <a:spcPts val="0"/>
              </a:spcAft>
              <a:buFont typeface="Arial" panose="020B0604020202020204" pitchFamily="34" charset="0"/>
              <a:buChar char="•"/>
            </a:pPr>
            <a:r>
              <a:rPr lang="en-US" altLang="zh-TW" sz="2500" dirty="0">
                <a:solidFill>
                  <a:schemeClr val="tx1"/>
                </a:solidFill>
              </a:rPr>
              <a:t>The message, and letters to the government and the university, led to an avalanche of scrutiny and bad publicity</a:t>
            </a:r>
          </a:p>
          <a:p>
            <a:pPr marL="269875" indent="-269875">
              <a:lnSpc>
                <a:spcPct val="100000"/>
              </a:lnSpc>
              <a:spcBef>
                <a:spcPts val="600"/>
              </a:spcBef>
              <a:spcAft>
                <a:spcPts val="0"/>
              </a:spcAft>
              <a:buFont typeface="Arial" panose="020B0604020202020204" pitchFamily="34" charset="0"/>
              <a:buChar char="•"/>
            </a:pPr>
            <a:r>
              <a:rPr lang="en-US" altLang="zh-TW" sz="2500" dirty="0">
                <a:solidFill>
                  <a:schemeClr val="tx1"/>
                </a:solidFill>
              </a:rPr>
              <a:t>The whistleblowers also gave details of an array of companies that Chen operated to profit from the big government contracts</a:t>
            </a:r>
          </a:p>
          <a:p>
            <a:pPr marL="269875" indent="-269875">
              <a:lnSpc>
                <a:spcPct val="100000"/>
              </a:lnSpc>
              <a:spcBef>
                <a:spcPts val="600"/>
              </a:spcBef>
              <a:spcAft>
                <a:spcPts val="0"/>
              </a:spcAft>
              <a:buFont typeface="Arial" panose="020B0604020202020204" pitchFamily="34" charset="0"/>
              <a:buChar char="•"/>
            </a:pPr>
            <a:r>
              <a:rPr lang="en-US" altLang="zh-TW" sz="2500" dirty="0">
                <a:solidFill>
                  <a:schemeClr val="tx1"/>
                </a:solidFill>
              </a:rPr>
              <a:t>They triggered the government to form an investigation panel to understand if the allegation was true</a:t>
            </a:r>
          </a:p>
          <a:p>
            <a:pPr marL="269875" indent="-269875">
              <a:lnSpc>
                <a:spcPct val="100000"/>
              </a:lnSpc>
              <a:spcBef>
                <a:spcPts val="600"/>
              </a:spcBef>
              <a:spcAft>
                <a:spcPts val="0"/>
              </a:spcAft>
              <a:buFont typeface="Arial" panose="020B0604020202020204" pitchFamily="34" charset="0"/>
              <a:buChar char="•"/>
            </a:pPr>
            <a:r>
              <a:rPr lang="en-US" altLang="zh-TW" sz="2500" dirty="0">
                <a:solidFill>
                  <a:schemeClr val="tx1"/>
                </a:solidFill>
              </a:rPr>
              <a:t>After about 3 months of investigation, </a:t>
            </a:r>
            <a:r>
              <a:rPr lang="en-US" altLang="zh-TW" sz="2500" dirty="0">
                <a:solidFill>
                  <a:srgbClr val="FF0000"/>
                </a:solidFill>
              </a:rPr>
              <a:t>the panel concluded that there existed serious forgery and dishonest behavior</a:t>
            </a:r>
            <a:r>
              <a:rPr lang="en-US" altLang="zh-TW" sz="2500" dirty="0">
                <a:solidFill>
                  <a:schemeClr val="tx1"/>
                </a:solidFill>
              </a:rPr>
              <a:t> in the case for obtaining huge financial support from the government</a:t>
            </a:r>
          </a:p>
        </p:txBody>
      </p:sp>
      <p:sp>
        <p:nvSpPr>
          <p:cNvPr id="5" name="Slide Number Placeholder 4"/>
          <p:cNvSpPr>
            <a:spLocks noGrp="1"/>
          </p:cNvSpPr>
          <p:nvPr>
            <p:ph type="sldNum" sz="quarter" idx="12"/>
          </p:nvPr>
        </p:nvSpPr>
        <p:spPr/>
        <p:txBody>
          <a:bodyPr/>
          <a:lstStyle/>
          <a:p>
            <a:fld id="{A8402FAC-095E-4B5A-B0CB-8DAF70EF276D}" type="slidenum">
              <a:rPr lang="en-US" smtClean="0"/>
              <a:pPr/>
              <a:t>21</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42338746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The fact …</a:t>
            </a:r>
            <a:endParaRPr lang="zh-TW" altLang="en-US" dirty="0"/>
          </a:p>
        </p:txBody>
      </p:sp>
      <p:sp>
        <p:nvSpPr>
          <p:cNvPr id="3" name="Content Placeholder 2"/>
          <p:cNvSpPr>
            <a:spLocks noGrp="1"/>
          </p:cNvSpPr>
          <p:nvPr>
            <p:ph idx="1"/>
          </p:nvPr>
        </p:nvSpPr>
        <p:spPr>
          <a:xfrm>
            <a:off x="1210726" y="1849050"/>
            <a:ext cx="10620490" cy="4225180"/>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The </a:t>
            </a:r>
            <a:r>
              <a:rPr lang="en-US" altLang="zh-TW" dirty="0" err="1">
                <a:solidFill>
                  <a:schemeClr val="tx1"/>
                </a:solidFill>
              </a:rPr>
              <a:t>Hanxin</a:t>
            </a:r>
            <a:r>
              <a:rPr lang="en-US" altLang="zh-TW" dirty="0">
                <a:solidFill>
                  <a:schemeClr val="tx1"/>
                </a:solidFill>
              </a:rPr>
              <a:t>-I chip that Chen developed was simply purchased from a foreign company and with the logo sandpapered</a:t>
            </a:r>
          </a:p>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Its structure is rather simple and does not have the capability of playing MP3 or fingerprint recognition on its own as demonstrated in the announcement news conference</a:t>
            </a:r>
          </a:p>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The demo made in the announcement was done by a Motorola DSP chip purchased on the market</a:t>
            </a:r>
          </a:p>
          <a:p>
            <a:pPr marL="562483" lvl="1" indent="-269875">
              <a:lnSpc>
                <a:spcPct val="100000"/>
              </a:lnSpc>
              <a:spcBef>
                <a:spcPts val="600"/>
              </a:spcBef>
              <a:spcAft>
                <a:spcPts val="0"/>
              </a:spcAft>
              <a:buFont typeface="Arial" panose="020B0604020202020204" pitchFamily="34" charset="0"/>
              <a:buChar char="•"/>
            </a:pPr>
            <a:r>
              <a:rPr lang="en-US" altLang="zh-TW" dirty="0">
                <a:solidFill>
                  <a:schemeClr val="tx1"/>
                </a:solidFill>
              </a:rPr>
              <a:t>Surprisingly, the chip used in the demo has 144 pins but the one developed by Chen has 208 pins. But no one noticed that in the demo</a:t>
            </a:r>
          </a:p>
          <a:p>
            <a:pPr marL="269875" indent="-269875">
              <a:lnSpc>
                <a:spcPct val="100000"/>
              </a:lnSpc>
              <a:spcBef>
                <a:spcPts val="600"/>
              </a:spcBef>
              <a:spcAft>
                <a:spcPts val="0"/>
              </a:spcAft>
              <a:buFont typeface="Arial" panose="020B0604020202020204" pitchFamily="34" charset="0"/>
              <a:buChar char="•"/>
            </a:pPr>
            <a:r>
              <a:rPr lang="en-US" altLang="zh-TW" dirty="0" err="1">
                <a:solidFill>
                  <a:schemeClr val="tx1"/>
                </a:solidFill>
              </a:rPr>
              <a:t>Hanxin</a:t>
            </a:r>
            <a:r>
              <a:rPr lang="en-US" altLang="zh-TW" dirty="0">
                <a:solidFill>
                  <a:schemeClr val="tx1"/>
                </a:solidFill>
              </a:rPr>
              <a:t>-II and III were really developed by Chen’s team but Chen did not have the IP of their core technology. Besides, they also could not perform complex tasks like playing MP3 or performing fingerprint recognition on their own</a:t>
            </a:r>
          </a:p>
          <a:p>
            <a:pPr marL="269875" indent="-269875">
              <a:lnSpc>
                <a:spcPct val="100000"/>
              </a:lnSpc>
              <a:spcBef>
                <a:spcPts val="600"/>
              </a:spcBef>
              <a:spcAft>
                <a:spcPts val="0"/>
              </a:spcAft>
              <a:buFont typeface="Arial" panose="020B0604020202020204" pitchFamily="34" charset="0"/>
              <a:buChar char="•"/>
            </a:pPr>
            <a:r>
              <a:rPr lang="en-US" altLang="zh-TW" dirty="0">
                <a:solidFill>
                  <a:schemeClr val="tx1"/>
                </a:solidFill>
              </a:rPr>
              <a:t>Chen was not working as Senior Chip Design Manager in Motorola US. He was just a testing engineer with no experience in chip design</a:t>
            </a:r>
          </a:p>
        </p:txBody>
      </p:sp>
      <p:sp>
        <p:nvSpPr>
          <p:cNvPr id="5" name="Slide Number Placeholder 4"/>
          <p:cNvSpPr>
            <a:spLocks noGrp="1"/>
          </p:cNvSpPr>
          <p:nvPr>
            <p:ph type="sldNum" sz="quarter" idx="12"/>
          </p:nvPr>
        </p:nvSpPr>
        <p:spPr/>
        <p:txBody>
          <a:bodyPr/>
          <a:lstStyle/>
          <a:p>
            <a:fld id="{A8402FAC-095E-4B5A-B0CB-8DAF70EF276D}" type="slidenum">
              <a:rPr lang="en-US" smtClean="0"/>
              <a:pPr/>
              <a:t>22</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1374457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The consequence …</a:t>
            </a:r>
            <a:endParaRPr lang="zh-TW" altLang="en-US" dirty="0"/>
          </a:p>
        </p:txBody>
      </p:sp>
      <p:sp>
        <p:nvSpPr>
          <p:cNvPr id="3" name="Content Placeholder 2"/>
          <p:cNvSpPr>
            <a:spLocks noGrp="1"/>
          </p:cNvSpPr>
          <p:nvPr>
            <p:ph idx="1"/>
          </p:nvPr>
        </p:nvSpPr>
        <p:spPr>
          <a:xfrm>
            <a:off x="1204894" y="1817559"/>
            <a:ext cx="10620490" cy="4116711"/>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Chen Jin was fired from the Shanghai </a:t>
            </a:r>
            <a:r>
              <a:rPr lang="en-US" altLang="zh-TW" sz="2400" dirty="0" err="1">
                <a:solidFill>
                  <a:schemeClr val="tx1"/>
                </a:solidFill>
              </a:rPr>
              <a:t>Jiaotong</a:t>
            </a:r>
            <a:r>
              <a:rPr lang="en-US" altLang="zh-TW" sz="2400" dirty="0">
                <a:solidFill>
                  <a:schemeClr val="tx1"/>
                </a:solidFill>
              </a:rPr>
              <a:t> University and stripped of his state honors and privilege</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He was also banned from conducting further state-funded research</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He was also required to return all research funding obtained from the government</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However, there was no mention of any relevant responsible persons were subject to legal prosecution</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 news was soon spread out all over the world. China became a laughing stock for allowing such an event to happen</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Also seriously jeopardize the reputation of Shanghai </a:t>
            </a:r>
            <a:r>
              <a:rPr lang="en-US" altLang="zh-TW" sz="2400" dirty="0" err="1">
                <a:solidFill>
                  <a:schemeClr val="tx1"/>
                </a:solidFill>
              </a:rPr>
              <a:t>Jiaotong</a:t>
            </a:r>
            <a:r>
              <a:rPr lang="en-US" altLang="zh-TW" sz="2400" dirty="0">
                <a:solidFill>
                  <a:schemeClr val="tx1"/>
                </a:solidFill>
              </a:rPr>
              <a:t> University</a:t>
            </a:r>
          </a:p>
        </p:txBody>
      </p:sp>
      <p:sp>
        <p:nvSpPr>
          <p:cNvPr id="5" name="Slide Number Placeholder 4"/>
          <p:cNvSpPr>
            <a:spLocks noGrp="1"/>
          </p:cNvSpPr>
          <p:nvPr>
            <p:ph type="sldNum" sz="quarter" idx="12"/>
          </p:nvPr>
        </p:nvSpPr>
        <p:spPr/>
        <p:txBody>
          <a:bodyPr/>
          <a:lstStyle/>
          <a:p>
            <a:fld id="{A8402FAC-095E-4B5A-B0CB-8DAF70EF276D}" type="slidenum">
              <a:rPr lang="en-US" smtClean="0"/>
              <a:pPr/>
              <a:t>23</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34050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300136"/>
            <a:ext cx="12188825" cy="51937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ctr">
              <a:lnSpc>
                <a:spcPct val="90000"/>
              </a:lnSpc>
            </a:pPr>
            <a:r>
              <a:rPr lang="en-US" sz="3000" b="1" dirty="0">
                <a:solidFill>
                  <a:srgbClr val="7030A0"/>
                </a:solidFill>
                <a:latin typeface="Calibri" panose="020F0502020204030204" pitchFamily="34" charset="0"/>
                <a:cs typeface="Estrangelo Edessa" panose="03080600000000000000" pitchFamily="66" charset="0"/>
              </a:rPr>
              <a:t>Hanxin-1 Scandal</a:t>
            </a:r>
          </a:p>
        </p:txBody>
      </p:sp>
      <p:sp>
        <p:nvSpPr>
          <p:cNvPr id="10" name="Slide Number Placeholder 9"/>
          <p:cNvSpPr>
            <a:spLocks noGrp="1"/>
          </p:cNvSpPr>
          <p:nvPr>
            <p:ph type="sldNum" sz="quarter" idx="12"/>
          </p:nvPr>
        </p:nvSpPr>
        <p:spPr/>
        <p:txBody>
          <a:bodyPr/>
          <a:lstStyle/>
          <a:p>
            <a:fld id="{DF28FB93-0A08-4E7D-8E63-9EFA29F1E093}" type="slidenum">
              <a:rPr lang="en-US" smtClean="0">
                <a:latin typeface="Calibri" panose="020F0502020204030204" pitchFamily="34" charset="0"/>
              </a:rPr>
              <a:pPr/>
              <a:t>24</a:t>
            </a:fld>
            <a:endParaRPr lang="en-US" dirty="0">
              <a:latin typeface="Calibri" panose="020F0502020204030204"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11101" r="56877" b="4963"/>
          <a:stretch/>
        </p:blipFill>
        <p:spPr>
          <a:xfrm>
            <a:off x="153195" y="990601"/>
            <a:ext cx="3960811" cy="4419601"/>
          </a:xfrm>
          <a:prstGeom prst="rect">
            <a:avLst/>
          </a:prstGeom>
        </p:spPr>
      </p:pic>
      <p:pic>
        <p:nvPicPr>
          <p:cNvPr id="5" name="Picture 4"/>
          <p:cNvPicPr>
            <a:picLocks noChangeAspect="1"/>
          </p:cNvPicPr>
          <p:nvPr/>
        </p:nvPicPr>
        <p:blipFill rotWithShape="1">
          <a:blip r:embed="rId3">
            <a:extLst>
              <a:ext uri="{28A0092B-C50C-407E-A947-70E740481C1C}">
                <a14:useLocalDpi xmlns:a14="http://schemas.microsoft.com/office/drawing/2010/main" val="0"/>
              </a:ext>
            </a:extLst>
          </a:blip>
          <a:srcRect t="9990" r="63754" b="27771"/>
          <a:stretch/>
        </p:blipFill>
        <p:spPr>
          <a:xfrm>
            <a:off x="2514600" y="1600200"/>
            <a:ext cx="4418012" cy="4586028"/>
          </a:xfrm>
          <a:prstGeom prst="rect">
            <a:avLst/>
          </a:prstGeom>
        </p:spPr>
      </p:pic>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19366" t="9990" r="41874" b="15546"/>
          <a:stretch/>
        </p:blipFill>
        <p:spPr>
          <a:xfrm>
            <a:off x="5007282" y="990600"/>
            <a:ext cx="4724401" cy="5105400"/>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l="11865" t="9989" r="34996" b="12213"/>
          <a:stretch/>
        </p:blipFill>
        <p:spPr>
          <a:xfrm>
            <a:off x="7620001" y="1571626"/>
            <a:ext cx="4419600" cy="4614603"/>
          </a:xfrm>
          <a:prstGeom prst="rect">
            <a:avLst/>
          </a:prstGeom>
        </p:spPr>
      </p:pic>
    </p:spTree>
    <p:extLst>
      <p:ext uri="{BB962C8B-B14F-4D97-AF65-F5344CB8AC3E}">
        <p14:creationId xmlns:p14="http://schemas.microsoft.com/office/powerpoint/2010/main" val="1453966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Case study: Far-reaching effect</a:t>
            </a:r>
            <a:endParaRPr lang="zh-TW" altLang="en-US" dirty="0"/>
          </a:p>
        </p:txBody>
      </p:sp>
      <p:sp>
        <p:nvSpPr>
          <p:cNvPr id="3" name="Content Placeholder 2"/>
          <p:cNvSpPr>
            <a:spLocks noGrp="1"/>
          </p:cNvSpPr>
          <p:nvPr>
            <p:ph idx="1"/>
          </p:nvPr>
        </p:nvSpPr>
        <p:spPr>
          <a:xfrm>
            <a:off x="1201396" y="1746412"/>
            <a:ext cx="10620490" cy="4613769"/>
          </a:xfrm>
        </p:spPr>
        <p:txBody>
          <a:bodyPr>
            <a:noAutofit/>
          </a:bodyPr>
          <a:lstStyle/>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Impacted by the scandal, the indigenous innovation in China’s IC sector was questioned and many projects were suspended</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 </a:t>
            </a:r>
            <a:r>
              <a:rPr lang="en-US" altLang="zh-TW" sz="2400" dirty="0">
                <a:solidFill>
                  <a:srgbClr val="FF0000"/>
                </a:solidFill>
              </a:rPr>
              <a:t>government’s financial and policy support was severely reduced accordingly</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 country became more reliant on the chips imported from the US, Taiwan, Japan, South Korea, etc.</a:t>
            </a:r>
          </a:p>
          <a:p>
            <a:pPr marL="269875" indent="-269875">
              <a:lnSpc>
                <a:spcPct val="100000"/>
              </a:lnSpc>
              <a:spcBef>
                <a:spcPts val="600"/>
              </a:spcBef>
              <a:spcAft>
                <a:spcPts val="0"/>
              </a:spcAft>
              <a:buFont typeface="Arial" panose="020B0604020202020204" pitchFamily="34" charset="0"/>
              <a:buChar char="•"/>
            </a:pPr>
            <a:r>
              <a:rPr lang="en-US" altLang="zh-TW" sz="2400" dirty="0">
                <a:solidFill>
                  <a:schemeClr val="tx1"/>
                </a:solidFill>
              </a:rPr>
              <a:t>The situation continued until 2014 when the National Integrated Circuit Industry Investment Fund was established and the release of the Outline of the Program for National Integrated Circuit Industry Development by the State Council</a:t>
            </a:r>
          </a:p>
          <a:p>
            <a:pPr marL="269875" indent="-269875">
              <a:lnSpc>
                <a:spcPct val="100000"/>
              </a:lnSpc>
              <a:spcBef>
                <a:spcPts val="600"/>
              </a:spcBef>
              <a:spcAft>
                <a:spcPts val="0"/>
              </a:spcAft>
              <a:buFont typeface="Arial" panose="020B0604020202020204" pitchFamily="34" charset="0"/>
              <a:buChar char="•"/>
            </a:pPr>
            <a:r>
              <a:rPr lang="en-US" altLang="zh-TW" sz="2400" dirty="0">
                <a:solidFill>
                  <a:srgbClr val="FF0000"/>
                </a:solidFill>
              </a:rPr>
              <a:t>Due to the scandal, the country lagged behind other competitors for nearly 10 years in IC design</a:t>
            </a:r>
            <a:r>
              <a:rPr lang="en-US" altLang="zh-TW" sz="2400" dirty="0">
                <a:solidFill>
                  <a:schemeClr val="tx1"/>
                </a:solidFill>
              </a:rPr>
              <a:t>. This led to great difficulty for the electronic industry particularly when President Trump forbade the US IC design technologies from importing China in 2019</a:t>
            </a:r>
          </a:p>
          <a:p>
            <a:pPr marL="269875" indent="-269875">
              <a:lnSpc>
                <a:spcPct val="100000"/>
              </a:lnSpc>
              <a:spcBef>
                <a:spcPts val="600"/>
              </a:spcBef>
              <a:spcAft>
                <a:spcPts val="0"/>
              </a:spcAft>
              <a:buFont typeface="Arial" panose="020B0604020202020204" pitchFamily="34" charset="0"/>
              <a:buChar char="•"/>
            </a:pPr>
            <a:endParaRPr lang="en-US" altLang="zh-TW" sz="2800" dirty="0">
              <a:solidFill>
                <a:schemeClr val="tx1"/>
              </a:solidFill>
            </a:endParaRPr>
          </a:p>
        </p:txBody>
      </p:sp>
      <p:sp>
        <p:nvSpPr>
          <p:cNvPr id="5" name="Slide Number Placeholder 4"/>
          <p:cNvSpPr>
            <a:spLocks noGrp="1"/>
          </p:cNvSpPr>
          <p:nvPr>
            <p:ph type="sldNum" sz="quarter" idx="12"/>
          </p:nvPr>
        </p:nvSpPr>
        <p:spPr/>
        <p:txBody>
          <a:bodyPr/>
          <a:lstStyle/>
          <a:p>
            <a:fld id="{A8402FAC-095E-4B5A-B0CB-8DAF70EF276D}" type="slidenum">
              <a:rPr lang="en-US" smtClean="0"/>
              <a:pPr/>
              <a:t>25</a:t>
            </a:fld>
            <a:endParaRPr lang="en-US" dirty="0"/>
          </a:p>
        </p:txBody>
      </p:sp>
      <p:sp>
        <p:nvSpPr>
          <p:cNvPr id="4" name="Date Placeholder 3">
            <a:extLst>
              <a:ext uri="{FF2B5EF4-FFF2-40B4-BE49-F238E27FC236}">
                <a16:creationId xmlns:a16="http://schemas.microsoft.com/office/drawing/2014/main" id="{1F218A27-3A57-348F-635F-729EBA958770}"/>
              </a:ext>
            </a:extLst>
          </p:cNvPr>
          <p:cNvSpPr>
            <a:spLocks noGrp="1"/>
          </p:cNvSpPr>
          <p:nvPr>
            <p:ph type="dt" sz="half" idx="10"/>
          </p:nvPr>
        </p:nvSpPr>
        <p:spPr/>
        <p:txBody>
          <a:bodyPr/>
          <a:lstStyle/>
          <a:p>
            <a:r>
              <a:rPr lang="en-US" dirty="0"/>
              <a:t>Dr Daniel Lun     June 2024</a:t>
            </a:r>
          </a:p>
        </p:txBody>
      </p:sp>
      <p:sp>
        <p:nvSpPr>
          <p:cNvPr id="7" name="TextBox 6">
            <a:extLst>
              <a:ext uri="{FF2B5EF4-FFF2-40B4-BE49-F238E27FC236}">
                <a16:creationId xmlns:a16="http://schemas.microsoft.com/office/drawing/2014/main" id="{6D4569C1-7D6E-1503-67E8-559BE1C6295A}"/>
              </a:ext>
            </a:extLst>
          </p:cNvPr>
          <p:cNvSpPr txBox="1"/>
          <p:nvPr/>
        </p:nvSpPr>
        <p:spPr>
          <a:xfrm>
            <a:off x="2532385" y="6442570"/>
            <a:ext cx="6094638" cy="307777"/>
          </a:xfrm>
          <a:prstGeom prst="rect">
            <a:avLst/>
          </a:prstGeom>
          <a:noFill/>
        </p:spPr>
        <p:txBody>
          <a:bodyPr wrap="square">
            <a:spAutoFit/>
          </a:bodyPr>
          <a:lstStyle/>
          <a:p>
            <a:r>
              <a:rPr lang="en-HK" sz="1400" dirty="0"/>
              <a:t>https://www.jstor.org/stable/resrep31646.9?seq=4</a:t>
            </a:r>
          </a:p>
        </p:txBody>
      </p:sp>
    </p:spTree>
    <p:extLst>
      <p:ext uri="{BB962C8B-B14F-4D97-AF65-F5344CB8AC3E}">
        <p14:creationId xmlns:p14="http://schemas.microsoft.com/office/powerpoint/2010/main" val="6244021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HK" dirty="0"/>
              <a:t>Summary</a:t>
            </a:r>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20754" y="1737360"/>
            <a:ext cx="10112530" cy="4738674"/>
          </a:xfrm>
        </p:spPr>
        <p:txBody>
          <a:bodyPr>
            <a:normAutofit fontScale="62500" lnSpcReduction="20000"/>
          </a:bodyPr>
          <a:lstStyle/>
          <a:p>
            <a:pPr marL="285750" indent="-285750">
              <a:lnSpc>
                <a:spcPct val="120000"/>
              </a:lnSpc>
              <a:spcBef>
                <a:spcPts val="600"/>
              </a:spcBef>
              <a:buFont typeface="Arial" panose="020B0604020202020204" pitchFamily="34" charset="0"/>
              <a:buChar char="•"/>
            </a:pPr>
            <a:r>
              <a:rPr lang="en-US" sz="3800" dirty="0">
                <a:solidFill>
                  <a:schemeClr val="tx1"/>
                </a:solidFill>
              </a:rPr>
              <a:t>Scientific research is based on trust or the advancement of knowledge and technology will be much slower </a:t>
            </a:r>
          </a:p>
          <a:p>
            <a:pPr marL="285750" indent="-285750">
              <a:lnSpc>
                <a:spcPct val="120000"/>
              </a:lnSpc>
              <a:spcBef>
                <a:spcPts val="600"/>
              </a:spcBef>
              <a:buFont typeface="Arial" panose="020B0604020202020204" pitchFamily="34" charset="0"/>
              <a:buChar char="•"/>
            </a:pPr>
            <a:r>
              <a:rPr lang="en-US" sz="3800" dirty="0">
                <a:solidFill>
                  <a:schemeClr val="tx1"/>
                </a:solidFill>
              </a:rPr>
              <a:t>Anyone who is found to breach the trust particularly due to research misconduct will be seriously punished</a:t>
            </a:r>
          </a:p>
          <a:p>
            <a:pPr marL="285750" indent="-285750">
              <a:lnSpc>
                <a:spcPct val="120000"/>
              </a:lnSpc>
              <a:spcBef>
                <a:spcPts val="600"/>
              </a:spcBef>
              <a:buFont typeface="Arial" panose="020B0604020202020204" pitchFamily="34" charset="0"/>
              <a:buChar char="•"/>
            </a:pPr>
            <a:r>
              <a:rPr lang="en-US" sz="3800" dirty="0">
                <a:solidFill>
                  <a:schemeClr val="tx1"/>
                </a:solidFill>
              </a:rPr>
              <a:t>Three main acts of research misconduct: fabrication, falsification, and plagiarism</a:t>
            </a:r>
          </a:p>
          <a:p>
            <a:pPr marL="285750" indent="-285750">
              <a:lnSpc>
                <a:spcPct val="120000"/>
              </a:lnSpc>
              <a:spcBef>
                <a:spcPts val="600"/>
              </a:spcBef>
              <a:buFont typeface="Arial" panose="020B0604020202020204" pitchFamily="34" charset="0"/>
              <a:buChar char="•"/>
            </a:pPr>
            <a:r>
              <a:rPr lang="en-US" sz="3800" dirty="0">
                <a:solidFill>
                  <a:schemeClr val="tx1"/>
                </a:solidFill>
              </a:rPr>
              <a:t>Different stakeholders have put forward measures in recent years to avoid research misconduct</a:t>
            </a:r>
          </a:p>
          <a:p>
            <a:pPr marL="285750" indent="-285750">
              <a:lnSpc>
                <a:spcPct val="120000"/>
              </a:lnSpc>
              <a:spcBef>
                <a:spcPts val="600"/>
              </a:spcBef>
              <a:buFont typeface="Arial" panose="020B0604020202020204" pitchFamily="34" charset="0"/>
              <a:buChar char="•"/>
            </a:pPr>
            <a:r>
              <a:rPr lang="en-US" sz="3800" dirty="0">
                <a:solidFill>
                  <a:schemeClr val="tx1"/>
                </a:solidFill>
              </a:rPr>
              <a:t>Anyone who practices research misconduct will leave a lifelong black mark</a:t>
            </a:r>
          </a:p>
          <a:p>
            <a:pPr marL="285750" indent="-285750">
              <a:lnSpc>
                <a:spcPct val="120000"/>
              </a:lnSpc>
              <a:spcBef>
                <a:spcPts val="600"/>
              </a:spcBef>
              <a:buFont typeface="Arial" panose="020B0604020202020204" pitchFamily="34" charset="0"/>
              <a:buChar char="•"/>
            </a:pPr>
            <a:r>
              <a:rPr lang="en-US" sz="3800" dirty="0">
                <a:solidFill>
                  <a:schemeClr val="tx1"/>
                </a:solidFill>
              </a:rPr>
              <a:t>Research misconduct of individuals may not only affect oneself but can have a far-reaching effect</a:t>
            </a:r>
          </a:p>
          <a:p>
            <a:pPr marL="285750" indent="-285750">
              <a:lnSpc>
                <a:spcPct val="120000"/>
              </a:lnSpc>
              <a:spcBef>
                <a:spcPts val="600"/>
              </a:spcBef>
              <a:buFont typeface="Arial" panose="020B0604020202020204" pitchFamily="34" charset="0"/>
              <a:buChar char="•"/>
            </a:pPr>
            <a:endParaRPr lang="en-US" sz="3800" dirty="0">
              <a:solidFill>
                <a:schemeClr val="tx1"/>
              </a:solidFill>
            </a:endParaRPr>
          </a:p>
          <a:p>
            <a:pPr marL="578358" lvl="1" indent="-285750">
              <a:lnSpc>
                <a:spcPct val="120000"/>
              </a:lnSpc>
              <a:buFont typeface="Arial" panose="020B0604020202020204" pitchFamily="34" charset="0"/>
              <a:buChar char="•"/>
            </a:pPr>
            <a:endParaRPr lang="en-US" sz="3400" dirty="0">
              <a:solidFill>
                <a:schemeClr val="tx1"/>
              </a:solidFill>
            </a:endParaRPr>
          </a:p>
          <a:p>
            <a:pPr marL="578358" lvl="1" indent="-285750">
              <a:lnSpc>
                <a:spcPct val="120000"/>
              </a:lnSpc>
              <a:buFont typeface="Arial" panose="020B0604020202020204" pitchFamily="34" charset="0"/>
              <a:buChar char="•"/>
            </a:pPr>
            <a:endParaRPr lang="en-US" sz="36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26</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3756497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Trust-based research world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204426" y="1800029"/>
            <a:ext cx="10295553" cy="4825103"/>
          </a:xfrm>
        </p:spPr>
        <p:txBody>
          <a:bodyPr>
            <a:normAutofit fontScale="85000" lnSpcReduction="10000"/>
          </a:bodyPr>
          <a:lstStyle/>
          <a:p>
            <a:pPr marL="285750" indent="-285750">
              <a:buFont typeface="Arial" panose="020B0604020202020204" pitchFamily="34" charset="0"/>
              <a:buChar char="•"/>
            </a:pPr>
            <a:r>
              <a:rPr lang="en-US" sz="3400" dirty="0">
                <a:solidFill>
                  <a:schemeClr val="tx1"/>
                </a:solidFill>
              </a:rPr>
              <a:t>Most research activities are conducted based on </a:t>
            </a:r>
            <a:r>
              <a:rPr lang="en-US" sz="3400" dirty="0">
                <a:solidFill>
                  <a:srgbClr val="FF0000"/>
                </a:solidFill>
              </a:rPr>
              <a:t>“trust”</a:t>
            </a:r>
          </a:p>
          <a:p>
            <a:pPr marL="285750" indent="-285750">
              <a:buFont typeface="Arial" panose="020B0604020202020204" pitchFamily="34" charset="0"/>
              <a:buChar char="•"/>
            </a:pPr>
            <a:r>
              <a:rPr lang="en-US" sz="3400" dirty="0">
                <a:solidFill>
                  <a:schemeClr val="tx1"/>
                </a:solidFill>
              </a:rPr>
              <a:t>If we don’t have “trust” in other people’s research work …</a:t>
            </a:r>
          </a:p>
          <a:p>
            <a:pPr marL="578358" lvl="1" indent="-285750">
              <a:buFont typeface="Arial" panose="020B0604020202020204" pitchFamily="34" charset="0"/>
              <a:buChar char="•"/>
            </a:pPr>
            <a:r>
              <a:rPr lang="en-US" sz="2900" dirty="0">
                <a:solidFill>
                  <a:schemeClr val="tx1"/>
                </a:solidFill>
              </a:rPr>
              <a:t>A project supervisor needs to read every program codes developed by his 10 research students, each of them may write 500 lines of codes per day</a:t>
            </a:r>
          </a:p>
          <a:p>
            <a:pPr marL="578358" lvl="1" indent="-285750">
              <a:buFont typeface="Arial" panose="020B0604020202020204" pitchFamily="34" charset="0"/>
              <a:buChar char="•"/>
            </a:pPr>
            <a:r>
              <a:rPr lang="en-US" sz="2900" dirty="0">
                <a:solidFill>
                  <a:schemeClr val="tx1"/>
                </a:solidFill>
              </a:rPr>
              <a:t>A research group leader needs to read every publication of his group members since all of them bear the name of the group (can be a hundred per year) </a:t>
            </a:r>
          </a:p>
          <a:p>
            <a:pPr marL="578358" lvl="1" indent="-285750">
              <a:buFont typeface="Arial" panose="020B0604020202020204" pitchFamily="34" charset="0"/>
              <a:buChar char="•"/>
            </a:pPr>
            <a:r>
              <a:rPr lang="en-US" sz="2900" dirty="0">
                <a:solidFill>
                  <a:schemeClr val="tx1"/>
                </a:solidFill>
              </a:rPr>
              <a:t>The University President needs to go into the details of every research work of all professors since all of them bear the name of the University (can be thousands of research papers and other research outputs)</a:t>
            </a:r>
          </a:p>
          <a:p>
            <a:pPr marL="285750" indent="-285750">
              <a:buFont typeface="Arial" panose="020B0604020202020204" pitchFamily="34" charset="0"/>
              <a:buChar char="•"/>
            </a:pPr>
            <a:r>
              <a:rPr lang="en-US" sz="3400" dirty="0">
                <a:solidFill>
                  <a:schemeClr val="tx1"/>
                </a:solidFill>
              </a:rPr>
              <a:t>If we don’t have trust, the </a:t>
            </a:r>
            <a:r>
              <a:rPr lang="en-US" sz="3400" dirty="0">
                <a:solidFill>
                  <a:srgbClr val="FF0000"/>
                </a:solidFill>
              </a:rPr>
              <a:t>advancement of knowledge and technology will be much slower  </a:t>
            </a:r>
          </a:p>
          <a:p>
            <a:pPr marL="285750" indent="-285750">
              <a:buFont typeface="Arial" panose="020B0604020202020204" pitchFamily="34" charset="0"/>
              <a:buChar char="•"/>
            </a:pPr>
            <a:endParaRPr lang="en-US" sz="3200" dirty="0">
              <a:solidFill>
                <a:schemeClr val="tx1"/>
              </a:solidFill>
            </a:endParaRP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3</a:t>
            </a:fld>
            <a:endParaRPr lang="en-US"/>
          </a:p>
        </p:txBody>
      </p:sp>
      <p:sp>
        <p:nvSpPr>
          <p:cNvPr id="4" name="Date Placeholder 3">
            <a:extLst>
              <a:ext uri="{FF2B5EF4-FFF2-40B4-BE49-F238E27FC236}">
                <a16:creationId xmlns:a16="http://schemas.microsoft.com/office/drawing/2014/main" id="{9755F9FD-1E5C-BD83-534A-E8E4B26D51E7}"/>
              </a:ext>
            </a:extLst>
          </p:cNvPr>
          <p:cNvSpPr>
            <a:spLocks noGrp="1"/>
          </p:cNvSpPr>
          <p:nvPr>
            <p:ph type="dt" sz="half" idx="10"/>
          </p:nvPr>
        </p:nvSpPr>
        <p:spPr/>
        <p:txBody>
          <a:bodyPr/>
          <a:lstStyle/>
          <a:p>
            <a:r>
              <a:rPr lang="en-US" dirty="0"/>
              <a:t>Dr Daniel Lun     June 2024</a:t>
            </a:r>
          </a:p>
        </p:txBody>
      </p:sp>
    </p:spTree>
    <p:extLst>
      <p:ext uri="{BB962C8B-B14F-4D97-AF65-F5344CB8AC3E}">
        <p14:creationId xmlns:p14="http://schemas.microsoft.com/office/powerpoint/2010/main" val="16973662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A7362-4250-4502-9E67-BB99D92EB013}"/>
              </a:ext>
            </a:extLst>
          </p:cNvPr>
          <p:cNvSpPr>
            <a:spLocks noGrp="1"/>
          </p:cNvSpPr>
          <p:nvPr>
            <p:ph type="title"/>
          </p:nvPr>
        </p:nvSpPr>
        <p:spPr/>
        <p:txBody>
          <a:bodyPr/>
          <a:lstStyle/>
          <a:p>
            <a:r>
              <a:rPr lang="en-US" dirty="0"/>
              <a:t>Trust-based research world</a:t>
            </a:r>
            <a:endParaRPr lang="en-HK" dirty="0"/>
          </a:p>
        </p:txBody>
      </p:sp>
      <p:sp>
        <p:nvSpPr>
          <p:cNvPr id="7" name="Content Placeholder 2">
            <a:extLst>
              <a:ext uri="{FF2B5EF4-FFF2-40B4-BE49-F238E27FC236}">
                <a16:creationId xmlns:a16="http://schemas.microsoft.com/office/drawing/2014/main" id="{05D60439-46E6-9A53-C581-ED951BA65C25}"/>
              </a:ext>
            </a:extLst>
          </p:cNvPr>
          <p:cNvSpPr>
            <a:spLocks noGrp="1"/>
          </p:cNvSpPr>
          <p:nvPr>
            <p:ph idx="1"/>
          </p:nvPr>
        </p:nvSpPr>
        <p:spPr>
          <a:xfrm>
            <a:off x="1097280" y="1919687"/>
            <a:ext cx="10535920" cy="4314136"/>
          </a:xfrm>
        </p:spPr>
        <p:txBody>
          <a:bodyPr>
            <a:normAutofit fontScale="77500" lnSpcReduction="20000"/>
          </a:bodyPr>
          <a:lstStyle/>
          <a:p>
            <a:pPr marL="285750" indent="-285750">
              <a:lnSpc>
                <a:spcPct val="100000"/>
              </a:lnSpc>
              <a:buFont typeface="Arial" panose="020B0604020202020204" pitchFamily="34" charset="0"/>
              <a:buChar char="•"/>
            </a:pPr>
            <a:r>
              <a:rPr lang="en-US" sz="3200" dirty="0">
                <a:solidFill>
                  <a:schemeClr val="tx1"/>
                </a:solidFill>
              </a:rPr>
              <a:t>Why can we trust other people’s research results?</a:t>
            </a:r>
          </a:p>
          <a:p>
            <a:pPr marL="578358" lvl="1" indent="-285750">
              <a:lnSpc>
                <a:spcPct val="100000"/>
              </a:lnSpc>
              <a:buFont typeface="Arial" panose="020B0604020202020204" pitchFamily="34" charset="0"/>
              <a:buChar char="•"/>
            </a:pPr>
            <a:r>
              <a:rPr lang="en-US" sz="3000" dirty="0">
                <a:solidFill>
                  <a:schemeClr val="tx1"/>
                </a:solidFill>
              </a:rPr>
              <a:t>Because we know those researchers follow a set of research ethics that most researchers also follow in the world</a:t>
            </a:r>
          </a:p>
          <a:p>
            <a:pPr marL="578358" lvl="1" indent="-285750">
              <a:lnSpc>
                <a:spcPct val="100000"/>
              </a:lnSpc>
              <a:buFont typeface="Arial" panose="020B0604020202020204" pitchFamily="34" charset="0"/>
              <a:buChar char="•"/>
            </a:pPr>
            <a:r>
              <a:rPr lang="en-US" sz="3000" dirty="0">
                <a:solidFill>
                  <a:schemeClr val="tx1"/>
                </a:solidFill>
              </a:rPr>
              <a:t>It is also the reason why sometimes we can’t trust the research in some parts of the world since we know the researchers there may not follow such a set of research ethic</a:t>
            </a:r>
          </a:p>
          <a:p>
            <a:pPr marL="285750" indent="-285750">
              <a:lnSpc>
                <a:spcPct val="100000"/>
              </a:lnSpc>
              <a:buFont typeface="Arial" panose="020B0604020202020204" pitchFamily="34" charset="0"/>
              <a:buChar char="•"/>
            </a:pPr>
            <a:r>
              <a:rPr lang="en-US" sz="3200" dirty="0">
                <a:solidFill>
                  <a:schemeClr val="tx1"/>
                </a:solidFill>
              </a:rPr>
              <a:t>For this reason, </a:t>
            </a:r>
            <a:r>
              <a:rPr lang="en-US" sz="3200" dirty="0">
                <a:solidFill>
                  <a:srgbClr val="FF0000"/>
                </a:solidFill>
              </a:rPr>
              <a:t>anybody who is found to have breached the trust, in particular due to research misconduct, will usually have very serious penalty</a:t>
            </a:r>
          </a:p>
          <a:p>
            <a:pPr marL="578358" lvl="1" indent="-285750">
              <a:lnSpc>
                <a:spcPct val="100000"/>
              </a:lnSpc>
              <a:buFont typeface="Arial" panose="020B0604020202020204" pitchFamily="34" charset="0"/>
              <a:buChar char="•"/>
            </a:pPr>
            <a:r>
              <a:rPr lang="en-US" sz="3000" dirty="0">
                <a:solidFill>
                  <a:schemeClr val="tx1"/>
                </a:solidFill>
              </a:rPr>
              <a:t>For students – deregistration</a:t>
            </a:r>
          </a:p>
          <a:p>
            <a:pPr marL="578358" lvl="1" indent="-285750">
              <a:lnSpc>
                <a:spcPct val="100000"/>
              </a:lnSpc>
              <a:buFont typeface="Arial" panose="020B0604020202020204" pitchFamily="34" charset="0"/>
              <a:buChar char="•"/>
            </a:pPr>
            <a:r>
              <a:rPr lang="en-US" sz="3000" dirty="0">
                <a:solidFill>
                  <a:schemeClr val="tx1"/>
                </a:solidFill>
              </a:rPr>
              <a:t>For employees – dismissal</a:t>
            </a:r>
          </a:p>
          <a:p>
            <a:pPr marL="578358" lvl="1" indent="-285750">
              <a:lnSpc>
                <a:spcPct val="100000"/>
              </a:lnSpc>
              <a:buFont typeface="Arial" panose="020B0604020202020204" pitchFamily="34" charset="0"/>
              <a:buChar char="•"/>
            </a:pPr>
            <a:r>
              <a:rPr lang="en-US" sz="3000" dirty="0">
                <a:solidFill>
                  <a:schemeClr val="tx1"/>
                </a:solidFill>
              </a:rPr>
              <a:t>For professionals – life disqualified</a:t>
            </a:r>
          </a:p>
        </p:txBody>
      </p:sp>
      <p:sp>
        <p:nvSpPr>
          <p:cNvPr id="3" name="Slide Number Placeholder 2">
            <a:extLst>
              <a:ext uri="{FF2B5EF4-FFF2-40B4-BE49-F238E27FC236}">
                <a16:creationId xmlns:a16="http://schemas.microsoft.com/office/drawing/2014/main" id="{E220C95E-F421-D11B-435E-0121D0C9618A}"/>
              </a:ext>
            </a:extLst>
          </p:cNvPr>
          <p:cNvSpPr>
            <a:spLocks noGrp="1"/>
          </p:cNvSpPr>
          <p:nvPr>
            <p:ph type="sldNum" sz="quarter" idx="12"/>
          </p:nvPr>
        </p:nvSpPr>
        <p:spPr/>
        <p:txBody>
          <a:bodyPr/>
          <a:lstStyle/>
          <a:p>
            <a:fld id="{2A61B019-0DD5-4931-9B58-90F9A03D7415}" type="slidenum">
              <a:rPr lang="en-US" smtClean="0"/>
              <a:t>4</a:t>
            </a:fld>
            <a:endParaRPr lang="en-US"/>
          </a:p>
        </p:txBody>
      </p:sp>
      <p:sp>
        <p:nvSpPr>
          <p:cNvPr id="5" name="Date Placeholder 4">
            <a:extLst>
              <a:ext uri="{FF2B5EF4-FFF2-40B4-BE49-F238E27FC236}">
                <a16:creationId xmlns:a16="http://schemas.microsoft.com/office/drawing/2014/main" id="{06291799-A7CA-FDCA-D742-5B0DD8FCF452}"/>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033603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Research misconduct</a:t>
            </a:r>
            <a:endParaRPr lang="zh-TW" altLang="en-US" dirty="0"/>
          </a:p>
        </p:txBody>
      </p:sp>
      <p:sp>
        <p:nvSpPr>
          <p:cNvPr id="3" name="Content Placeholder 2"/>
          <p:cNvSpPr>
            <a:spLocks noGrp="1"/>
          </p:cNvSpPr>
          <p:nvPr>
            <p:ph idx="1"/>
          </p:nvPr>
        </p:nvSpPr>
        <p:spPr>
          <a:xfrm>
            <a:off x="1192529" y="1840230"/>
            <a:ext cx="10058399" cy="4686320"/>
          </a:xfrm>
        </p:spPr>
        <p:txBody>
          <a:bodyPr>
            <a:normAutofit/>
          </a:bodyPr>
          <a:lstStyle/>
          <a:p>
            <a:pPr marL="360363" indent="-360363">
              <a:buFont typeface="Arial" panose="020B0604020202020204" pitchFamily="34" charset="0"/>
              <a:buChar char="•"/>
            </a:pPr>
            <a:r>
              <a:rPr lang="en-US" altLang="zh-TW" sz="2800" dirty="0">
                <a:solidFill>
                  <a:srgbClr val="FF0000"/>
                </a:solidFill>
              </a:rPr>
              <a:t>Research misconduct </a:t>
            </a:r>
            <a:r>
              <a:rPr lang="en-US" altLang="zh-TW" sz="2800" dirty="0"/>
              <a:t>covers wrongdoing (usually intentional) related to scientific research </a:t>
            </a:r>
          </a:p>
          <a:p>
            <a:pPr marL="360363" indent="-360363">
              <a:buFont typeface="Arial" panose="020B0604020202020204" pitchFamily="34" charset="0"/>
              <a:buChar char="•"/>
            </a:pPr>
            <a:r>
              <a:rPr lang="en-US" altLang="zh-TW" sz="2800" dirty="0"/>
              <a:t>Need to be strictly prohibited since science is predicated on trust</a:t>
            </a:r>
          </a:p>
          <a:p>
            <a:pPr marL="628650" lvl="1" indent="-268288">
              <a:buFont typeface="Arial" panose="020B0604020202020204" pitchFamily="34" charset="0"/>
              <a:buChar char="•"/>
            </a:pPr>
            <a:r>
              <a:rPr lang="en-US" altLang="zh-TW" sz="2200" dirty="0"/>
              <a:t>Without confidence in the integrity of their peers, scientists would be unable to trust one another's work</a:t>
            </a:r>
          </a:p>
          <a:p>
            <a:pPr marL="360363" indent="-360363">
              <a:buFont typeface="Arial" panose="020B0604020202020204" pitchFamily="34" charset="0"/>
              <a:buChar char="•"/>
            </a:pPr>
            <a:r>
              <a:rPr lang="en-US" altLang="zh-TW" sz="2800" dirty="0"/>
              <a:t>What actually counts as research misconduct? Three main acts:</a:t>
            </a:r>
          </a:p>
          <a:p>
            <a:pPr marL="628650" lvl="1" indent="-268288">
              <a:buFont typeface="Arial" panose="020B0604020202020204" pitchFamily="34" charset="0"/>
              <a:buChar char="•"/>
            </a:pPr>
            <a:r>
              <a:rPr lang="en-US" altLang="zh-TW" sz="2400" dirty="0">
                <a:solidFill>
                  <a:srgbClr val="FF0000"/>
                </a:solidFill>
              </a:rPr>
              <a:t>Fabrication</a:t>
            </a:r>
            <a:r>
              <a:rPr lang="en-US" altLang="zh-TW" sz="2400" dirty="0"/>
              <a:t> – making up of data or information without going through a scientific experimentation process </a:t>
            </a:r>
          </a:p>
          <a:p>
            <a:pPr marL="628650" lvl="1" indent="-268288">
              <a:buFont typeface="Arial" panose="020B0604020202020204" pitchFamily="34" charset="0"/>
              <a:buChar char="•"/>
            </a:pPr>
            <a:r>
              <a:rPr lang="en-US" altLang="zh-TW" sz="2400" dirty="0">
                <a:solidFill>
                  <a:srgbClr val="FF0000"/>
                </a:solidFill>
              </a:rPr>
              <a:t>Falsification</a:t>
            </a:r>
            <a:r>
              <a:rPr lang="en-US" altLang="zh-TW" sz="2400" dirty="0"/>
              <a:t> – misrepresenting of data or experiments, i.e., ‘cooking the data’</a:t>
            </a:r>
          </a:p>
          <a:p>
            <a:pPr marL="628650" lvl="1" indent="-268288">
              <a:buFont typeface="Arial" panose="020B0604020202020204" pitchFamily="34" charset="0"/>
              <a:buChar char="•"/>
            </a:pPr>
            <a:r>
              <a:rPr lang="en-US" altLang="zh-TW" sz="2400" dirty="0">
                <a:solidFill>
                  <a:srgbClr val="FF0000"/>
                </a:solidFill>
              </a:rPr>
              <a:t>Plagiarism</a:t>
            </a:r>
            <a:r>
              <a:rPr lang="en-US" altLang="zh-TW" sz="2400" dirty="0"/>
              <a:t> – presenting the work or ideas of another person as one’s own</a:t>
            </a:r>
          </a:p>
        </p:txBody>
      </p:sp>
      <p:sp>
        <p:nvSpPr>
          <p:cNvPr id="5" name="Slide Number Placeholder 4"/>
          <p:cNvSpPr>
            <a:spLocks noGrp="1"/>
          </p:cNvSpPr>
          <p:nvPr>
            <p:ph type="sldNum" sz="quarter" idx="12"/>
          </p:nvPr>
        </p:nvSpPr>
        <p:spPr/>
        <p:txBody>
          <a:bodyPr/>
          <a:lstStyle/>
          <a:p>
            <a:fld id="{A8402FAC-095E-4B5A-B0CB-8DAF70EF276D}" type="slidenum">
              <a:rPr lang="en-US" smtClean="0"/>
              <a:pPr/>
              <a:t>5</a:t>
            </a:fld>
            <a:endParaRPr lang="en-US" dirty="0"/>
          </a:p>
        </p:txBody>
      </p:sp>
      <p:sp>
        <p:nvSpPr>
          <p:cNvPr id="4" name="Date Placeholder 3">
            <a:extLst>
              <a:ext uri="{FF2B5EF4-FFF2-40B4-BE49-F238E27FC236}">
                <a16:creationId xmlns:a16="http://schemas.microsoft.com/office/drawing/2014/main" id="{AD29FB99-F263-A721-71F3-0A7F81BAE6B3}"/>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6266798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Falsification</a:t>
            </a:r>
            <a:endParaRPr lang="zh-TW" altLang="en-US" dirty="0"/>
          </a:p>
        </p:txBody>
      </p:sp>
      <p:sp>
        <p:nvSpPr>
          <p:cNvPr id="3" name="Content Placeholder 2"/>
          <p:cNvSpPr>
            <a:spLocks noGrp="1"/>
          </p:cNvSpPr>
          <p:nvPr>
            <p:ph idx="1"/>
          </p:nvPr>
        </p:nvSpPr>
        <p:spPr>
          <a:xfrm>
            <a:off x="1192530" y="1840230"/>
            <a:ext cx="6645184" cy="4686320"/>
          </a:xfrm>
        </p:spPr>
        <p:txBody>
          <a:bodyPr>
            <a:normAutofit/>
          </a:bodyPr>
          <a:lstStyle/>
          <a:p>
            <a:pPr marL="360363" indent="-360363">
              <a:buFont typeface="Arial" panose="020B0604020202020204" pitchFamily="34" charset="0"/>
              <a:buChar char="•"/>
            </a:pPr>
            <a:r>
              <a:rPr lang="en-US" altLang="zh-TW" sz="2800" dirty="0">
                <a:solidFill>
                  <a:srgbClr val="FF0000"/>
                </a:solidFill>
              </a:rPr>
              <a:t>Falsification is the alternation of the observed result of a scientific experiment</a:t>
            </a:r>
            <a:endParaRPr lang="en-US" altLang="zh-TW" sz="2800" dirty="0"/>
          </a:p>
          <a:p>
            <a:pPr marL="360363" indent="-360363">
              <a:buFont typeface="Arial" panose="020B0604020202020204" pitchFamily="34" charset="0"/>
              <a:buChar char="•"/>
            </a:pPr>
            <a:r>
              <a:rPr lang="en-US" altLang="zh-TW" sz="2800" dirty="0"/>
              <a:t>Practice of manipulating research materials, equipment, or processes, or changing or omitting data or results such that the research is not accurately represented in the research record</a:t>
            </a:r>
          </a:p>
          <a:p>
            <a:pPr marL="360363" indent="-360363">
              <a:buFont typeface="Arial" panose="020B0604020202020204" pitchFamily="34" charset="0"/>
              <a:buChar char="•"/>
            </a:pPr>
            <a:r>
              <a:rPr lang="en-US" altLang="zh-TW" sz="2800" dirty="0"/>
              <a:t>More commonly with the intention of improving the results or removing results that do not fit the hypothesis</a:t>
            </a:r>
          </a:p>
          <a:p>
            <a:pPr marL="360363" indent="-360363">
              <a:buFont typeface="Arial" panose="020B0604020202020204" pitchFamily="34" charset="0"/>
              <a:buChar char="•"/>
            </a:pPr>
            <a:endParaRPr lang="en-US" altLang="zh-TW" sz="2400" dirty="0"/>
          </a:p>
        </p:txBody>
      </p:sp>
      <p:sp>
        <p:nvSpPr>
          <p:cNvPr id="5" name="Slide Number Placeholder 4"/>
          <p:cNvSpPr>
            <a:spLocks noGrp="1"/>
          </p:cNvSpPr>
          <p:nvPr>
            <p:ph type="sldNum" sz="quarter" idx="12"/>
          </p:nvPr>
        </p:nvSpPr>
        <p:spPr/>
        <p:txBody>
          <a:bodyPr/>
          <a:lstStyle/>
          <a:p>
            <a:fld id="{A8402FAC-095E-4B5A-B0CB-8DAF70EF276D}" type="slidenum">
              <a:rPr lang="en-US" smtClean="0"/>
              <a:pPr/>
              <a:t>6</a:t>
            </a:fld>
            <a:endParaRPr lang="en-US" dirty="0"/>
          </a:p>
        </p:txBody>
      </p:sp>
      <p:sp>
        <p:nvSpPr>
          <p:cNvPr id="4" name="Date Placeholder 3">
            <a:extLst>
              <a:ext uri="{FF2B5EF4-FFF2-40B4-BE49-F238E27FC236}">
                <a16:creationId xmlns:a16="http://schemas.microsoft.com/office/drawing/2014/main" id="{AD29FB99-F263-A721-71F3-0A7F81BAE6B3}"/>
              </a:ext>
            </a:extLst>
          </p:cNvPr>
          <p:cNvSpPr>
            <a:spLocks noGrp="1"/>
          </p:cNvSpPr>
          <p:nvPr>
            <p:ph type="dt" sz="half" idx="10"/>
          </p:nvPr>
        </p:nvSpPr>
        <p:spPr/>
        <p:txBody>
          <a:bodyPr/>
          <a:lstStyle/>
          <a:p>
            <a:r>
              <a:rPr lang="en-US"/>
              <a:t>Dr Daniel Lun     June 2024</a:t>
            </a:r>
          </a:p>
        </p:txBody>
      </p:sp>
      <p:sp>
        <p:nvSpPr>
          <p:cNvPr id="6" name="Rectangle: Rounded Corners 5">
            <a:extLst>
              <a:ext uri="{FF2B5EF4-FFF2-40B4-BE49-F238E27FC236}">
                <a16:creationId xmlns:a16="http://schemas.microsoft.com/office/drawing/2014/main" id="{2CDAE9C6-6B33-0B45-5D19-DFE23F39D859}"/>
              </a:ext>
            </a:extLst>
          </p:cNvPr>
          <p:cNvSpPr/>
          <p:nvPr/>
        </p:nvSpPr>
        <p:spPr>
          <a:xfrm>
            <a:off x="9070132" y="2294554"/>
            <a:ext cx="1768151" cy="60182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dirty="0"/>
              <a:t>Hypothesis</a:t>
            </a:r>
          </a:p>
        </p:txBody>
      </p:sp>
      <p:sp>
        <p:nvSpPr>
          <p:cNvPr id="7" name="Rectangle: Rounded Corners 6">
            <a:extLst>
              <a:ext uri="{FF2B5EF4-FFF2-40B4-BE49-F238E27FC236}">
                <a16:creationId xmlns:a16="http://schemas.microsoft.com/office/drawing/2014/main" id="{B9F9470C-4EE3-17DB-0EB0-BE40CB9A2DB4}"/>
              </a:ext>
            </a:extLst>
          </p:cNvPr>
          <p:cNvSpPr/>
          <p:nvPr/>
        </p:nvSpPr>
        <p:spPr>
          <a:xfrm>
            <a:off x="9070131" y="3257885"/>
            <a:ext cx="1768151" cy="601824"/>
          </a:xfrm>
          <a:prstGeom prst="roundRect">
            <a:avLst/>
          </a:prstGeom>
          <a:solidFill>
            <a:schemeClr val="bg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dirty="0"/>
              <a:t>Experiment</a:t>
            </a:r>
          </a:p>
        </p:txBody>
      </p:sp>
      <p:sp>
        <p:nvSpPr>
          <p:cNvPr id="8" name="Rectangle: Rounded Corners 7">
            <a:extLst>
              <a:ext uri="{FF2B5EF4-FFF2-40B4-BE49-F238E27FC236}">
                <a16:creationId xmlns:a16="http://schemas.microsoft.com/office/drawing/2014/main" id="{11D826A3-C48C-9C9A-9D9F-4FDDFA3B715A}"/>
              </a:ext>
            </a:extLst>
          </p:cNvPr>
          <p:cNvSpPr/>
          <p:nvPr/>
        </p:nvSpPr>
        <p:spPr>
          <a:xfrm>
            <a:off x="8591769" y="4292805"/>
            <a:ext cx="1140229" cy="601824"/>
          </a:xfrm>
          <a:prstGeom prst="roundRect">
            <a:avLst/>
          </a:prstGeom>
          <a:solidFill>
            <a:srgbClr val="00206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sz="1600" dirty="0"/>
              <a:t>Negative results</a:t>
            </a:r>
          </a:p>
        </p:txBody>
      </p:sp>
      <p:sp>
        <p:nvSpPr>
          <p:cNvPr id="9" name="Rectangle: Rounded Corners 8">
            <a:extLst>
              <a:ext uri="{FF2B5EF4-FFF2-40B4-BE49-F238E27FC236}">
                <a16:creationId xmlns:a16="http://schemas.microsoft.com/office/drawing/2014/main" id="{76A811DD-00A4-9BF7-2779-54D311427AAA}"/>
              </a:ext>
            </a:extLst>
          </p:cNvPr>
          <p:cNvSpPr/>
          <p:nvPr/>
        </p:nvSpPr>
        <p:spPr>
          <a:xfrm>
            <a:off x="10198868" y="4298194"/>
            <a:ext cx="1040285" cy="601824"/>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HK" sz="1600" dirty="0">
                <a:solidFill>
                  <a:schemeClr val="tx1"/>
                </a:solidFill>
              </a:rPr>
              <a:t>Positive results</a:t>
            </a:r>
          </a:p>
        </p:txBody>
      </p:sp>
      <p:pic>
        <p:nvPicPr>
          <p:cNvPr id="11" name="Graphic 10" descr="No Littering with solid fill">
            <a:extLst>
              <a:ext uri="{FF2B5EF4-FFF2-40B4-BE49-F238E27FC236}">
                <a16:creationId xmlns:a16="http://schemas.microsoft.com/office/drawing/2014/main" id="{EA5DAE99-A7EA-B743-1C07-B3BE120EE27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704683" y="5260747"/>
            <a:ext cx="914400" cy="914400"/>
          </a:xfrm>
          <a:prstGeom prst="rect">
            <a:avLst/>
          </a:prstGeom>
        </p:spPr>
      </p:pic>
      <p:pic>
        <p:nvPicPr>
          <p:cNvPr id="13" name="Graphic 12" descr="Document outline">
            <a:extLst>
              <a:ext uri="{FF2B5EF4-FFF2-40B4-BE49-F238E27FC236}">
                <a16:creationId xmlns:a16="http://schemas.microsoft.com/office/drawing/2014/main" id="{66C8A894-889B-E167-036F-6F9663CCFD1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192576" y="5327725"/>
            <a:ext cx="914400" cy="914400"/>
          </a:xfrm>
          <a:prstGeom prst="rect">
            <a:avLst/>
          </a:prstGeom>
        </p:spPr>
      </p:pic>
      <p:sp>
        <p:nvSpPr>
          <p:cNvPr id="14" name="TextBox 13">
            <a:extLst>
              <a:ext uri="{FF2B5EF4-FFF2-40B4-BE49-F238E27FC236}">
                <a16:creationId xmlns:a16="http://schemas.microsoft.com/office/drawing/2014/main" id="{A9FCC759-A1F9-FE80-FD45-DC27AB95A338}"/>
              </a:ext>
            </a:extLst>
          </p:cNvPr>
          <p:cNvSpPr txBox="1"/>
          <p:nvPr/>
        </p:nvSpPr>
        <p:spPr>
          <a:xfrm>
            <a:off x="9391261" y="1840230"/>
            <a:ext cx="1291700" cy="369332"/>
          </a:xfrm>
          <a:prstGeom prst="rect">
            <a:avLst/>
          </a:prstGeom>
          <a:noFill/>
        </p:spPr>
        <p:txBody>
          <a:bodyPr wrap="none" rtlCol="0">
            <a:spAutoFit/>
          </a:bodyPr>
          <a:lstStyle/>
          <a:p>
            <a:r>
              <a:rPr lang="en-HK" dirty="0"/>
              <a:t>Falsification</a:t>
            </a:r>
          </a:p>
        </p:txBody>
      </p:sp>
      <p:sp>
        <p:nvSpPr>
          <p:cNvPr id="15" name="Arrow: Down 14">
            <a:extLst>
              <a:ext uri="{FF2B5EF4-FFF2-40B4-BE49-F238E27FC236}">
                <a16:creationId xmlns:a16="http://schemas.microsoft.com/office/drawing/2014/main" id="{DC4195A5-97EC-4158-4127-9D94974D35BD}"/>
              </a:ext>
            </a:extLst>
          </p:cNvPr>
          <p:cNvSpPr/>
          <p:nvPr/>
        </p:nvSpPr>
        <p:spPr>
          <a:xfrm>
            <a:off x="9851569" y="2967496"/>
            <a:ext cx="205273" cy="219270"/>
          </a:xfrm>
          <a:prstGeom prst="downArrow">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6" name="Arrow: Down 15">
            <a:extLst>
              <a:ext uri="{FF2B5EF4-FFF2-40B4-BE49-F238E27FC236}">
                <a16:creationId xmlns:a16="http://schemas.microsoft.com/office/drawing/2014/main" id="{04A1E4C4-B403-2A49-2374-4F6BB43C78C5}"/>
              </a:ext>
            </a:extLst>
          </p:cNvPr>
          <p:cNvSpPr/>
          <p:nvPr/>
        </p:nvSpPr>
        <p:spPr>
          <a:xfrm>
            <a:off x="9251302" y="3965510"/>
            <a:ext cx="186612" cy="255706"/>
          </a:xfrm>
          <a:prstGeom prst="down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7" name="Arrow: Down 16">
            <a:extLst>
              <a:ext uri="{FF2B5EF4-FFF2-40B4-BE49-F238E27FC236}">
                <a16:creationId xmlns:a16="http://schemas.microsoft.com/office/drawing/2014/main" id="{91DF0981-B82D-3ACF-15A4-560ADFBD7BFE}"/>
              </a:ext>
            </a:extLst>
          </p:cNvPr>
          <p:cNvSpPr/>
          <p:nvPr/>
        </p:nvSpPr>
        <p:spPr>
          <a:xfrm>
            <a:off x="10463164" y="3969959"/>
            <a:ext cx="186612" cy="255706"/>
          </a:xfrm>
          <a:prstGeom prst="down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8" name="Arrow: Down 17">
            <a:extLst>
              <a:ext uri="{FF2B5EF4-FFF2-40B4-BE49-F238E27FC236}">
                <a16:creationId xmlns:a16="http://schemas.microsoft.com/office/drawing/2014/main" id="{68915B7A-D802-2B5B-AB23-38938B03018C}"/>
              </a:ext>
            </a:extLst>
          </p:cNvPr>
          <p:cNvSpPr/>
          <p:nvPr/>
        </p:nvSpPr>
        <p:spPr>
          <a:xfrm>
            <a:off x="9251302" y="4983324"/>
            <a:ext cx="186612" cy="255706"/>
          </a:xfrm>
          <a:prstGeom prst="down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19" name="Arrow: Down 18">
            <a:extLst>
              <a:ext uri="{FF2B5EF4-FFF2-40B4-BE49-F238E27FC236}">
                <a16:creationId xmlns:a16="http://schemas.microsoft.com/office/drawing/2014/main" id="{CD179793-0849-0D91-C632-84FD34D72B24}"/>
              </a:ext>
            </a:extLst>
          </p:cNvPr>
          <p:cNvSpPr/>
          <p:nvPr/>
        </p:nvSpPr>
        <p:spPr>
          <a:xfrm>
            <a:off x="10463164" y="4972547"/>
            <a:ext cx="186612" cy="255706"/>
          </a:xfrm>
          <a:prstGeom prst="downArrow">
            <a:avLst/>
          </a:prstGeom>
          <a:solidFill>
            <a:schemeClr val="bg2">
              <a:lumMod val="75000"/>
            </a:schemeClr>
          </a:solidFill>
          <a:ln>
            <a:solidFill>
              <a:schemeClr val="bg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20" name="TextBox 19">
            <a:extLst>
              <a:ext uri="{FF2B5EF4-FFF2-40B4-BE49-F238E27FC236}">
                <a16:creationId xmlns:a16="http://schemas.microsoft.com/office/drawing/2014/main" id="{87E3FC8E-7F55-8337-3662-481DD260DFA5}"/>
              </a:ext>
            </a:extLst>
          </p:cNvPr>
          <p:cNvSpPr txBox="1"/>
          <p:nvPr/>
        </p:nvSpPr>
        <p:spPr>
          <a:xfrm>
            <a:off x="10902820" y="5663682"/>
            <a:ext cx="864339" cy="369332"/>
          </a:xfrm>
          <a:prstGeom prst="rect">
            <a:avLst/>
          </a:prstGeom>
          <a:noFill/>
        </p:spPr>
        <p:txBody>
          <a:bodyPr wrap="none" rtlCol="0">
            <a:spAutoFit/>
          </a:bodyPr>
          <a:lstStyle/>
          <a:p>
            <a:r>
              <a:rPr lang="en-HK" dirty="0"/>
              <a:t>Publish</a:t>
            </a:r>
          </a:p>
        </p:txBody>
      </p:sp>
    </p:spTree>
    <p:extLst>
      <p:ext uri="{BB962C8B-B14F-4D97-AF65-F5344CB8AC3E}">
        <p14:creationId xmlns:p14="http://schemas.microsoft.com/office/powerpoint/2010/main" val="718438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Falsification</a:t>
            </a:r>
            <a:endParaRPr lang="zh-TW" altLang="en-US" dirty="0"/>
          </a:p>
        </p:txBody>
      </p:sp>
      <p:sp>
        <p:nvSpPr>
          <p:cNvPr id="3" name="Content Placeholder 2"/>
          <p:cNvSpPr>
            <a:spLocks noGrp="1"/>
          </p:cNvSpPr>
          <p:nvPr>
            <p:ph idx="1"/>
          </p:nvPr>
        </p:nvSpPr>
        <p:spPr>
          <a:xfrm>
            <a:off x="1192529" y="1840230"/>
            <a:ext cx="10261963" cy="4686320"/>
          </a:xfrm>
        </p:spPr>
        <p:txBody>
          <a:bodyPr>
            <a:normAutofit/>
          </a:bodyPr>
          <a:lstStyle/>
          <a:p>
            <a:pPr marL="360363" indent="-360363">
              <a:buFont typeface="Arial" panose="020B0604020202020204" pitchFamily="34" charset="0"/>
              <a:buChar char="•"/>
            </a:pPr>
            <a:r>
              <a:rPr lang="en-US" altLang="zh-TW" sz="2800" dirty="0">
                <a:solidFill>
                  <a:schemeClr val="tx1"/>
                </a:solidFill>
              </a:rPr>
              <a:t>Common practices of falsification</a:t>
            </a:r>
          </a:p>
          <a:p>
            <a:pPr marL="652971" lvl="1" indent="-360363">
              <a:buFont typeface="Arial" panose="020B0604020202020204" pitchFamily="34" charset="0"/>
              <a:buChar char="•"/>
            </a:pPr>
            <a:r>
              <a:rPr lang="en-US" altLang="zh-TW" sz="2600" dirty="0">
                <a:solidFill>
                  <a:schemeClr val="tx1"/>
                </a:solidFill>
              </a:rPr>
              <a:t>Remove the bad results in the experiment and report only the good results</a:t>
            </a:r>
          </a:p>
          <a:p>
            <a:pPr marL="652971" lvl="1" indent="-360363">
              <a:buFont typeface="Arial" panose="020B0604020202020204" pitchFamily="34" charset="0"/>
              <a:buChar char="•"/>
            </a:pPr>
            <a:r>
              <a:rPr lang="en-US" altLang="zh-TW" sz="2600" dirty="0"/>
              <a:t>Build an experiment environment that favors the proposed idea</a:t>
            </a:r>
          </a:p>
          <a:p>
            <a:pPr marL="652971" lvl="1" indent="-360363">
              <a:buFont typeface="Arial" panose="020B0604020202020204" pitchFamily="34" charset="0"/>
              <a:buChar char="•"/>
            </a:pPr>
            <a:r>
              <a:rPr lang="en-US" altLang="zh-TW" sz="2600" dirty="0"/>
              <a:t>Adjust the working condition of the testing equipment to let them give positive testing results</a:t>
            </a:r>
          </a:p>
          <a:p>
            <a:pPr marL="652971" lvl="1" indent="-360363">
              <a:buFont typeface="Arial" panose="020B0604020202020204" pitchFamily="34" charset="0"/>
              <a:buChar char="•"/>
            </a:pPr>
            <a:r>
              <a:rPr lang="en-US" altLang="zh-TW" sz="2600" dirty="0"/>
              <a:t>Tailor the survey group to ensure the survey results favor the hypothesis </a:t>
            </a:r>
          </a:p>
          <a:p>
            <a:pPr marL="360363" indent="-360363">
              <a:buFont typeface="Arial" panose="020B0604020202020204" pitchFamily="34" charset="0"/>
              <a:buChar char="•"/>
            </a:pPr>
            <a:r>
              <a:rPr lang="en-US" altLang="zh-TW" sz="2800" dirty="0"/>
              <a:t>The above are all considered research misconduct </a:t>
            </a:r>
            <a:r>
              <a:rPr lang="en-US" altLang="zh-TW" sz="2800" dirty="0">
                <a:solidFill>
                  <a:srgbClr val="FF0000"/>
                </a:solidFill>
              </a:rPr>
              <a:t>if the details of the falsification practice are not reported</a:t>
            </a:r>
          </a:p>
        </p:txBody>
      </p:sp>
      <p:sp>
        <p:nvSpPr>
          <p:cNvPr id="5" name="Slide Number Placeholder 4"/>
          <p:cNvSpPr>
            <a:spLocks noGrp="1"/>
          </p:cNvSpPr>
          <p:nvPr>
            <p:ph type="sldNum" sz="quarter" idx="12"/>
          </p:nvPr>
        </p:nvSpPr>
        <p:spPr/>
        <p:txBody>
          <a:bodyPr/>
          <a:lstStyle/>
          <a:p>
            <a:fld id="{A8402FAC-095E-4B5A-B0CB-8DAF70EF276D}" type="slidenum">
              <a:rPr lang="en-US" smtClean="0"/>
              <a:pPr/>
              <a:t>7</a:t>
            </a:fld>
            <a:endParaRPr lang="en-US" dirty="0"/>
          </a:p>
        </p:txBody>
      </p:sp>
      <p:sp>
        <p:nvSpPr>
          <p:cNvPr id="4" name="Date Placeholder 3">
            <a:extLst>
              <a:ext uri="{FF2B5EF4-FFF2-40B4-BE49-F238E27FC236}">
                <a16:creationId xmlns:a16="http://schemas.microsoft.com/office/drawing/2014/main" id="{AD29FB99-F263-A721-71F3-0A7F81BAE6B3}"/>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35833954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Plagiarism</a:t>
            </a:r>
            <a:endParaRPr lang="zh-TW" altLang="en-US" dirty="0"/>
          </a:p>
        </p:txBody>
      </p:sp>
      <p:sp>
        <p:nvSpPr>
          <p:cNvPr id="3" name="Content Placeholder 2"/>
          <p:cNvSpPr>
            <a:spLocks noGrp="1"/>
          </p:cNvSpPr>
          <p:nvPr>
            <p:ph idx="1"/>
          </p:nvPr>
        </p:nvSpPr>
        <p:spPr>
          <a:xfrm>
            <a:off x="1097279" y="1812471"/>
            <a:ext cx="10373541" cy="4467031"/>
          </a:xfrm>
        </p:spPr>
        <p:txBody>
          <a:bodyPr>
            <a:normAutofit/>
          </a:bodyPr>
          <a:lstStyle/>
          <a:p>
            <a:pPr marL="269875" indent="-269875">
              <a:spcBef>
                <a:spcPts val="600"/>
              </a:spcBef>
              <a:spcAft>
                <a:spcPts val="0"/>
              </a:spcAft>
              <a:buFont typeface="Arial" panose="020B0604020202020204" pitchFamily="34" charset="0"/>
              <a:buChar char="•"/>
            </a:pPr>
            <a:r>
              <a:rPr lang="en-US" altLang="zh-TW" sz="2400" dirty="0">
                <a:solidFill>
                  <a:srgbClr val="FF0000"/>
                </a:solidFill>
              </a:rPr>
              <a:t>Plagiarism is defined as using other people’s work and/or other sources without giving proper acknowledgment of the sources</a:t>
            </a:r>
          </a:p>
          <a:p>
            <a:pPr marL="269875" indent="-269875">
              <a:spcBef>
                <a:spcPts val="600"/>
              </a:spcBef>
              <a:spcAft>
                <a:spcPts val="0"/>
              </a:spcAft>
              <a:buFont typeface="Arial" panose="020B0604020202020204" pitchFamily="34" charset="0"/>
              <a:buChar char="•"/>
            </a:pPr>
            <a:r>
              <a:rPr lang="en-US" altLang="zh-TW" sz="2400" dirty="0"/>
              <a:t>Plagiarism also occurs when Generative AI output is used when it is explicitly disallowed</a:t>
            </a:r>
          </a:p>
          <a:p>
            <a:pPr marL="269875" indent="-269875">
              <a:spcBef>
                <a:spcPts val="600"/>
              </a:spcBef>
              <a:spcAft>
                <a:spcPts val="0"/>
              </a:spcAft>
              <a:buFont typeface="Arial" panose="020B0604020202020204" pitchFamily="34" charset="0"/>
              <a:buChar char="•"/>
            </a:pPr>
            <a:r>
              <a:rPr lang="en-US" altLang="zh-TW" sz="2400" dirty="0"/>
              <a:t>Sometimes it is not only an ethical issue but also a violation of law (such as copyright law)</a:t>
            </a:r>
          </a:p>
          <a:p>
            <a:pPr marL="269875" indent="-269875">
              <a:spcBef>
                <a:spcPts val="600"/>
              </a:spcBef>
              <a:spcAft>
                <a:spcPts val="0"/>
              </a:spcAft>
              <a:buFont typeface="Arial" panose="020B0604020202020204" pitchFamily="34" charset="0"/>
              <a:buChar char="•"/>
            </a:pPr>
            <a:r>
              <a:rPr lang="en-US" altLang="zh-TW" sz="2400" dirty="0"/>
              <a:t>Plagiarism is not only limited to using other people’s work. </a:t>
            </a:r>
            <a:r>
              <a:rPr lang="en-US" altLang="zh-TW" sz="2400" dirty="0">
                <a:solidFill>
                  <a:srgbClr val="FF0000"/>
                </a:solidFill>
              </a:rPr>
              <a:t>Self-plagiarism (plagiarizing oneself) sometimes is also not allowed</a:t>
            </a:r>
          </a:p>
          <a:p>
            <a:pPr marL="269875" indent="-269875">
              <a:buFont typeface="Arial" panose="020B0604020202020204" pitchFamily="34" charset="0"/>
              <a:buChar char="•"/>
            </a:pPr>
            <a:r>
              <a:rPr lang="en-US" altLang="zh-TW" sz="2400" dirty="0"/>
              <a:t>For some professional bodies (such as some IEEE societies), a paper that has been published at a conference cannot be published again in a journal if it describes the same piece of work</a:t>
            </a:r>
          </a:p>
        </p:txBody>
      </p:sp>
      <p:sp>
        <p:nvSpPr>
          <p:cNvPr id="5" name="Slide Number Placeholder 4"/>
          <p:cNvSpPr>
            <a:spLocks noGrp="1"/>
          </p:cNvSpPr>
          <p:nvPr>
            <p:ph type="sldNum" sz="quarter" idx="12"/>
          </p:nvPr>
        </p:nvSpPr>
        <p:spPr/>
        <p:txBody>
          <a:bodyPr/>
          <a:lstStyle/>
          <a:p>
            <a:fld id="{A8402FAC-095E-4B5A-B0CB-8DAF70EF276D}" type="slidenum">
              <a:rPr lang="en-US" smtClean="0"/>
              <a:pPr/>
              <a:t>8</a:t>
            </a:fld>
            <a:endParaRPr lang="en-US" dirty="0"/>
          </a:p>
        </p:txBody>
      </p:sp>
      <p:sp>
        <p:nvSpPr>
          <p:cNvPr id="4" name="Date Placeholder 3">
            <a:extLst>
              <a:ext uri="{FF2B5EF4-FFF2-40B4-BE49-F238E27FC236}">
                <a16:creationId xmlns:a16="http://schemas.microsoft.com/office/drawing/2014/main" id="{66C85D6B-9F76-F13E-A465-9EB7C6D1FCDD}"/>
              </a:ext>
            </a:extLst>
          </p:cNvPr>
          <p:cNvSpPr>
            <a:spLocks noGrp="1"/>
          </p:cNvSpPr>
          <p:nvPr>
            <p:ph type="dt" sz="half" idx="10"/>
          </p:nvPr>
        </p:nvSpPr>
        <p:spPr/>
        <p:txBody>
          <a:bodyPr/>
          <a:lstStyle/>
          <a:p>
            <a:r>
              <a:rPr lang="en-US"/>
              <a:t>Dr Daniel Lun     June 2024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TW" dirty="0"/>
              <a:t>Plagiarism</a:t>
            </a:r>
            <a:endParaRPr lang="zh-TW" altLang="en-US" dirty="0"/>
          </a:p>
        </p:txBody>
      </p:sp>
      <p:sp>
        <p:nvSpPr>
          <p:cNvPr id="3" name="Content Placeholder 2"/>
          <p:cNvSpPr>
            <a:spLocks noGrp="1"/>
          </p:cNvSpPr>
          <p:nvPr>
            <p:ph idx="1"/>
          </p:nvPr>
        </p:nvSpPr>
        <p:spPr>
          <a:xfrm>
            <a:off x="1190585" y="1807806"/>
            <a:ext cx="10373541" cy="5257800"/>
          </a:xfrm>
        </p:spPr>
        <p:txBody>
          <a:bodyPr>
            <a:normAutofit/>
          </a:bodyPr>
          <a:lstStyle/>
          <a:p>
            <a:pPr marL="269875" indent="-269875">
              <a:spcBef>
                <a:spcPts val="600"/>
              </a:spcBef>
              <a:spcAft>
                <a:spcPts val="0"/>
              </a:spcAft>
              <a:buFont typeface="Arial" panose="020B0604020202020204" pitchFamily="34" charset="0"/>
              <a:buChar char="•"/>
            </a:pPr>
            <a:r>
              <a:rPr lang="en-US" altLang="zh-TW" sz="2400" dirty="0">
                <a:solidFill>
                  <a:srgbClr val="FF0000"/>
                </a:solidFill>
              </a:rPr>
              <a:t>Citation is the key to avoid plagiarism</a:t>
            </a:r>
          </a:p>
          <a:p>
            <a:pPr marL="269875" indent="-269875">
              <a:spcAft>
                <a:spcPts val="0"/>
              </a:spcAft>
              <a:buFont typeface="Arial" panose="020B0604020202020204" pitchFamily="34" charset="0"/>
              <a:buChar char="•"/>
            </a:pPr>
            <a:r>
              <a:rPr lang="en-US" altLang="zh-TW" sz="2400" dirty="0"/>
              <a:t>When to cite? </a:t>
            </a:r>
          </a:p>
          <a:p>
            <a:pPr marL="536575" lvl="1" indent="-266700">
              <a:spcBef>
                <a:spcPts val="600"/>
              </a:spcBef>
              <a:spcAft>
                <a:spcPts val="0"/>
              </a:spcAft>
              <a:buFont typeface="Arial" panose="020B0604020202020204" pitchFamily="34" charset="0"/>
              <a:buChar char="•"/>
            </a:pPr>
            <a:r>
              <a:rPr lang="en-US" altLang="zh-TW" sz="2000" dirty="0"/>
              <a:t>For any idea not originated by you</a:t>
            </a:r>
          </a:p>
          <a:p>
            <a:pPr marL="269875" indent="-269875">
              <a:spcAft>
                <a:spcPts val="0"/>
              </a:spcAft>
              <a:buFont typeface="Arial" panose="020B0604020202020204" pitchFamily="34" charset="0"/>
              <a:buChar char="•"/>
            </a:pPr>
            <a:r>
              <a:rPr lang="en-US" altLang="zh-TW" sz="2400" dirty="0"/>
              <a:t>How to cite? </a:t>
            </a:r>
          </a:p>
          <a:p>
            <a:pPr marL="265112" lvl="1" indent="0">
              <a:spcBef>
                <a:spcPts val="600"/>
              </a:spcBef>
              <a:spcAft>
                <a:spcPts val="0"/>
              </a:spcAft>
              <a:buNone/>
            </a:pPr>
            <a:r>
              <a:rPr lang="en-US" altLang="zh-TW" sz="2000" dirty="0">
                <a:solidFill>
                  <a:srgbClr val="FF0000"/>
                </a:solidFill>
              </a:rPr>
              <a:t>	</a:t>
            </a:r>
            <a:r>
              <a:rPr lang="en-US" altLang="zh-TW" sz="2400" dirty="0">
                <a:solidFill>
                  <a:srgbClr val="FF0000"/>
                </a:solidFill>
              </a:rPr>
              <a:t>https://libguides.lb.polyu.edu.hk/academic-integrity/citation</a:t>
            </a:r>
          </a:p>
          <a:p>
            <a:pPr marL="269875" indent="-269875">
              <a:spcAft>
                <a:spcPts val="0"/>
              </a:spcAft>
              <a:buFont typeface="Arial" panose="020B0604020202020204" pitchFamily="34" charset="0"/>
              <a:buChar char="•"/>
            </a:pPr>
            <a:r>
              <a:rPr lang="en-US" altLang="zh-TW" sz="2400" dirty="0"/>
              <a:t>When no need to cite?</a:t>
            </a:r>
          </a:p>
          <a:p>
            <a:pPr marL="536575" lvl="1" indent="-271463">
              <a:spcBef>
                <a:spcPts val="0"/>
              </a:spcBef>
              <a:spcAft>
                <a:spcPts val="0"/>
              </a:spcAft>
              <a:buFont typeface="Arial" panose="020B0604020202020204" pitchFamily="34" charset="0"/>
              <a:buChar char="•"/>
            </a:pPr>
            <a:r>
              <a:rPr lang="en-US" altLang="zh-TW" sz="2400" dirty="0"/>
              <a:t>You are discussing your own ideas, findings, or experimental results</a:t>
            </a:r>
          </a:p>
          <a:p>
            <a:pPr marL="536575" lvl="1" indent="-271463">
              <a:spcBef>
                <a:spcPts val="0"/>
              </a:spcBef>
              <a:spcAft>
                <a:spcPts val="0"/>
              </a:spcAft>
              <a:buFont typeface="Arial" panose="020B0604020202020204" pitchFamily="34" charset="0"/>
              <a:buChar char="•"/>
            </a:pPr>
            <a:r>
              <a:rPr lang="en-US" altLang="zh-TW" sz="2400" dirty="0"/>
              <a:t>Well-known facts or common knowledge – Mothers are women (if you are not sure whether it is a well-known fact, just cite it!)</a:t>
            </a:r>
          </a:p>
          <a:p>
            <a:pPr marL="447675" lvl="1" indent="-182563">
              <a:spcBef>
                <a:spcPts val="600"/>
              </a:spcBef>
              <a:spcAft>
                <a:spcPts val="0"/>
              </a:spcAft>
              <a:buFont typeface="Arial" panose="020B0604020202020204" pitchFamily="34" charset="0"/>
              <a:buChar char="•"/>
            </a:pPr>
            <a:endParaRPr lang="zh-TW" altLang="en-US" dirty="0"/>
          </a:p>
        </p:txBody>
      </p:sp>
      <p:sp>
        <p:nvSpPr>
          <p:cNvPr id="5" name="Slide Number Placeholder 4"/>
          <p:cNvSpPr>
            <a:spLocks noGrp="1"/>
          </p:cNvSpPr>
          <p:nvPr>
            <p:ph type="sldNum" sz="quarter" idx="12"/>
          </p:nvPr>
        </p:nvSpPr>
        <p:spPr/>
        <p:txBody>
          <a:bodyPr/>
          <a:lstStyle/>
          <a:p>
            <a:fld id="{A8402FAC-095E-4B5A-B0CB-8DAF70EF276D}" type="slidenum">
              <a:rPr lang="en-US" smtClean="0"/>
              <a:pPr/>
              <a:t>9</a:t>
            </a:fld>
            <a:endParaRPr lang="en-US" dirty="0"/>
          </a:p>
        </p:txBody>
      </p:sp>
      <p:sp>
        <p:nvSpPr>
          <p:cNvPr id="4" name="Date Placeholder 3">
            <a:extLst>
              <a:ext uri="{FF2B5EF4-FFF2-40B4-BE49-F238E27FC236}">
                <a16:creationId xmlns:a16="http://schemas.microsoft.com/office/drawing/2014/main" id="{66C85D6B-9F76-F13E-A465-9EB7C6D1FCDD}"/>
              </a:ext>
            </a:extLst>
          </p:cNvPr>
          <p:cNvSpPr>
            <a:spLocks noGrp="1"/>
          </p:cNvSpPr>
          <p:nvPr>
            <p:ph type="dt" sz="half" idx="10"/>
          </p:nvPr>
        </p:nvSpPr>
        <p:spPr/>
        <p:txBody>
          <a:bodyPr/>
          <a:lstStyle/>
          <a:p>
            <a:r>
              <a:rPr lang="en-US"/>
              <a:t>Dr Daniel Lun     June 2024</a:t>
            </a:r>
          </a:p>
        </p:txBody>
      </p:sp>
    </p:spTree>
    <p:extLst>
      <p:ext uri="{BB962C8B-B14F-4D97-AF65-F5344CB8AC3E}">
        <p14:creationId xmlns:p14="http://schemas.microsoft.com/office/powerpoint/2010/main" val="259483117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46366</TotalTime>
  <Words>3047</Words>
  <Application>Microsoft Office PowerPoint</Application>
  <PresentationFormat>宽屏</PresentationFormat>
  <Paragraphs>263</Paragraphs>
  <Slides>26</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Arial</vt:lpstr>
      <vt:lpstr>Calibri</vt:lpstr>
      <vt:lpstr>Calibri Light</vt:lpstr>
      <vt:lpstr>Roboto</vt:lpstr>
      <vt:lpstr>Retrospect</vt:lpstr>
      <vt:lpstr>PowerPoint 演示文稿</vt:lpstr>
      <vt:lpstr>Overview</vt:lpstr>
      <vt:lpstr>Trust-based research world</vt:lpstr>
      <vt:lpstr>Trust-based research world</vt:lpstr>
      <vt:lpstr>Research misconduct</vt:lpstr>
      <vt:lpstr>Falsification</vt:lpstr>
      <vt:lpstr>Falsification</vt:lpstr>
      <vt:lpstr>Plagiarism</vt:lpstr>
      <vt:lpstr>Plagiarism</vt:lpstr>
      <vt:lpstr>Trend of research misconduct</vt:lpstr>
      <vt:lpstr>Trend of research misconduct</vt:lpstr>
      <vt:lpstr>Research misconduct in China</vt:lpstr>
      <vt:lpstr>Avoiding research misconduct</vt:lpstr>
      <vt:lpstr>Avoiding research misconduct</vt:lpstr>
      <vt:lpstr>Avoiding research misconduct</vt:lpstr>
      <vt:lpstr>Research misconduct – Lifelong black mark</vt:lpstr>
      <vt:lpstr>Case study: Hanxin-I</vt:lpstr>
      <vt:lpstr>Case study: Background</vt:lpstr>
      <vt:lpstr>Case study: The beginning …</vt:lpstr>
      <vt:lpstr>Case study: The beginning …</vt:lpstr>
      <vt:lpstr>Case study: The downfall …</vt:lpstr>
      <vt:lpstr>Case study: The fact …</vt:lpstr>
      <vt:lpstr>Case study: The consequence …</vt:lpstr>
      <vt:lpstr>PowerPoint 演示文稿</vt:lpstr>
      <vt:lpstr>Case study: Far-reaching effect</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Research of EIE</dc:title>
  <dc:creator>Lun, Pak Kong [EIE]</dc:creator>
  <cp:lastModifiedBy>夏 james</cp:lastModifiedBy>
  <cp:revision>582</cp:revision>
  <dcterms:created xsi:type="dcterms:W3CDTF">2017-01-25T02:50:45Z</dcterms:created>
  <dcterms:modified xsi:type="dcterms:W3CDTF">2025-10-02T06:31:56Z</dcterms:modified>
</cp:coreProperties>
</file>