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3" r:id="rId2"/>
    <p:sldId id="275" r:id="rId3"/>
    <p:sldId id="276" r:id="rId4"/>
    <p:sldId id="291" r:id="rId5"/>
    <p:sldId id="292" r:id="rId6"/>
    <p:sldId id="281" r:id="rId7"/>
    <p:sldId id="280" r:id="rId8"/>
    <p:sldId id="289" r:id="rId9"/>
    <p:sldId id="282" r:id="rId10"/>
    <p:sldId id="290" r:id="rId11"/>
    <p:sldId id="259" r:id="rId12"/>
    <p:sldId id="267" r:id="rId13"/>
    <p:sldId id="258" r:id="rId14"/>
    <p:sldId id="268" r:id="rId15"/>
    <p:sldId id="266" r:id="rId16"/>
    <p:sldId id="260" r:id="rId17"/>
    <p:sldId id="269" r:id="rId18"/>
    <p:sldId id="270" r:id="rId19"/>
    <p:sldId id="271" r:id="rId20"/>
    <p:sldId id="265" r:id="rId21"/>
    <p:sldId id="264"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164E0-AEFD-4E22-8074-045BD23F6625}" type="datetimeFigureOut">
              <a:rPr lang="en-CA" smtClean="0"/>
              <a:t>2020-06-20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8907A-B228-450B-8485-0882D6AFF4FD}" type="slidenum">
              <a:rPr lang="en-CA" smtClean="0"/>
              <a:t>‹#›</a:t>
            </a:fld>
            <a:endParaRPr lang="en-CA"/>
          </a:p>
        </p:txBody>
      </p:sp>
    </p:spTree>
    <p:extLst>
      <p:ext uri="{BB962C8B-B14F-4D97-AF65-F5344CB8AC3E}">
        <p14:creationId xmlns:p14="http://schemas.microsoft.com/office/powerpoint/2010/main" val="1117202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55121da3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55121da3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8480-6991-46F3-A638-301870BC40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94D8038-7E66-406F-820B-524FC4A594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7275683-91A0-4F05-A208-EA51BC63946B}"/>
              </a:ext>
            </a:extLst>
          </p:cNvPr>
          <p:cNvSpPr>
            <a:spLocks noGrp="1"/>
          </p:cNvSpPr>
          <p:nvPr>
            <p:ph type="dt" sz="half" idx="10"/>
          </p:nvPr>
        </p:nvSpPr>
        <p:spPr/>
        <p:txBody>
          <a:bodyPr/>
          <a:lstStyle/>
          <a:p>
            <a:fld id="{0D75D232-A3D5-4733-BEA3-6AFF874998B7}" type="datetimeFigureOut">
              <a:rPr lang="en-CA" smtClean="0"/>
              <a:t>2020-06-20</a:t>
            </a:fld>
            <a:endParaRPr lang="en-CA"/>
          </a:p>
        </p:txBody>
      </p:sp>
      <p:sp>
        <p:nvSpPr>
          <p:cNvPr id="5" name="Footer Placeholder 4">
            <a:extLst>
              <a:ext uri="{FF2B5EF4-FFF2-40B4-BE49-F238E27FC236}">
                <a16:creationId xmlns:a16="http://schemas.microsoft.com/office/drawing/2014/main" id="{E79EEEDA-0804-4576-888F-E63C31FDA32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134A292-64E1-4419-89DE-7294E74CCDA1}"/>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100703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9877-DD85-405A-B146-0BE30818771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5588FA6-13B4-4DF7-881B-FA21EBEE05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C4EF8FB-0BBE-4276-895B-16E536D0FCB9}"/>
              </a:ext>
            </a:extLst>
          </p:cNvPr>
          <p:cNvSpPr>
            <a:spLocks noGrp="1"/>
          </p:cNvSpPr>
          <p:nvPr>
            <p:ph type="dt" sz="half" idx="10"/>
          </p:nvPr>
        </p:nvSpPr>
        <p:spPr/>
        <p:txBody>
          <a:bodyPr/>
          <a:lstStyle/>
          <a:p>
            <a:fld id="{0D75D232-A3D5-4733-BEA3-6AFF874998B7}" type="datetimeFigureOut">
              <a:rPr lang="en-CA" smtClean="0"/>
              <a:t>2020-06-20</a:t>
            </a:fld>
            <a:endParaRPr lang="en-CA"/>
          </a:p>
        </p:txBody>
      </p:sp>
      <p:sp>
        <p:nvSpPr>
          <p:cNvPr id="5" name="Footer Placeholder 4">
            <a:extLst>
              <a:ext uri="{FF2B5EF4-FFF2-40B4-BE49-F238E27FC236}">
                <a16:creationId xmlns:a16="http://schemas.microsoft.com/office/drawing/2014/main" id="{BF2CEE37-6367-4A80-A7C1-C207EC585D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207F545-5E6C-45F8-8440-7B9870BBF89E}"/>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1077460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0CFEE2-3D1C-482E-ABC4-4A44F558C4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D8C831B-2696-426E-89B1-598EB1139F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E7AC272-0476-4949-90B8-FAE12F15E86B}"/>
              </a:ext>
            </a:extLst>
          </p:cNvPr>
          <p:cNvSpPr>
            <a:spLocks noGrp="1"/>
          </p:cNvSpPr>
          <p:nvPr>
            <p:ph type="dt" sz="half" idx="10"/>
          </p:nvPr>
        </p:nvSpPr>
        <p:spPr/>
        <p:txBody>
          <a:bodyPr/>
          <a:lstStyle/>
          <a:p>
            <a:fld id="{0D75D232-A3D5-4733-BEA3-6AFF874998B7}" type="datetimeFigureOut">
              <a:rPr lang="en-CA" smtClean="0"/>
              <a:t>2020-06-20</a:t>
            </a:fld>
            <a:endParaRPr lang="en-CA"/>
          </a:p>
        </p:txBody>
      </p:sp>
      <p:sp>
        <p:nvSpPr>
          <p:cNvPr id="5" name="Footer Placeholder 4">
            <a:extLst>
              <a:ext uri="{FF2B5EF4-FFF2-40B4-BE49-F238E27FC236}">
                <a16:creationId xmlns:a16="http://schemas.microsoft.com/office/drawing/2014/main" id="{17E17B99-F9A4-4980-A216-7875E460070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9AA67CC-4458-4113-80A2-B5A16CB1053F}"/>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2122358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79753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6851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F6EB2-DC59-4275-8C72-2C779A78595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91B546F-B661-4E81-8351-06EC3CB774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63725E2-FA10-4C4E-B481-23B1AF05C798}"/>
              </a:ext>
            </a:extLst>
          </p:cNvPr>
          <p:cNvSpPr>
            <a:spLocks noGrp="1"/>
          </p:cNvSpPr>
          <p:nvPr>
            <p:ph type="dt" sz="half" idx="10"/>
          </p:nvPr>
        </p:nvSpPr>
        <p:spPr/>
        <p:txBody>
          <a:bodyPr/>
          <a:lstStyle/>
          <a:p>
            <a:fld id="{0D75D232-A3D5-4733-BEA3-6AFF874998B7}" type="datetimeFigureOut">
              <a:rPr lang="en-CA" smtClean="0"/>
              <a:t>2020-06-20</a:t>
            </a:fld>
            <a:endParaRPr lang="en-CA"/>
          </a:p>
        </p:txBody>
      </p:sp>
      <p:sp>
        <p:nvSpPr>
          <p:cNvPr id="5" name="Footer Placeholder 4">
            <a:extLst>
              <a:ext uri="{FF2B5EF4-FFF2-40B4-BE49-F238E27FC236}">
                <a16:creationId xmlns:a16="http://schemas.microsoft.com/office/drawing/2014/main" id="{AA2CC8EB-E196-401E-92ED-5CCDEE10E5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C04442-583F-42F6-834D-CB1679514EA9}"/>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382209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5DC0A-136F-4C9F-BDC9-3FBE78EBB7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B484884-6FAD-4736-B3CB-9156C5E902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FED40F-9BB7-4CDA-8276-E9EF999A6FA7}"/>
              </a:ext>
            </a:extLst>
          </p:cNvPr>
          <p:cNvSpPr>
            <a:spLocks noGrp="1"/>
          </p:cNvSpPr>
          <p:nvPr>
            <p:ph type="dt" sz="half" idx="10"/>
          </p:nvPr>
        </p:nvSpPr>
        <p:spPr/>
        <p:txBody>
          <a:bodyPr/>
          <a:lstStyle/>
          <a:p>
            <a:fld id="{0D75D232-A3D5-4733-BEA3-6AFF874998B7}" type="datetimeFigureOut">
              <a:rPr lang="en-CA" smtClean="0"/>
              <a:t>2020-06-20</a:t>
            </a:fld>
            <a:endParaRPr lang="en-CA"/>
          </a:p>
        </p:txBody>
      </p:sp>
      <p:sp>
        <p:nvSpPr>
          <p:cNvPr id="5" name="Footer Placeholder 4">
            <a:extLst>
              <a:ext uri="{FF2B5EF4-FFF2-40B4-BE49-F238E27FC236}">
                <a16:creationId xmlns:a16="http://schemas.microsoft.com/office/drawing/2014/main" id="{F8F5F43A-DDE1-4185-9837-BA9C3E0773C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87718DE-6BEC-472E-AAA0-CDFCE3C52A50}"/>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768353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3A90-24EB-45E3-AF5E-CD6E20D3F2F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E98907E-0851-4B57-B52C-7CD0428583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52A8A45-06F8-41DE-B024-301B84C6EF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5AFD024-57B2-4FA2-A153-0C8707D7572C}"/>
              </a:ext>
            </a:extLst>
          </p:cNvPr>
          <p:cNvSpPr>
            <a:spLocks noGrp="1"/>
          </p:cNvSpPr>
          <p:nvPr>
            <p:ph type="dt" sz="half" idx="10"/>
          </p:nvPr>
        </p:nvSpPr>
        <p:spPr/>
        <p:txBody>
          <a:bodyPr/>
          <a:lstStyle/>
          <a:p>
            <a:fld id="{0D75D232-A3D5-4733-BEA3-6AFF874998B7}" type="datetimeFigureOut">
              <a:rPr lang="en-CA" smtClean="0"/>
              <a:t>2020-06-20</a:t>
            </a:fld>
            <a:endParaRPr lang="en-CA"/>
          </a:p>
        </p:txBody>
      </p:sp>
      <p:sp>
        <p:nvSpPr>
          <p:cNvPr id="6" name="Footer Placeholder 5">
            <a:extLst>
              <a:ext uri="{FF2B5EF4-FFF2-40B4-BE49-F238E27FC236}">
                <a16:creationId xmlns:a16="http://schemas.microsoft.com/office/drawing/2014/main" id="{5D4576CF-9E22-4E29-94E4-33C004993A2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ADA770D-01D0-4501-AF42-BB74BA665B2F}"/>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316058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B68F-DEE0-4733-8CDB-1CBCFEF4922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2435B3B-50EE-4A86-A32A-23DE437CD9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F13DC2-FB5C-4A74-A5A3-0AB55A257F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B14ADB4-DE26-4EBF-8CFF-4474120275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BF3A95-125C-4B8D-A311-4A1BBCA574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D460AA9-AF3D-4B0A-8337-AF5700B2F572}"/>
              </a:ext>
            </a:extLst>
          </p:cNvPr>
          <p:cNvSpPr>
            <a:spLocks noGrp="1"/>
          </p:cNvSpPr>
          <p:nvPr>
            <p:ph type="dt" sz="half" idx="10"/>
          </p:nvPr>
        </p:nvSpPr>
        <p:spPr/>
        <p:txBody>
          <a:bodyPr/>
          <a:lstStyle/>
          <a:p>
            <a:fld id="{0D75D232-A3D5-4733-BEA3-6AFF874998B7}" type="datetimeFigureOut">
              <a:rPr lang="en-CA" smtClean="0"/>
              <a:t>2020-06-20</a:t>
            </a:fld>
            <a:endParaRPr lang="en-CA"/>
          </a:p>
        </p:txBody>
      </p:sp>
      <p:sp>
        <p:nvSpPr>
          <p:cNvPr id="8" name="Footer Placeholder 7">
            <a:extLst>
              <a:ext uri="{FF2B5EF4-FFF2-40B4-BE49-F238E27FC236}">
                <a16:creationId xmlns:a16="http://schemas.microsoft.com/office/drawing/2014/main" id="{7A78A7EE-784E-4FC1-912F-8F2921384C5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66B5974-9C0D-4933-B530-CB2F203FD3E0}"/>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3896444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72E5-17C2-423E-8B13-8DA1AC2CBBD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F84EA0E-7EA6-4995-BF48-DEECD1771C32}"/>
              </a:ext>
            </a:extLst>
          </p:cNvPr>
          <p:cNvSpPr>
            <a:spLocks noGrp="1"/>
          </p:cNvSpPr>
          <p:nvPr>
            <p:ph type="dt" sz="half" idx="10"/>
          </p:nvPr>
        </p:nvSpPr>
        <p:spPr/>
        <p:txBody>
          <a:bodyPr/>
          <a:lstStyle/>
          <a:p>
            <a:fld id="{0D75D232-A3D5-4733-BEA3-6AFF874998B7}" type="datetimeFigureOut">
              <a:rPr lang="en-CA" smtClean="0"/>
              <a:t>2020-06-20</a:t>
            </a:fld>
            <a:endParaRPr lang="en-CA"/>
          </a:p>
        </p:txBody>
      </p:sp>
      <p:sp>
        <p:nvSpPr>
          <p:cNvPr id="4" name="Footer Placeholder 3">
            <a:extLst>
              <a:ext uri="{FF2B5EF4-FFF2-40B4-BE49-F238E27FC236}">
                <a16:creationId xmlns:a16="http://schemas.microsoft.com/office/drawing/2014/main" id="{8759EBAE-5C99-4AE6-A550-95958A1F8E8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939B0DC-7BD5-4793-AA9B-D70C0A7F0357}"/>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3931341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529D92-3ADA-47EE-98EF-85CC74B0888A}"/>
              </a:ext>
            </a:extLst>
          </p:cNvPr>
          <p:cNvSpPr>
            <a:spLocks noGrp="1"/>
          </p:cNvSpPr>
          <p:nvPr>
            <p:ph type="dt" sz="half" idx="10"/>
          </p:nvPr>
        </p:nvSpPr>
        <p:spPr/>
        <p:txBody>
          <a:bodyPr/>
          <a:lstStyle/>
          <a:p>
            <a:fld id="{0D75D232-A3D5-4733-BEA3-6AFF874998B7}" type="datetimeFigureOut">
              <a:rPr lang="en-CA" smtClean="0"/>
              <a:t>2020-06-20</a:t>
            </a:fld>
            <a:endParaRPr lang="en-CA"/>
          </a:p>
        </p:txBody>
      </p:sp>
      <p:sp>
        <p:nvSpPr>
          <p:cNvPr id="3" name="Footer Placeholder 2">
            <a:extLst>
              <a:ext uri="{FF2B5EF4-FFF2-40B4-BE49-F238E27FC236}">
                <a16:creationId xmlns:a16="http://schemas.microsoft.com/office/drawing/2014/main" id="{47FF54D7-C8A5-4607-A39D-81F9FAA96D8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8C13457-FB1D-4A58-A9B5-7DE67071E299}"/>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134483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B386C-C13B-4E4C-B409-A52A58AA33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C89F9B3-FF12-44E9-A3DD-879AB0BE94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437983D-1815-48C6-8611-B4D286E00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D0688-5CCF-44F8-B4D1-73E6C18D9E5B}"/>
              </a:ext>
            </a:extLst>
          </p:cNvPr>
          <p:cNvSpPr>
            <a:spLocks noGrp="1"/>
          </p:cNvSpPr>
          <p:nvPr>
            <p:ph type="dt" sz="half" idx="10"/>
          </p:nvPr>
        </p:nvSpPr>
        <p:spPr/>
        <p:txBody>
          <a:bodyPr/>
          <a:lstStyle/>
          <a:p>
            <a:fld id="{0D75D232-A3D5-4733-BEA3-6AFF874998B7}" type="datetimeFigureOut">
              <a:rPr lang="en-CA" smtClean="0"/>
              <a:t>2020-06-20</a:t>
            </a:fld>
            <a:endParaRPr lang="en-CA"/>
          </a:p>
        </p:txBody>
      </p:sp>
      <p:sp>
        <p:nvSpPr>
          <p:cNvPr id="6" name="Footer Placeholder 5">
            <a:extLst>
              <a:ext uri="{FF2B5EF4-FFF2-40B4-BE49-F238E27FC236}">
                <a16:creationId xmlns:a16="http://schemas.microsoft.com/office/drawing/2014/main" id="{A9E37774-2EE4-4DAA-A5C5-EAE937B2F95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575018E-AE1B-47BB-8B35-E4AAF5E56827}"/>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1675292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1DFA-170B-453A-87F4-C07C2795A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9A09BC-EC79-467C-A1B8-FB00B1B2A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83A287D-091A-48D8-8E40-652B1661D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B95349-AE57-4855-8539-345879436201}"/>
              </a:ext>
            </a:extLst>
          </p:cNvPr>
          <p:cNvSpPr>
            <a:spLocks noGrp="1"/>
          </p:cNvSpPr>
          <p:nvPr>
            <p:ph type="dt" sz="half" idx="10"/>
          </p:nvPr>
        </p:nvSpPr>
        <p:spPr/>
        <p:txBody>
          <a:bodyPr/>
          <a:lstStyle/>
          <a:p>
            <a:fld id="{0D75D232-A3D5-4733-BEA3-6AFF874998B7}" type="datetimeFigureOut">
              <a:rPr lang="en-CA" smtClean="0"/>
              <a:t>2020-06-20</a:t>
            </a:fld>
            <a:endParaRPr lang="en-CA"/>
          </a:p>
        </p:txBody>
      </p:sp>
      <p:sp>
        <p:nvSpPr>
          <p:cNvPr id="6" name="Footer Placeholder 5">
            <a:extLst>
              <a:ext uri="{FF2B5EF4-FFF2-40B4-BE49-F238E27FC236}">
                <a16:creationId xmlns:a16="http://schemas.microsoft.com/office/drawing/2014/main" id="{233837FA-0E6F-4529-AAA0-410D365B95A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CCB39F0-1BA2-4200-81E0-6BF56A4E27EA}"/>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1628962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D617F-E693-4555-B627-9D53D6EEA7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0E296E9-6433-40F1-9434-C40009760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EF99B61-03EB-4412-AE56-BEACC4C4B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75D232-A3D5-4733-BEA3-6AFF874998B7}" type="datetimeFigureOut">
              <a:rPr lang="en-CA" smtClean="0"/>
              <a:t>2020-06-20</a:t>
            </a:fld>
            <a:endParaRPr lang="en-CA"/>
          </a:p>
        </p:txBody>
      </p:sp>
      <p:sp>
        <p:nvSpPr>
          <p:cNvPr id="5" name="Footer Placeholder 4">
            <a:extLst>
              <a:ext uri="{FF2B5EF4-FFF2-40B4-BE49-F238E27FC236}">
                <a16:creationId xmlns:a16="http://schemas.microsoft.com/office/drawing/2014/main" id="{15CCBC92-4DBD-4A2D-B4B6-D4ED49259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302920C-AFC6-4E01-BCE1-BD56C21CD6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D3279-18E7-4BEE-8F06-8C74C2CF8735}" type="slidenum">
              <a:rPr lang="en-CA" smtClean="0"/>
              <a:t>‹#›</a:t>
            </a:fld>
            <a:endParaRPr lang="en-CA"/>
          </a:p>
        </p:txBody>
      </p:sp>
    </p:spTree>
    <p:extLst>
      <p:ext uri="{BB962C8B-B14F-4D97-AF65-F5344CB8AC3E}">
        <p14:creationId xmlns:p14="http://schemas.microsoft.com/office/powerpoint/2010/main" val="2129426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twitter.com/moezpycaretorg1" TargetMode="External"/><Relationship Id="rId5" Type="http://schemas.openxmlformats.org/officeDocument/2006/relationships/hyperlink" Target="https://www.linkedin.com/in/profile-moez/" TargetMode="External"/><Relationship Id="rId4" Type="http://schemas.openxmlformats.org/officeDocument/2006/relationships/hyperlink" Target="https://medium.com/@moez_62905"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uFNmhgM9ghVrtqN3MXaofxDlLePb3yIi#scrollTo=sYsHyY8uH6tb" TargetMode="External"/><Relationship Id="rId2" Type="http://schemas.openxmlformats.org/officeDocument/2006/relationships/hyperlink" Target="https://colab.research.google.com/drive/1W6ZYw5oAN7V85utFkXkCQq3iBWjqP1WB" TargetMode="Externa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hyperlink" Target="https://www.youtube.com/watch?v=ZeQVkEWo2x0" TargetMode="External"/><Relationship Id="rId4" Type="http://schemas.openxmlformats.org/officeDocument/2006/relationships/hyperlink" Target="https://www.analyticsvidhya.com/blog/2020/05/pycaret-machine-learning-model-second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powerbi.microsoft.com/en-us/downloads/" TargetMode="External"/><Relationship Id="rId2" Type="http://schemas.openxmlformats.org/officeDocument/2006/relationships/hyperlink" Target="https://www.anaconda.com/products/individual" TargetMode="External"/><Relationship Id="rId1" Type="http://schemas.openxmlformats.org/officeDocument/2006/relationships/slideLayout" Target="../slideLayouts/slideLayout2.xml"/><Relationship Id="rId4" Type="http://schemas.openxmlformats.org/officeDocument/2006/relationships/hyperlink" Target="https://www.pycaret.org/instal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pycaret.org/instal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raw.githubusercontent.com/pycaret/pycaret-demo-eb/master/jewellery.cs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medium.com/@moez_62905/" TargetMode="External"/><Relationship Id="rId3" Type="http://schemas.openxmlformats.org/officeDocument/2006/relationships/hyperlink" Target="https://www.linkedin.com/in/profile-moez/"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hyperlink" Target="https://twitter.com/moezpycaretorg1" TargetMode="External"/><Relationship Id="rId5" Type="http://schemas.openxmlformats.org/officeDocument/2006/relationships/image" Target="../media/image4.jpg"/><Relationship Id="rId10" Type="http://schemas.openxmlformats.org/officeDocument/2006/relationships/hyperlink" Target="mailto:moez@pycaret.org" TargetMode="External"/><Relationship Id="rId4" Type="http://schemas.openxmlformats.org/officeDocument/2006/relationships/image" Target="../media/image3.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github.com/pycaret/pycaret" TargetMode="External"/><Relationship Id="rId7" Type="http://schemas.openxmlformats.org/officeDocument/2006/relationships/hyperlink" Target="https://www.github.com/pycaret/ppfest" TargetMode="External"/><Relationship Id="rId2" Type="http://schemas.openxmlformats.org/officeDocument/2006/relationships/hyperlink" Target="https://www.pycaret.org/" TargetMode="External"/><Relationship Id="rId1" Type="http://schemas.openxmlformats.org/officeDocument/2006/relationships/slideLayout" Target="../slideLayouts/slideLayout12.xml"/><Relationship Id="rId6" Type="http://schemas.openxmlformats.org/officeDocument/2006/relationships/hyperlink" Target="https://medium.com/@moez_62905/" TargetMode="External"/><Relationship Id="rId5" Type="http://schemas.openxmlformats.org/officeDocument/2006/relationships/hyperlink" Target="https://www.youtube.com/channel/UCxA1YTYJ9BEeo50lxyI_B3g" TargetMode="External"/><Relationship Id="rId4" Type="http://schemas.openxmlformats.org/officeDocument/2006/relationships/hyperlink" Target="https://www.linkedin.com/company/pycare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towardsdatascience.com/how-to-implement-clustering-in-power-bi-using-pycaret-4b5e34b1405b" TargetMode="External"/><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hyperlink" Target="https://towardsdatascience.com/build-your-first-anomaly-detector-in-power-bi-using-pycaret-2b41b363244e" TargetMode="External"/><Relationship Id="rId5" Type="http://schemas.openxmlformats.org/officeDocument/2006/relationships/image" Target="../media/image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owardsdatascience.com/topic-modeling-in-power-bi-using-pycaret-54422b4e36d6" TargetMode="Externa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hyperlink" Target="https://towardsdatascience.com/machine-learning-in-power-bi-using-pycaret-34307f09394a"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owardsdatascience.com/build-and-deploy-your-first-machine-learning-web-app-e020db344a99" TargetMode="External"/><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hyperlink" Target="https://towardsdatascience.com/deploy-machine-learning-pipeline-on-aws-fargate-eb6e1c50507" TargetMode="External"/><Relationship Id="rId5" Type="http://schemas.openxmlformats.org/officeDocument/2006/relationships/image" Target="../media/image1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towardsdatascience.com/deploy-machine-learning-pipeline-on-cloud-using-docker-container-bec64458dc01" TargetMode="External"/><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hyperlink" Target="https://towardsdatascience.com/deploy-machine-learning-model-on-google-kubernetes-engine-94daac85108b" TargetMode="External"/><Relationship Id="rId5" Type="http://schemas.openxmlformats.org/officeDocument/2006/relationships/image" Target="../media/image1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2oxLDir7foQ" TargetMode="External"/><Relationship Id="rId7" Type="http://schemas.openxmlformats.org/officeDocument/2006/relationships/image" Target="../media/image1.png"/><Relationship Id="rId2" Type="http://schemas.openxmlformats.org/officeDocument/2006/relationships/hyperlink" Target="https://www.youtube.com/watch?v=2xAgLKUN6Xs" TargetMode="External"/><Relationship Id="rId1" Type="http://schemas.openxmlformats.org/officeDocument/2006/relationships/slideLayout" Target="../slideLayouts/slideLayout13.xml"/><Relationship Id="rId6" Type="http://schemas.openxmlformats.org/officeDocument/2006/relationships/hyperlink" Target="https://www.youtube.com/watch?v=XYAGwts5qGw" TargetMode="External"/><Relationship Id="rId5" Type="http://schemas.openxmlformats.org/officeDocument/2006/relationships/hyperlink" Target="https://www.youtube.com/watch?v=G6ShuoM3T1M" TargetMode="External"/><Relationship Id="rId4" Type="http://schemas.openxmlformats.org/officeDocument/2006/relationships/hyperlink" Target="https://www.youtube.com/watch?v=q0dxYDq1A40&amp;t=2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machine-learning-in-tableau-with-pycaret-166ffac9b22e" TargetMode="External"/><Relationship Id="rId2" Type="http://schemas.openxmlformats.org/officeDocument/2006/relationships/hyperlink" Target="https://towardsdatascience.com/machine-learning-in-sql-using-pycaret-87aff377d90c" TargetMode="Externa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hyperlink" Target="https://towardsdatascience.com/machine-learning-to-predict-gold-price-returns-4bdb0506b132" TargetMode="External"/><Relationship Id="rId4" Type="http://schemas.openxmlformats.org/officeDocument/2006/relationships/hyperlink" Target="https://towardsdatascience.com/predicting-crashes-in-gold-prices-using-machine-learning-5769f54849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00" y="2134502"/>
            <a:ext cx="11360800" cy="1095900"/>
          </a:xfrm>
          <a:prstGeom prst="rect">
            <a:avLst/>
          </a:prstGeom>
        </p:spPr>
        <p:txBody>
          <a:bodyPr spcFirstLastPara="1" vert="horz" wrap="square" lIns="121900" tIns="121900" rIns="121900" bIns="121900" rtlCol="0" anchor="b" anchorCtr="0">
            <a:noAutofit/>
          </a:bodyPr>
          <a:lstStyle/>
          <a:p>
            <a:pPr>
              <a:spcBef>
                <a:spcPts val="0"/>
              </a:spcBef>
            </a:pPr>
            <a:r>
              <a:rPr lang="en-CA" sz="4267" b="1" dirty="0"/>
              <a:t>Machine Learning in Power BI</a:t>
            </a:r>
            <a:endParaRPr sz="4267" b="1" dirty="0"/>
          </a:p>
        </p:txBody>
      </p:sp>
      <p:sp>
        <p:nvSpPr>
          <p:cNvPr id="55" name="Google Shape;55;p13"/>
          <p:cNvSpPr txBox="1">
            <a:spLocks noGrp="1"/>
          </p:cNvSpPr>
          <p:nvPr>
            <p:ph type="subTitle" idx="1"/>
          </p:nvPr>
        </p:nvSpPr>
        <p:spPr>
          <a:xfrm>
            <a:off x="415600" y="3131903"/>
            <a:ext cx="11360800" cy="594194"/>
          </a:xfrm>
          <a:prstGeom prst="rect">
            <a:avLst/>
          </a:prstGeom>
        </p:spPr>
        <p:txBody>
          <a:bodyPr spcFirstLastPara="1" vert="horz" wrap="square" lIns="121900" tIns="121900" rIns="121900" bIns="121900" rtlCol="0" anchor="t" anchorCtr="0">
            <a:noAutofit/>
          </a:bodyPr>
          <a:lstStyle/>
          <a:p>
            <a:pPr>
              <a:spcBef>
                <a:spcPts val="0"/>
              </a:spcBef>
            </a:pPr>
            <a:r>
              <a:rPr lang="en-CA" dirty="0"/>
              <a:t>June 20</a:t>
            </a:r>
            <a:r>
              <a:rPr lang="en" dirty="0"/>
              <a:t>, 2020</a:t>
            </a:r>
            <a:endParaRPr dirty="0"/>
          </a:p>
          <a:p>
            <a:pPr algn="l">
              <a:spcBef>
                <a:spcPts val="0"/>
              </a:spcBef>
            </a:pPr>
            <a:endParaRPr dirty="0"/>
          </a:p>
        </p:txBody>
      </p:sp>
      <p:pic>
        <p:nvPicPr>
          <p:cNvPr id="3" name="Picture 2" descr="A picture containing table, drawing&#10;&#10;Description automatically generated">
            <a:extLst>
              <a:ext uri="{FF2B5EF4-FFF2-40B4-BE49-F238E27FC236}">
                <a16:creationId xmlns:a16="http://schemas.microsoft.com/office/drawing/2014/main" id="{CB66A060-FC47-404C-A5DD-FCD827DB4EB6}"/>
              </a:ext>
            </a:extLst>
          </p:cNvPr>
          <p:cNvPicPr>
            <a:picLocks noChangeAspect="1"/>
          </p:cNvPicPr>
          <p:nvPr/>
        </p:nvPicPr>
        <p:blipFill>
          <a:blip r:embed="rId3"/>
          <a:stretch>
            <a:fillRect/>
          </a:stretch>
        </p:blipFill>
        <p:spPr>
          <a:xfrm>
            <a:off x="4605400" y="566412"/>
            <a:ext cx="2538349" cy="372113"/>
          </a:xfrm>
          <a:prstGeom prst="rect">
            <a:avLst/>
          </a:prstGeom>
        </p:spPr>
      </p:pic>
      <p:sp>
        <p:nvSpPr>
          <p:cNvPr id="6" name="Google Shape;54;p13">
            <a:extLst>
              <a:ext uri="{FF2B5EF4-FFF2-40B4-BE49-F238E27FC236}">
                <a16:creationId xmlns:a16="http://schemas.microsoft.com/office/drawing/2014/main" id="{B80E0D04-CEFD-4063-ACDF-35AACD56AA81}"/>
              </a:ext>
            </a:extLst>
          </p:cNvPr>
          <p:cNvSpPr txBox="1">
            <a:spLocks/>
          </p:cNvSpPr>
          <p:nvPr/>
        </p:nvSpPr>
        <p:spPr>
          <a:xfrm>
            <a:off x="10209320" y="6162005"/>
            <a:ext cx="1797900" cy="695995"/>
          </a:xfrm>
          <a:prstGeom prst="rect">
            <a:avLst/>
          </a:prstGeom>
        </p:spPr>
        <p:txBody>
          <a:bodyPr spcFirstLastPara="1" vert="horz" wrap="square" lIns="121900" tIns="121900" rIns="121900" bIns="1219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US" sz="2400" b="1" dirty="0"/>
              <a:t>Moez Ali</a:t>
            </a:r>
          </a:p>
        </p:txBody>
      </p:sp>
      <p:sp>
        <p:nvSpPr>
          <p:cNvPr id="2" name="Rectangle 1">
            <a:extLst>
              <a:ext uri="{FF2B5EF4-FFF2-40B4-BE49-F238E27FC236}">
                <a16:creationId xmlns:a16="http://schemas.microsoft.com/office/drawing/2014/main" id="{27A6582E-3A70-49DE-B5C4-224326EDAE89}"/>
              </a:ext>
            </a:extLst>
          </p:cNvPr>
          <p:cNvSpPr/>
          <p:nvPr/>
        </p:nvSpPr>
        <p:spPr>
          <a:xfrm>
            <a:off x="326474" y="6325336"/>
            <a:ext cx="3655681" cy="369332"/>
          </a:xfrm>
          <a:prstGeom prst="rect">
            <a:avLst/>
          </a:prstGeom>
        </p:spPr>
        <p:txBody>
          <a:bodyPr wrap="none">
            <a:spAutoFit/>
          </a:bodyPr>
          <a:lstStyle/>
          <a:p>
            <a:r>
              <a:rPr lang="en-CA" dirty="0">
                <a:hlinkClick r:id="rId4"/>
              </a:rPr>
              <a:t>https://medium.com/@moez_62905</a:t>
            </a:r>
            <a:endParaRPr lang="en-CA" dirty="0"/>
          </a:p>
        </p:txBody>
      </p:sp>
      <p:sp>
        <p:nvSpPr>
          <p:cNvPr id="4" name="TextBox 3">
            <a:extLst>
              <a:ext uri="{FF2B5EF4-FFF2-40B4-BE49-F238E27FC236}">
                <a16:creationId xmlns:a16="http://schemas.microsoft.com/office/drawing/2014/main" id="{3916D5EC-CFD6-4510-AC80-30DE607F3139}"/>
              </a:ext>
            </a:extLst>
          </p:cNvPr>
          <p:cNvSpPr txBox="1"/>
          <p:nvPr/>
        </p:nvSpPr>
        <p:spPr>
          <a:xfrm>
            <a:off x="228820" y="4706592"/>
            <a:ext cx="1821922" cy="369332"/>
          </a:xfrm>
          <a:prstGeom prst="rect">
            <a:avLst/>
          </a:prstGeom>
          <a:noFill/>
        </p:spPr>
        <p:txBody>
          <a:bodyPr wrap="square" rtlCol="0">
            <a:spAutoFit/>
          </a:bodyPr>
          <a:lstStyle/>
          <a:p>
            <a:r>
              <a:rPr lang="en-CA" b="1" dirty="0"/>
              <a:t>@Follow me</a:t>
            </a:r>
          </a:p>
        </p:txBody>
      </p:sp>
      <p:sp>
        <p:nvSpPr>
          <p:cNvPr id="8" name="Rectangle 7">
            <a:extLst>
              <a:ext uri="{FF2B5EF4-FFF2-40B4-BE49-F238E27FC236}">
                <a16:creationId xmlns:a16="http://schemas.microsoft.com/office/drawing/2014/main" id="{CF7DE187-7F77-48BE-BA27-A300B221CC66}"/>
              </a:ext>
            </a:extLst>
          </p:cNvPr>
          <p:cNvSpPr/>
          <p:nvPr/>
        </p:nvSpPr>
        <p:spPr>
          <a:xfrm>
            <a:off x="326474" y="5210375"/>
            <a:ext cx="4733796" cy="400110"/>
          </a:xfrm>
          <a:prstGeom prst="rect">
            <a:avLst/>
          </a:prstGeom>
        </p:spPr>
        <p:txBody>
          <a:bodyPr wrap="none">
            <a:spAutoFit/>
          </a:bodyPr>
          <a:lstStyle/>
          <a:p>
            <a:r>
              <a:rPr lang="en-CA" sz="2000" dirty="0">
                <a:hlinkClick r:id="rId5"/>
              </a:rPr>
              <a:t>https://www.linkedin.com/in/profile-moez/</a:t>
            </a:r>
            <a:endParaRPr lang="en-CA" sz="2000" dirty="0"/>
          </a:p>
        </p:txBody>
      </p:sp>
      <p:sp>
        <p:nvSpPr>
          <p:cNvPr id="9" name="Rectangle 8">
            <a:extLst>
              <a:ext uri="{FF2B5EF4-FFF2-40B4-BE49-F238E27FC236}">
                <a16:creationId xmlns:a16="http://schemas.microsoft.com/office/drawing/2014/main" id="{114330F6-0FAB-47F9-A21B-6B3C3D586EA0}"/>
              </a:ext>
            </a:extLst>
          </p:cNvPr>
          <p:cNvSpPr/>
          <p:nvPr/>
        </p:nvSpPr>
        <p:spPr>
          <a:xfrm>
            <a:off x="326474" y="5761895"/>
            <a:ext cx="4096955" cy="400110"/>
          </a:xfrm>
          <a:prstGeom prst="rect">
            <a:avLst/>
          </a:prstGeom>
        </p:spPr>
        <p:txBody>
          <a:bodyPr wrap="none">
            <a:spAutoFit/>
          </a:bodyPr>
          <a:lstStyle/>
          <a:p>
            <a:r>
              <a:rPr lang="en-CA" sz="2000" dirty="0">
                <a:hlinkClick r:id="rId6"/>
              </a:rPr>
              <a:t>https://twitter.com/moezpycaretorg1</a:t>
            </a:r>
            <a:endParaRPr lang="en-CA"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5BE0-7587-409C-9D1A-724DC541C453}"/>
              </a:ext>
            </a:extLst>
          </p:cNvPr>
          <p:cNvSpPr>
            <a:spLocks noGrp="1"/>
          </p:cNvSpPr>
          <p:nvPr>
            <p:ph type="title"/>
          </p:nvPr>
        </p:nvSpPr>
        <p:spPr>
          <a:xfrm>
            <a:off x="415600" y="307617"/>
            <a:ext cx="11360800" cy="763600"/>
          </a:xfrm>
        </p:spPr>
        <p:txBody>
          <a:bodyPr/>
          <a:lstStyle/>
          <a:p>
            <a:r>
              <a:rPr lang="en-CA" dirty="0"/>
              <a:t>Resources (cont.)</a:t>
            </a:r>
          </a:p>
        </p:txBody>
      </p:sp>
      <p:sp>
        <p:nvSpPr>
          <p:cNvPr id="3" name="Text Placeholder 2">
            <a:extLst>
              <a:ext uri="{FF2B5EF4-FFF2-40B4-BE49-F238E27FC236}">
                <a16:creationId xmlns:a16="http://schemas.microsoft.com/office/drawing/2014/main" id="{06E6FFFC-6088-490F-A98E-979362483C08}"/>
              </a:ext>
            </a:extLst>
          </p:cNvPr>
          <p:cNvSpPr>
            <a:spLocks noGrp="1"/>
          </p:cNvSpPr>
          <p:nvPr>
            <p:ph type="body" idx="1"/>
          </p:nvPr>
        </p:nvSpPr>
        <p:spPr>
          <a:xfrm>
            <a:off x="415600" y="1323975"/>
            <a:ext cx="11360800" cy="5226408"/>
          </a:xfrm>
        </p:spPr>
        <p:txBody>
          <a:bodyPr/>
          <a:lstStyle/>
          <a:p>
            <a:r>
              <a:rPr lang="en-US" sz="2133" dirty="0"/>
              <a:t>Binary Classification Notebook by </a:t>
            </a:r>
            <a:r>
              <a:rPr lang="en-US" sz="2133" b="1" i="1" dirty="0"/>
              <a:t>Murali Tedla</a:t>
            </a:r>
            <a:endParaRPr lang="en-US" b="1" i="1" dirty="0"/>
          </a:p>
          <a:p>
            <a:pPr marL="152396" indent="0">
              <a:buNone/>
            </a:pPr>
            <a:r>
              <a:rPr lang="en-CA" sz="1600" u="sng" dirty="0">
                <a:hlinkClick r:id="rId2"/>
              </a:rPr>
              <a:t>https://colab.research.google.com/drive/1W6ZYw5oAN7V85utFkXkCQq3iBWjqP1WB</a:t>
            </a:r>
            <a:endParaRPr lang="en-CA" sz="1600" u="sng" dirty="0"/>
          </a:p>
          <a:p>
            <a:pPr marL="152396" indent="0">
              <a:buNone/>
            </a:pPr>
            <a:endParaRPr lang="en-CA" sz="1600" dirty="0"/>
          </a:p>
          <a:p>
            <a:r>
              <a:rPr lang="en-US" sz="2133" dirty="0"/>
              <a:t>Wine Quality Prediction by </a:t>
            </a:r>
            <a:r>
              <a:rPr lang="en-US" sz="2133" b="1" i="1" dirty="0"/>
              <a:t>Abhinav Arora</a:t>
            </a:r>
            <a:endParaRPr lang="en-US" b="1" i="1" dirty="0"/>
          </a:p>
          <a:p>
            <a:pPr marL="152396" indent="0">
              <a:buNone/>
            </a:pPr>
            <a:r>
              <a:rPr lang="en-CA" sz="1600" dirty="0">
                <a:hlinkClick r:id="rId3"/>
              </a:rPr>
              <a:t>https://colab.research.google.com/drive/1uFNmhgM9ghVrtqN3MXaofxDlLePb3yIi#scrollTo=sYsHyY8uH6tb</a:t>
            </a:r>
            <a:endParaRPr lang="en-CA" sz="1600" dirty="0"/>
          </a:p>
          <a:p>
            <a:pPr marL="152396" indent="0">
              <a:buNone/>
            </a:pPr>
            <a:endParaRPr lang="en-CA" sz="1600" dirty="0"/>
          </a:p>
          <a:p>
            <a:r>
              <a:rPr lang="en-US" sz="2133" dirty="0"/>
              <a:t>Build your machine learning models by </a:t>
            </a:r>
            <a:r>
              <a:rPr lang="en-US" sz="2133" b="1" i="1" dirty="0"/>
              <a:t>Lakshay Arora</a:t>
            </a:r>
          </a:p>
          <a:p>
            <a:pPr marL="152396" indent="0">
              <a:buNone/>
            </a:pPr>
            <a:r>
              <a:rPr lang="en-CA" sz="1600" dirty="0">
                <a:hlinkClick r:id="rId4"/>
              </a:rPr>
              <a:t>https://www.analyticsvidhya.com/blog/2020/05/pycaret-machine-learning-model-seconds/</a:t>
            </a:r>
            <a:endParaRPr lang="en-CA" sz="1600" dirty="0"/>
          </a:p>
          <a:p>
            <a:pPr marL="152396" indent="0">
              <a:buNone/>
            </a:pPr>
            <a:endParaRPr lang="en-CA" sz="1600" dirty="0"/>
          </a:p>
          <a:p>
            <a:r>
              <a:rPr lang="en-US" sz="2133" dirty="0"/>
              <a:t>PyCaret’s Integration with Power BI (1 Hour Video Tutorial)</a:t>
            </a:r>
            <a:endParaRPr lang="en-US" sz="2133" b="1" i="1" dirty="0"/>
          </a:p>
          <a:p>
            <a:pPr marL="152396" indent="0">
              <a:buNone/>
            </a:pPr>
            <a:r>
              <a:rPr lang="en-CA" sz="1600" dirty="0">
                <a:hlinkClick r:id="rId5"/>
              </a:rPr>
              <a:t>https://www.youtube.com/watch?v=ZeQVkEWo2x0</a:t>
            </a:r>
            <a:endParaRPr lang="en-CA" sz="1600" dirty="0"/>
          </a:p>
          <a:p>
            <a:pPr marL="152396" indent="0">
              <a:buNone/>
            </a:pPr>
            <a:endParaRPr lang="en-CA" sz="1600" i="1" dirty="0"/>
          </a:p>
          <a:p>
            <a:r>
              <a:rPr lang="en-US" sz="2133" dirty="0"/>
              <a:t>Anomaly Detection using PyCaret by </a:t>
            </a:r>
            <a:r>
              <a:rPr lang="en-US" sz="2133" b="1" i="1" dirty="0"/>
              <a:t>Krish Naik</a:t>
            </a:r>
            <a:r>
              <a:rPr lang="en-US" sz="2133" dirty="0"/>
              <a:t> (Video Tutorial)</a:t>
            </a:r>
            <a:endParaRPr lang="en-US" sz="2133" b="1" i="1" dirty="0"/>
          </a:p>
          <a:p>
            <a:pPr marL="152396" indent="0">
              <a:buNone/>
            </a:pPr>
            <a:r>
              <a:rPr lang="en-CA" sz="1600" dirty="0">
                <a:hlinkClick r:id="rId5"/>
              </a:rPr>
              <a:t>https://www.youtube.com/watch?v=ZeQVkEWo2x0</a:t>
            </a:r>
            <a:endParaRPr lang="en-CA" sz="1600" dirty="0"/>
          </a:p>
          <a:p>
            <a:pPr marL="152396" indent="0">
              <a:buNone/>
            </a:pPr>
            <a:endParaRPr lang="en-CA" sz="1600" dirty="0"/>
          </a:p>
          <a:p>
            <a:pPr marL="152396" indent="0">
              <a:buNone/>
            </a:pPr>
            <a:endParaRPr lang="en-US" sz="1600" i="1" dirty="0"/>
          </a:p>
          <a:p>
            <a:pPr marL="152396" indent="0">
              <a:buNone/>
            </a:pPr>
            <a:r>
              <a:rPr lang="en-US" i="1" dirty="0"/>
              <a:t> 	</a:t>
            </a:r>
            <a:endParaRPr lang="en-CA" i="1" dirty="0"/>
          </a:p>
        </p:txBody>
      </p:sp>
      <p:pic>
        <p:nvPicPr>
          <p:cNvPr id="4" name="Google Shape;150;p23">
            <a:extLst>
              <a:ext uri="{FF2B5EF4-FFF2-40B4-BE49-F238E27FC236}">
                <a16:creationId xmlns:a16="http://schemas.microsoft.com/office/drawing/2014/main" id="{4636B985-9DEF-48C0-B618-F9501A95E3FF}"/>
              </a:ext>
            </a:extLst>
          </p:cNvPr>
          <p:cNvPicPr preferRelativeResize="0"/>
          <p:nvPr/>
        </p:nvPicPr>
        <p:blipFill>
          <a:blip r:embed="rId6">
            <a:alphaModFix/>
          </a:blip>
          <a:stretch>
            <a:fillRect/>
          </a:stretch>
        </p:blipFill>
        <p:spPr>
          <a:xfrm>
            <a:off x="10114284" y="170300"/>
            <a:ext cx="1887217" cy="230000"/>
          </a:xfrm>
          <a:prstGeom prst="rect">
            <a:avLst/>
          </a:prstGeom>
          <a:noFill/>
          <a:ln>
            <a:noFill/>
          </a:ln>
        </p:spPr>
      </p:pic>
    </p:spTree>
    <p:extLst>
      <p:ext uri="{BB962C8B-B14F-4D97-AF65-F5344CB8AC3E}">
        <p14:creationId xmlns:p14="http://schemas.microsoft.com/office/powerpoint/2010/main" val="1425014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3907-E7E5-4245-BB14-274085EDCBF1}"/>
              </a:ext>
            </a:extLst>
          </p:cNvPr>
          <p:cNvSpPr>
            <a:spLocks noGrp="1"/>
          </p:cNvSpPr>
          <p:nvPr>
            <p:ph type="title"/>
          </p:nvPr>
        </p:nvSpPr>
        <p:spPr/>
        <p:txBody>
          <a:bodyPr/>
          <a:lstStyle/>
          <a:p>
            <a:r>
              <a:rPr lang="en-CA" b="1" u="sng" dirty="0"/>
              <a:t>What do you need to follow along?</a:t>
            </a:r>
          </a:p>
        </p:txBody>
      </p:sp>
      <p:sp>
        <p:nvSpPr>
          <p:cNvPr id="3" name="Content Placeholder 2">
            <a:extLst>
              <a:ext uri="{FF2B5EF4-FFF2-40B4-BE49-F238E27FC236}">
                <a16:creationId xmlns:a16="http://schemas.microsoft.com/office/drawing/2014/main" id="{EA193D66-CA44-4EDA-BCEC-87E1912C2DEC}"/>
              </a:ext>
            </a:extLst>
          </p:cNvPr>
          <p:cNvSpPr>
            <a:spLocks noGrp="1"/>
          </p:cNvSpPr>
          <p:nvPr>
            <p:ph idx="1"/>
          </p:nvPr>
        </p:nvSpPr>
        <p:spPr>
          <a:xfrm>
            <a:off x="838200" y="1945567"/>
            <a:ext cx="10515600" cy="3921833"/>
          </a:xfrm>
        </p:spPr>
        <p:txBody>
          <a:bodyPr/>
          <a:lstStyle/>
          <a:p>
            <a:r>
              <a:rPr lang="en-CA" b="1" u="sng" dirty="0"/>
              <a:t>Anaconda Distribution with Python 3.6 or greater. </a:t>
            </a:r>
          </a:p>
          <a:p>
            <a:pPr marL="0" indent="0">
              <a:buNone/>
            </a:pPr>
            <a:r>
              <a:rPr lang="en-CA" sz="2000" dirty="0"/>
              <a:t>    Download: </a:t>
            </a:r>
            <a:r>
              <a:rPr lang="en-CA" sz="2000" dirty="0">
                <a:hlinkClick r:id="rId2"/>
              </a:rPr>
              <a:t>https://www.anaconda.com/products/individual</a:t>
            </a:r>
            <a:endParaRPr lang="en-CA" sz="2000" dirty="0"/>
          </a:p>
          <a:p>
            <a:pPr marL="0" indent="0">
              <a:buNone/>
            </a:pPr>
            <a:endParaRPr lang="en-CA" dirty="0"/>
          </a:p>
          <a:p>
            <a:r>
              <a:rPr lang="en-CA" b="1" u="sng" dirty="0"/>
              <a:t>Power BI Desktop</a:t>
            </a:r>
          </a:p>
          <a:p>
            <a:pPr marL="0" indent="0">
              <a:buNone/>
            </a:pPr>
            <a:r>
              <a:rPr lang="en-CA" sz="2000" dirty="0"/>
              <a:t>    Download </a:t>
            </a:r>
            <a:r>
              <a:rPr lang="en-CA" sz="2000" dirty="0">
                <a:hlinkClick r:id="rId3"/>
              </a:rPr>
              <a:t>https://powerbi.microsoft.com/en-us/downloads/</a:t>
            </a:r>
            <a:endParaRPr lang="en-CA" sz="2000" dirty="0"/>
          </a:p>
          <a:p>
            <a:endParaRPr lang="en-CA" dirty="0"/>
          </a:p>
          <a:p>
            <a:r>
              <a:rPr lang="en-CA" b="1" u="sng" dirty="0"/>
              <a:t>PyCaret</a:t>
            </a:r>
          </a:p>
          <a:p>
            <a:pPr marL="0" indent="0">
              <a:buNone/>
            </a:pPr>
            <a:r>
              <a:rPr lang="en-CA" sz="2000" dirty="0"/>
              <a:t>    Install </a:t>
            </a:r>
            <a:r>
              <a:rPr lang="en-CA" sz="2000" dirty="0">
                <a:hlinkClick r:id="rId4"/>
              </a:rPr>
              <a:t>https://www.pycaret.org/install</a:t>
            </a:r>
            <a:endParaRPr lang="en-CA" dirty="0"/>
          </a:p>
          <a:p>
            <a:pPr marL="0" indent="0">
              <a:buNone/>
            </a:pPr>
            <a:endParaRPr lang="en-CA" dirty="0"/>
          </a:p>
        </p:txBody>
      </p:sp>
    </p:spTree>
    <p:extLst>
      <p:ext uri="{BB962C8B-B14F-4D97-AF65-F5344CB8AC3E}">
        <p14:creationId xmlns:p14="http://schemas.microsoft.com/office/powerpoint/2010/main" val="3648411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C1BA-0C15-4A31-8F45-C651D57FA0A8}"/>
              </a:ext>
            </a:extLst>
          </p:cNvPr>
          <p:cNvSpPr>
            <a:spLocks noGrp="1"/>
          </p:cNvSpPr>
          <p:nvPr>
            <p:ph type="title"/>
          </p:nvPr>
        </p:nvSpPr>
        <p:spPr/>
        <p:txBody>
          <a:bodyPr/>
          <a:lstStyle/>
          <a:p>
            <a:r>
              <a:rPr lang="en-CA" b="1" u="sng" dirty="0"/>
              <a:t>Remember to add it to PATH</a:t>
            </a:r>
          </a:p>
        </p:txBody>
      </p:sp>
      <p:pic>
        <p:nvPicPr>
          <p:cNvPr id="4" name="Picture 3">
            <a:extLst>
              <a:ext uri="{FF2B5EF4-FFF2-40B4-BE49-F238E27FC236}">
                <a16:creationId xmlns:a16="http://schemas.microsoft.com/office/drawing/2014/main" id="{DAE6A89C-DF4F-4725-9A99-84EAED928164}"/>
              </a:ext>
            </a:extLst>
          </p:cNvPr>
          <p:cNvPicPr>
            <a:picLocks noChangeAspect="1"/>
          </p:cNvPicPr>
          <p:nvPr/>
        </p:nvPicPr>
        <p:blipFill>
          <a:blip r:embed="rId2"/>
          <a:stretch>
            <a:fillRect/>
          </a:stretch>
        </p:blipFill>
        <p:spPr>
          <a:xfrm>
            <a:off x="838200" y="1853764"/>
            <a:ext cx="5581160" cy="4432656"/>
          </a:xfrm>
          <a:prstGeom prst="rect">
            <a:avLst/>
          </a:prstGeom>
        </p:spPr>
      </p:pic>
    </p:spTree>
    <p:extLst>
      <p:ext uri="{BB962C8B-B14F-4D97-AF65-F5344CB8AC3E}">
        <p14:creationId xmlns:p14="http://schemas.microsoft.com/office/powerpoint/2010/main" val="3981418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3E58-324C-47B2-8D4A-2F91A5709926}"/>
              </a:ext>
            </a:extLst>
          </p:cNvPr>
          <p:cNvSpPr>
            <a:spLocks noGrp="1"/>
          </p:cNvSpPr>
          <p:nvPr>
            <p:ph type="title"/>
          </p:nvPr>
        </p:nvSpPr>
        <p:spPr>
          <a:xfrm>
            <a:off x="696157" y="374003"/>
            <a:ext cx="10515600" cy="931015"/>
          </a:xfrm>
        </p:spPr>
        <p:txBody>
          <a:bodyPr/>
          <a:lstStyle/>
          <a:p>
            <a:r>
              <a:rPr lang="en-CA" b="1" u="sng" dirty="0"/>
              <a:t>Create Environment and Install PyCaret</a:t>
            </a:r>
          </a:p>
        </p:txBody>
      </p:sp>
      <p:sp>
        <p:nvSpPr>
          <p:cNvPr id="3" name="Content Placeholder 2">
            <a:extLst>
              <a:ext uri="{FF2B5EF4-FFF2-40B4-BE49-F238E27FC236}">
                <a16:creationId xmlns:a16="http://schemas.microsoft.com/office/drawing/2014/main" id="{70371FCF-661E-4CF1-B5B5-B0B7D0F81C9A}"/>
              </a:ext>
            </a:extLst>
          </p:cNvPr>
          <p:cNvSpPr>
            <a:spLocks noGrp="1"/>
          </p:cNvSpPr>
          <p:nvPr>
            <p:ph idx="1"/>
          </p:nvPr>
        </p:nvSpPr>
        <p:spPr>
          <a:xfrm>
            <a:off x="696157" y="5197245"/>
            <a:ext cx="10515600" cy="748899"/>
          </a:xfrm>
        </p:spPr>
        <p:txBody>
          <a:bodyPr>
            <a:normAutofit/>
          </a:bodyPr>
          <a:lstStyle/>
          <a:p>
            <a:pPr marL="0" indent="0">
              <a:buNone/>
            </a:pPr>
            <a:r>
              <a:rPr lang="en-CA" dirty="0">
                <a:hlinkClick r:id="rId2"/>
              </a:rPr>
              <a:t>https://www.pycaret.org/install</a:t>
            </a:r>
            <a:endParaRPr lang="en-CA" dirty="0"/>
          </a:p>
        </p:txBody>
      </p:sp>
      <p:sp>
        <p:nvSpPr>
          <p:cNvPr id="4" name="Content Placeholder 2">
            <a:extLst>
              <a:ext uri="{FF2B5EF4-FFF2-40B4-BE49-F238E27FC236}">
                <a16:creationId xmlns:a16="http://schemas.microsoft.com/office/drawing/2014/main" id="{CC6BE2BC-B2C5-44F9-9CF9-4946F36673CB}"/>
              </a:ext>
            </a:extLst>
          </p:cNvPr>
          <p:cNvSpPr txBox="1">
            <a:spLocks/>
          </p:cNvSpPr>
          <p:nvPr/>
        </p:nvSpPr>
        <p:spPr>
          <a:xfrm>
            <a:off x="802688" y="2681687"/>
            <a:ext cx="10515600" cy="1768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200" dirty="0"/>
              <a:t>conda create --name </a:t>
            </a:r>
            <a:r>
              <a:rPr lang="en-CA" sz="3200" dirty="0">
                <a:solidFill>
                  <a:srgbClr val="FF0000"/>
                </a:solidFill>
              </a:rPr>
              <a:t>powerbi</a:t>
            </a:r>
            <a:r>
              <a:rPr lang="en-CA" sz="3200" dirty="0"/>
              <a:t> python=3.7</a:t>
            </a:r>
          </a:p>
          <a:p>
            <a:pPr marL="0" indent="0">
              <a:buNone/>
            </a:pPr>
            <a:r>
              <a:rPr lang="en-CA" sz="3200" dirty="0"/>
              <a:t>conda activate </a:t>
            </a:r>
            <a:r>
              <a:rPr lang="en-CA" sz="3200" dirty="0">
                <a:solidFill>
                  <a:srgbClr val="FF0000"/>
                </a:solidFill>
              </a:rPr>
              <a:t>powerbi</a:t>
            </a:r>
          </a:p>
          <a:p>
            <a:pPr marL="0" indent="0">
              <a:buNone/>
            </a:pPr>
            <a:r>
              <a:rPr lang="en-CA" sz="3200" dirty="0"/>
              <a:t>pip install pycaret</a:t>
            </a:r>
          </a:p>
          <a:p>
            <a:pPr marL="0" indent="0">
              <a:buNone/>
            </a:pPr>
            <a:endParaRPr lang="en-CA" dirty="0">
              <a:solidFill>
                <a:srgbClr val="FF0000"/>
              </a:solidFill>
            </a:endParaRPr>
          </a:p>
        </p:txBody>
      </p:sp>
      <p:sp>
        <p:nvSpPr>
          <p:cNvPr id="5" name="Content Placeholder 2">
            <a:extLst>
              <a:ext uri="{FF2B5EF4-FFF2-40B4-BE49-F238E27FC236}">
                <a16:creationId xmlns:a16="http://schemas.microsoft.com/office/drawing/2014/main" id="{C4AC1972-9359-4156-BACF-8B3A561FD478}"/>
              </a:ext>
            </a:extLst>
          </p:cNvPr>
          <p:cNvSpPr txBox="1">
            <a:spLocks/>
          </p:cNvSpPr>
          <p:nvPr/>
        </p:nvSpPr>
        <p:spPr>
          <a:xfrm>
            <a:off x="696157" y="1737653"/>
            <a:ext cx="10515600" cy="6293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200" b="1" dirty="0"/>
              <a:t>Execute following code in Anaconda Terminal:</a:t>
            </a:r>
          </a:p>
          <a:p>
            <a:pPr marL="0" indent="0">
              <a:buNone/>
            </a:pPr>
            <a:endParaRPr lang="en-CA" dirty="0">
              <a:solidFill>
                <a:srgbClr val="FF0000"/>
              </a:solidFill>
            </a:endParaRPr>
          </a:p>
        </p:txBody>
      </p:sp>
      <p:sp>
        <p:nvSpPr>
          <p:cNvPr id="6" name="Rectangle 5">
            <a:extLst>
              <a:ext uri="{FF2B5EF4-FFF2-40B4-BE49-F238E27FC236}">
                <a16:creationId xmlns:a16="http://schemas.microsoft.com/office/drawing/2014/main" id="{9BD0CA99-A6C9-4A8B-A713-44AA3C19DF36}"/>
              </a:ext>
            </a:extLst>
          </p:cNvPr>
          <p:cNvSpPr/>
          <p:nvPr/>
        </p:nvSpPr>
        <p:spPr>
          <a:xfrm>
            <a:off x="811566" y="2681687"/>
            <a:ext cx="9841638" cy="1872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03916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BDCF3-87D2-4E70-8D0E-26DF931A0E41}"/>
              </a:ext>
            </a:extLst>
          </p:cNvPr>
          <p:cNvSpPr>
            <a:spLocks noGrp="1"/>
          </p:cNvSpPr>
          <p:nvPr>
            <p:ph type="title"/>
          </p:nvPr>
        </p:nvSpPr>
        <p:spPr/>
        <p:txBody>
          <a:bodyPr/>
          <a:lstStyle/>
          <a:p>
            <a:r>
              <a:rPr lang="en-CA" b="1" u="sng" dirty="0"/>
              <a:t>Do you have this?</a:t>
            </a:r>
          </a:p>
        </p:txBody>
      </p:sp>
      <p:sp>
        <p:nvSpPr>
          <p:cNvPr id="3" name="Content Placeholder 2">
            <a:extLst>
              <a:ext uri="{FF2B5EF4-FFF2-40B4-BE49-F238E27FC236}">
                <a16:creationId xmlns:a16="http://schemas.microsoft.com/office/drawing/2014/main" id="{4E60E360-63EF-4A67-A626-65F338996382}"/>
              </a:ext>
            </a:extLst>
          </p:cNvPr>
          <p:cNvSpPr>
            <a:spLocks noGrp="1"/>
          </p:cNvSpPr>
          <p:nvPr>
            <p:ph idx="1"/>
          </p:nvPr>
        </p:nvSpPr>
        <p:spPr>
          <a:xfrm>
            <a:off x="838200" y="1825625"/>
            <a:ext cx="10515600" cy="2231470"/>
          </a:xfrm>
        </p:spPr>
        <p:txBody>
          <a:bodyPr/>
          <a:lstStyle/>
          <a:p>
            <a:r>
              <a:rPr lang="en-CA" dirty="0"/>
              <a:t>Power BI Desktop</a:t>
            </a:r>
          </a:p>
          <a:p>
            <a:r>
              <a:rPr lang="en-CA" dirty="0"/>
              <a:t>Anaconda / Python 3.6 or greater</a:t>
            </a:r>
          </a:p>
          <a:p>
            <a:r>
              <a:rPr lang="en-CA" dirty="0"/>
              <a:t>Conda Environment</a:t>
            </a:r>
          </a:p>
          <a:p>
            <a:r>
              <a:rPr lang="en-CA" dirty="0"/>
              <a:t>PyCaret</a:t>
            </a:r>
          </a:p>
          <a:p>
            <a:endParaRPr lang="en-CA" dirty="0"/>
          </a:p>
        </p:txBody>
      </p:sp>
    </p:spTree>
    <p:extLst>
      <p:ext uri="{BB962C8B-B14F-4D97-AF65-F5344CB8AC3E}">
        <p14:creationId xmlns:p14="http://schemas.microsoft.com/office/powerpoint/2010/main" val="1597079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CA" b="1" dirty="0"/>
              <a:t>What is PyCaret?</a:t>
            </a:r>
            <a:endParaRPr b="1" dirty="0"/>
          </a:p>
        </p:txBody>
      </p:sp>
      <p:sp>
        <p:nvSpPr>
          <p:cNvPr id="149" name="Google Shape;149;p23"/>
          <p:cNvSpPr txBox="1">
            <a:spLocks noGrp="1"/>
          </p:cNvSpPr>
          <p:nvPr>
            <p:ph type="body" idx="1"/>
          </p:nvPr>
        </p:nvSpPr>
        <p:spPr>
          <a:xfrm>
            <a:off x="415600" y="1606483"/>
            <a:ext cx="11360800" cy="22780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sz="2667" dirty="0"/>
              <a:t>PyCaret is an open source, low-code machine learning library in Python that aims to reduce the cycle time from hypothesis to insights. PyCaret can be used for rapidly developing and deploying machine learning pipeline. </a:t>
            </a:r>
            <a:endParaRPr sz="2667" dirty="0"/>
          </a:p>
        </p:txBody>
      </p:sp>
      <p:pic>
        <p:nvPicPr>
          <p:cNvPr id="150" name="Google Shape;150;p23"/>
          <p:cNvPicPr preferRelativeResize="0"/>
          <p:nvPr/>
        </p:nvPicPr>
        <p:blipFill>
          <a:blip r:embed="rId3">
            <a:alphaModFix/>
          </a:blip>
          <a:stretch>
            <a:fillRect/>
          </a:stretch>
        </p:blipFill>
        <p:spPr>
          <a:xfrm>
            <a:off x="10114284" y="170300"/>
            <a:ext cx="1887217" cy="230000"/>
          </a:xfrm>
          <a:prstGeom prst="rect">
            <a:avLst/>
          </a:prstGeom>
          <a:noFill/>
          <a:ln>
            <a:noFill/>
          </a:ln>
        </p:spPr>
      </p:pic>
      <p:grpSp>
        <p:nvGrpSpPr>
          <p:cNvPr id="151" name="Google Shape;151;p23"/>
          <p:cNvGrpSpPr/>
          <p:nvPr/>
        </p:nvGrpSpPr>
        <p:grpSpPr>
          <a:xfrm>
            <a:off x="930700" y="3944400"/>
            <a:ext cx="10330584" cy="1991333"/>
            <a:chOff x="1147838" y="3086875"/>
            <a:chExt cx="7747938" cy="1493500"/>
          </a:xfrm>
        </p:grpSpPr>
        <p:pic>
          <p:nvPicPr>
            <p:cNvPr id="152" name="Google Shape;152;p23"/>
            <p:cNvPicPr preferRelativeResize="0"/>
            <p:nvPr/>
          </p:nvPicPr>
          <p:blipFill>
            <a:blip r:embed="rId4">
              <a:alphaModFix/>
            </a:blip>
            <a:stretch>
              <a:fillRect/>
            </a:stretch>
          </p:blipFill>
          <p:spPr>
            <a:xfrm>
              <a:off x="1427575" y="3229075"/>
              <a:ext cx="1026326" cy="890624"/>
            </a:xfrm>
            <a:prstGeom prst="rect">
              <a:avLst/>
            </a:prstGeom>
            <a:noFill/>
            <a:ln>
              <a:noFill/>
            </a:ln>
          </p:spPr>
        </p:pic>
        <p:sp>
          <p:nvSpPr>
            <p:cNvPr id="153" name="Google Shape;153;p23"/>
            <p:cNvSpPr txBox="1"/>
            <p:nvPr/>
          </p:nvSpPr>
          <p:spPr>
            <a:xfrm>
              <a:off x="1147838" y="4119700"/>
              <a:ext cx="1585800" cy="407100"/>
            </a:xfrm>
            <a:prstGeom prst="rect">
              <a:avLst/>
            </a:prstGeom>
            <a:noFill/>
            <a:ln>
              <a:noFill/>
            </a:ln>
          </p:spPr>
          <p:txBody>
            <a:bodyPr spcFirstLastPara="1" wrap="square" lIns="121900" tIns="121900" rIns="121900" bIns="121900" anchor="t" anchorCtr="0">
              <a:noAutofit/>
            </a:bodyPr>
            <a:lstStyle/>
            <a:p>
              <a:r>
                <a:rPr lang="en" sz="2400" b="1"/>
                <a:t>EASY TO USE</a:t>
              </a:r>
              <a:endParaRPr sz="2400" b="1"/>
            </a:p>
          </p:txBody>
        </p:sp>
        <p:pic>
          <p:nvPicPr>
            <p:cNvPr id="154" name="Google Shape;154;p23"/>
            <p:cNvPicPr preferRelativeResize="0"/>
            <p:nvPr/>
          </p:nvPicPr>
          <p:blipFill>
            <a:blip r:embed="rId5">
              <a:alphaModFix/>
            </a:blip>
            <a:stretch>
              <a:fillRect/>
            </a:stretch>
          </p:blipFill>
          <p:spPr>
            <a:xfrm>
              <a:off x="4227899" y="3086875"/>
              <a:ext cx="1175002" cy="1175024"/>
            </a:xfrm>
            <a:prstGeom prst="rect">
              <a:avLst/>
            </a:prstGeom>
            <a:noFill/>
            <a:ln>
              <a:noFill/>
            </a:ln>
          </p:spPr>
        </p:pic>
        <p:sp>
          <p:nvSpPr>
            <p:cNvPr id="155" name="Google Shape;155;p23"/>
            <p:cNvSpPr txBox="1"/>
            <p:nvPr/>
          </p:nvSpPr>
          <p:spPr>
            <a:xfrm>
              <a:off x="3833400" y="4173275"/>
              <a:ext cx="2070900" cy="407100"/>
            </a:xfrm>
            <a:prstGeom prst="rect">
              <a:avLst/>
            </a:prstGeom>
            <a:noFill/>
            <a:ln>
              <a:noFill/>
            </a:ln>
          </p:spPr>
          <p:txBody>
            <a:bodyPr spcFirstLastPara="1" wrap="square" lIns="121900" tIns="121900" rIns="121900" bIns="121900" anchor="t" anchorCtr="0">
              <a:noAutofit/>
            </a:bodyPr>
            <a:lstStyle/>
            <a:p>
              <a:r>
                <a:rPr lang="en" sz="2400" b="1"/>
                <a:t>PRODUCTIVITY TOOL</a:t>
              </a:r>
              <a:endParaRPr sz="2400" b="1"/>
            </a:p>
          </p:txBody>
        </p:sp>
        <p:sp>
          <p:nvSpPr>
            <p:cNvPr id="156" name="Google Shape;156;p23"/>
            <p:cNvSpPr txBox="1"/>
            <p:nvPr/>
          </p:nvSpPr>
          <p:spPr>
            <a:xfrm>
              <a:off x="7048975" y="4173275"/>
              <a:ext cx="1846800" cy="407100"/>
            </a:xfrm>
            <a:prstGeom prst="rect">
              <a:avLst/>
            </a:prstGeom>
            <a:noFill/>
            <a:ln>
              <a:noFill/>
            </a:ln>
          </p:spPr>
          <p:txBody>
            <a:bodyPr spcFirstLastPara="1" wrap="square" lIns="121900" tIns="121900" rIns="121900" bIns="121900" anchor="t" anchorCtr="0">
              <a:noAutofit/>
            </a:bodyPr>
            <a:lstStyle/>
            <a:p>
              <a:r>
                <a:rPr lang="en" sz="2400" b="1"/>
                <a:t>BUSINESS READY</a:t>
              </a:r>
              <a:endParaRPr sz="2400" b="1"/>
            </a:p>
          </p:txBody>
        </p:sp>
        <p:pic>
          <p:nvPicPr>
            <p:cNvPr id="157" name="Google Shape;157;p23"/>
            <p:cNvPicPr preferRelativeResize="0"/>
            <p:nvPr/>
          </p:nvPicPr>
          <p:blipFill>
            <a:blip r:embed="rId6">
              <a:alphaModFix/>
            </a:blip>
            <a:stretch>
              <a:fillRect/>
            </a:stretch>
          </p:blipFill>
          <p:spPr>
            <a:xfrm>
              <a:off x="7406875" y="3229075"/>
              <a:ext cx="944227" cy="944200"/>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6C1E-44A3-498F-8517-E5C194CBBED6}"/>
              </a:ext>
            </a:extLst>
          </p:cNvPr>
          <p:cNvSpPr>
            <a:spLocks noGrp="1"/>
          </p:cNvSpPr>
          <p:nvPr>
            <p:ph type="title"/>
          </p:nvPr>
        </p:nvSpPr>
        <p:spPr>
          <a:xfrm>
            <a:off x="838200" y="276347"/>
            <a:ext cx="10515600" cy="886625"/>
          </a:xfrm>
        </p:spPr>
        <p:txBody>
          <a:bodyPr/>
          <a:lstStyle/>
          <a:p>
            <a:r>
              <a:rPr lang="en-CA" b="1" u="sng" dirty="0"/>
              <a:t>How to? theoretically</a:t>
            </a:r>
          </a:p>
        </p:txBody>
      </p:sp>
      <p:sp>
        <p:nvSpPr>
          <p:cNvPr id="3" name="Content Placeholder 2">
            <a:extLst>
              <a:ext uri="{FF2B5EF4-FFF2-40B4-BE49-F238E27FC236}">
                <a16:creationId xmlns:a16="http://schemas.microsoft.com/office/drawing/2014/main" id="{9DEDBF5E-5EC5-42EA-9A8F-4358DE4583BE}"/>
              </a:ext>
            </a:extLst>
          </p:cNvPr>
          <p:cNvSpPr>
            <a:spLocks noGrp="1"/>
          </p:cNvSpPr>
          <p:nvPr>
            <p:ph idx="1"/>
          </p:nvPr>
        </p:nvSpPr>
        <p:spPr>
          <a:xfrm>
            <a:off x="838200" y="1367160"/>
            <a:ext cx="10515600" cy="4882720"/>
          </a:xfrm>
        </p:spPr>
        <p:txBody>
          <a:bodyPr>
            <a:normAutofit/>
          </a:bodyPr>
          <a:lstStyle/>
          <a:p>
            <a:r>
              <a:rPr lang="en-CA" dirty="0"/>
              <a:t>Power BI and almost any other tool out there gives ability to execute Python / R scripts.</a:t>
            </a:r>
          </a:p>
          <a:p>
            <a:endParaRPr lang="en-CA" dirty="0"/>
          </a:p>
          <a:p>
            <a:r>
              <a:rPr lang="en-CA" dirty="0"/>
              <a:t>PyCaret has magic functions that supports execution of ML package into these tools.</a:t>
            </a:r>
          </a:p>
          <a:p>
            <a:endParaRPr lang="en-CA" dirty="0"/>
          </a:p>
          <a:p>
            <a:r>
              <a:rPr lang="en-CA" dirty="0"/>
              <a:t>Ideally, it is best to implement in ETL pipeline such as Power Query, Alteryx, KNIME, Informatica, SQL Server etc.</a:t>
            </a:r>
          </a:p>
          <a:p>
            <a:endParaRPr lang="en-CA" dirty="0"/>
          </a:p>
          <a:p>
            <a:r>
              <a:rPr lang="en-CA" dirty="0"/>
              <a:t>Use for batch processing. </a:t>
            </a:r>
          </a:p>
          <a:p>
            <a:endParaRPr lang="en-CA" dirty="0"/>
          </a:p>
        </p:txBody>
      </p:sp>
    </p:spTree>
    <p:extLst>
      <p:ext uri="{BB962C8B-B14F-4D97-AF65-F5344CB8AC3E}">
        <p14:creationId xmlns:p14="http://schemas.microsoft.com/office/powerpoint/2010/main" val="3628575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D2A75-4703-4A7B-BC7F-88C2878DD555}"/>
              </a:ext>
            </a:extLst>
          </p:cNvPr>
          <p:cNvSpPr>
            <a:spLocks noGrp="1"/>
          </p:cNvSpPr>
          <p:nvPr>
            <p:ph type="title"/>
          </p:nvPr>
        </p:nvSpPr>
        <p:spPr/>
        <p:txBody>
          <a:bodyPr/>
          <a:lstStyle/>
          <a:p>
            <a:r>
              <a:rPr lang="en-CA" b="1" u="sng" dirty="0"/>
              <a:t>What is Clustering?</a:t>
            </a:r>
          </a:p>
        </p:txBody>
      </p:sp>
      <p:sp>
        <p:nvSpPr>
          <p:cNvPr id="3" name="Content Placeholder 2">
            <a:extLst>
              <a:ext uri="{FF2B5EF4-FFF2-40B4-BE49-F238E27FC236}">
                <a16:creationId xmlns:a16="http://schemas.microsoft.com/office/drawing/2014/main" id="{C9290947-538D-489B-97A9-916BB8E6E523}"/>
              </a:ext>
            </a:extLst>
          </p:cNvPr>
          <p:cNvSpPr>
            <a:spLocks noGrp="1"/>
          </p:cNvSpPr>
          <p:nvPr>
            <p:ph idx="1"/>
          </p:nvPr>
        </p:nvSpPr>
        <p:spPr>
          <a:xfrm>
            <a:off x="838200" y="1825625"/>
            <a:ext cx="10515600" cy="1734321"/>
          </a:xfrm>
        </p:spPr>
        <p:txBody>
          <a:bodyPr/>
          <a:lstStyle/>
          <a:p>
            <a:r>
              <a:rPr lang="en-US" dirty="0"/>
              <a:t>Clustering is a technique that groups data points with similar characteristics. Organizing data into clusters helps in identify underlying structures in the data and finds applications across many industries. Some common business use cases for clustering are:</a:t>
            </a:r>
            <a:endParaRPr lang="en-CA" dirty="0"/>
          </a:p>
        </p:txBody>
      </p:sp>
      <p:sp>
        <p:nvSpPr>
          <p:cNvPr id="4" name="TextBox 3">
            <a:extLst>
              <a:ext uri="{FF2B5EF4-FFF2-40B4-BE49-F238E27FC236}">
                <a16:creationId xmlns:a16="http://schemas.microsoft.com/office/drawing/2014/main" id="{F60EF313-2B2C-4DE2-94EC-4C271A52950A}"/>
              </a:ext>
            </a:extLst>
          </p:cNvPr>
          <p:cNvSpPr txBox="1"/>
          <p:nvPr/>
        </p:nvSpPr>
        <p:spPr>
          <a:xfrm>
            <a:off x="838200" y="4003829"/>
            <a:ext cx="10891058" cy="1815882"/>
          </a:xfrm>
          <a:prstGeom prst="rect">
            <a:avLst/>
          </a:prstGeom>
          <a:noFill/>
        </p:spPr>
        <p:txBody>
          <a:bodyPr wrap="none" rtlCol="0">
            <a:spAutoFit/>
          </a:bodyPr>
          <a:lstStyle/>
          <a:p>
            <a:r>
              <a:rPr lang="en-US" sz="2800" dirty="0"/>
              <a:t>✔ Customer segmentation for the purpose of marketing.</a:t>
            </a:r>
          </a:p>
          <a:p>
            <a:r>
              <a:rPr lang="en-US" sz="2800" dirty="0"/>
              <a:t>✔ Customer purchasing behavior analysis for promotions and discounts.</a:t>
            </a:r>
          </a:p>
          <a:p>
            <a:r>
              <a:rPr lang="en-US" sz="2800" dirty="0"/>
              <a:t>✔ Identifying geo-clusters in an epidemic outbreak such as COVID-19.</a:t>
            </a:r>
          </a:p>
          <a:p>
            <a:endParaRPr lang="en-CA" sz="2800" dirty="0"/>
          </a:p>
        </p:txBody>
      </p:sp>
    </p:spTree>
    <p:extLst>
      <p:ext uri="{BB962C8B-B14F-4D97-AF65-F5344CB8AC3E}">
        <p14:creationId xmlns:p14="http://schemas.microsoft.com/office/powerpoint/2010/main" val="555413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DD96F-18C6-4B9B-9411-26FA3F1B3B52}"/>
              </a:ext>
            </a:extLst>
          </p:cNvPr>
          <p:cNvSpPr>
            <a:spLocks noGrp="1"/>
          </p:cNvSpPr>
          <p:nvPr>
            <p:ph type="title"/>
          </p:nvPr>
        </p:nvSpPr>
        <p:spPr>
          <a:xfrm>
            <a:off x="838200" y="185441"/>
            <a:ext cx="10515600" cy="1325563"/>
          </a:xfrm>
        </p:spPr>
        <p:txBody>
          <a:bodyPr/>
          <a:lstStyle/>
          <a:p>
            <a:r>
              <a:rPr lang="en-CA" b="1" u="sng" dirty="0"/>
              <a:t>Types of Clustering</a:t>
            </a:r>
          </a:p>
        </p:txBody>
      </p:sp>
      <p:pic>
        <p:nvPicPr>
          <p:cNvPr id="4" name="Picture 3">
            <a:extLst>
              <a:ext uri="{FF2B5EF4-FFF2-40B4-BE49-F238E27FC236}">
                <a16:creationId xmlns:a16="http://schemas.microsoft.com/office/drawing/2014/main" id="{A88B026C-6C32-4F25-804D-36D144874C21}"/>
              </a:ext>
            </a:extLst>
          </p:cNvPr>
          <p:cNvPicPr>
            <a:picLocks noChangeAspect="1"/>
          </p:cNvPicPr>
          <p:nvPr/>
        </p:nvPicPr>
        <p:blipFill>
          <a:blip r:embed="rId2"/>
          <a:stretch>
            <a:fillRect/>
          </a:stretch>
        </p:blipFill>
        <p:spPr>
          <a:xfrm>
            <a:off x="1859856" y="1601911"/>
            <a:ext cx="8606917" cy="5070648"/>
          </a:xfrm>
          <a:prstGeom prst="rect">
            <a:avLst/>
          </a:prstGeom>
        </p:spPr>
      </p:pic>
    </p:spTree>
    <p:extLst>
      <p:ext uri="{BB962C8B-B14F-4D97-AF65-F5344CB8AC3E}">
        <p14:creationId xmlns:p14="http://schemas.microsoft.com/office/powerpoint/2010/main" val="213138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EE505-2DCA-449C-93ED-B9D52BC1F2C8}"/>
              </a:ext>
            </a:extLst>
          </p:cNvPr>
          <p:cNvSpPr>
            <a:spLocks noGrp="1"/>
          </p:cNvSpPr>
          <p:nvPr>
            <p:ph type="title"/>
          </p:nvPr>
        </p:nvSpPr>
        <p:spPr/>
        <p:txBody>
          <a:bodyPr/>
          <a:lstStyle/>
          <a:p>
            <a:r>
              <a:rPr lang="en-CA" b="1" u="sng" dirty="0"/>
              <a:t>Example 1 – Jewellery Customer Dataset</a:t>
            </a:r>
          </a:p>
        </p:txBody>
      </p:sp>
      <p:sp>
        <p:nvSpPr>
          <p:cNvPr id="3" name="Content Placeholder 2">
            <a:extLst>
              <a:ext uri="{FF2B5EF4-FFF2-40B4-BE49-F238E27FC236}">
                <a16:creationId xmlns:a16="http://schemas.microsoft.com/office/drawing/2014/main" id="{CB28B539-2EDE-4F97-98EF-D641D47135E2}"/>
              </a:ext>
            </a:extLst>
          </p:cNvPr>
          <p:cNvSpPr>
            <a:spLocks noGrp="1"/>
          </p:cNvSpPr>
          <p:nvPr>
            <p:ph idx="1"/>
          </p:nvPr>
        </p:nvSpPr>
        <p:spPr>
          <a:xfrm>
            <a:off x="838200" y="1825625"/>
            <a:ext cx="10515600" cy="1603375"/>
          </a:xfrm>
        </p:spPr>
        <p:txBody>
          <a:bodyPr/>
          <a:lstStyle/>
          <a:p>
            <a:r>
              <a:rPr lang="en-CA" dirty="0">
                <a:hlinkClick r:id="rId2"/>
              </a:rPr>
              <a:t>https://raw.githubusercontent.com/pycaret/pycaret-demo-eb/master/jewellery.csv</a:t>
            </a:r>
            <a:endParaRPr lang="en-CA" dirty="0"/>
          </a:p>
        </p:txBody>
      </p:sp>
    </p:spTree>
    <p:extLst>
      <p:ext uri="{BB962C8B-B14F-4D97-AF65-F5344CB8AC3E}">
        <p14:creationId xmlns:p14="http://schemas.microsoft.com/office/powerpoint/2010/main" val="304080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1302970" y="583351"/>
            <a:ext cx="3450005" cy="837424"/>
          </a:xfrm>
        </p:spPr>
        <p:txBody>
          <a:bodyPr/>
          <a:lstStyle/>
          <a:p>
            <a:pPr algn="l"/>
            <a:r>
              <a:rPr lang="en-CA" dirty="0"/>
              <a:t>About me</a:t>
            </a:r>
          </a:p>
        </p:txBody>
      </p:sp>
      <p:pic>
        <p:nvPicPr>
          <p:cNvPr id="7" name="Picture 6">
            <a:extLst>
              <a:ext uri="{FF2B5EF4-FFF2-40B4-BE49-F238E27FC236}">
                <a16:creationId xmlns:a16="http://schemas.microsoft.com/office/drawing/2014/main" id="{89A4A56F-0271-41A9-9063-C674F37103AB}"/>
              </a:ext>
            </a:extLst>
          </p:cNvPr>
          <p:cNvPicPr>
            <a:picLocks noChangeAspect="1"/>
          </p:cNvPicPr>
          <p:nvPr/>
        </p:nvPicPr>
        <p:blipFill>
          <a:blip r:embed="rId2"/>
          <a:srcRect/>
          <a:stretch/>
        </p:blipFill>
        <p:spPr>
          <a:xfrm>
            <a:off x="176692" y="420656"/>
            <a:ext cx="1004107" cy="1004107"/>
          </a:xfrm>
          <a:prstGeom prst="rect">
            <a:avLst/>
          </a:prstGeom>
        </p:spPr>
      </p:pic>
      <p:sp>
        <p:nvSpPr>
          <p:cNvPr id="8" name="TextBox 7">
            <a:extLst>
              <a:ext uri="{FF2B5EF4-FFF2-40B4-BE49-F238E27FC236}">
                <a16:creationId xmlns:a16="http://schemas.microsoft.com/office/drawing/2014/main" id="{A0C2AC5B-CD16-4FBB-8763-2EB9B4D781FE}"/>
              </a:ext>
            </a:extLst>
          </p:cNvPr>
          <p:cNvSpPr txBox="1"/>
          <p:nvPr/>
        </p:nvSpPr>
        <p:spPr>
          <a:xfrm>
            <a:off x="310825" y="1587125"/>
            <a:ext cx="9982200" cy="3785652"/>
          </a:xfrm>
          <a:prstGeom prst="rect">
            <a:avLst/>
          </a:prstGeom>
          <a:noFill/>
        </p:spPr>
        <p:txBody>
          <a:bodyPr wrap="square" rtlCol="0">
            <a:spAutoFit/>
          </a:bodyPr>
          <a:lstStyle/>
          <a:p>
            <a:pPr marL="380990" indent="-380990">
              <a:buFont typeface="Arial" panose="020B0604020202020204" pitchFamily="34" charset="0"/>
              <a:buChar char="•"/>
            </a:pPr>
            <a:r>
              <a:rPr lang="en-CA" sz="2400" dirty="0"/>
              <a:t>Data Analytics Leader by day and passionate Data Scientist by night</a:t>
            </a:r>
          </a:p>
          <a:p>
            <a:pPr marL="380990" indent="-380990">
              <a:buFont typeface="Arial" panose="020B0604020202020204" pitchFamily="34" charset="0"/>
              <a:buChar char="•"/>
            </a:pPr>
            <a:endParaRPr lang="en-CA" sz="2400" dirty="0"/>
          </a:p>
          <a:p>
            <a:pPr marL="380990" indent="-380990">
              <a:buFont typeface="Arial" panose="020B0604020202020204" pitchFamily="34" charset="0"/>
              <a:buChar char="•"/>
            </a:pPr>
            <a:r>
              <a:rPr lang="en-CA" sz="2400" dirty="0"/>
              <a:t>Active open-source contributor</a:t>
            </a:r>
          </a:p>
          <a:p>
            <a:pPr marL="380990" indent="-380990">
              <a:buFont typeface="Arial" panose="020B0604020202020204" pitchFamily="34" charset="0"/>
              <a:buChar char="•"/>
            </a:pPr>
            <a:endParaRPr lang="en-CA" sz="2400" dirty="0"/>
          </a:p>
          <a:p>
            <a:pPr marL="380990" indent="-380990">
              <a:buFont typeface="Arial" panose="020B0604020202020204" pitchFamily="34" charset="0"/>
              <a:buChar char="•"/>
            </a:pPr>
            <a:r>
              <a:rPr lang="en-CA" sz="2400" dirty="0"/>
              <a:t>Member of CPA, CMA, Canada and ACMA, UK CGMA </a:t>
            </a:r>
          </a:p>
          <a:p>
            <a:pPr marL="380990" indent="-380990">
              <a:buFont typeface="Arial" panose="020B0604020202020204" pitchFamily="34" charset="0"/>
              <a:buChar char="•"/>
            </a:pPr>
            <a:endParaRPr lang="en-CA" sz="2400" dirty="0"/>
          </a:p>
          <a:p>
            <a:pPr marL="380990" indent="-380990">
              <a:buFont typeface="Arial" panose="020B0604020202020204" pitchFamily="34" charset="0"/>
              <a:buChar char="•"/>
            </a:pPr>
            <a:r>
              <a:rPr lang="en-CA" sz="2400" dirty="0"/>
              <a:t>Lived and worked in Asia, Middle East, East Africa, North America</a:t>
            </a:r>
          </a:p>
          <a:p>
            <a:pPr marL="380990" indent="-380990">
              <a:buFont typeface="Arial" panose="020B0604020202020204" pitchFamily="34" charset="0"/>
              <a:buChar char="•"/>
            </a:pPr>
            <a:endParaRPr lang="en-CA" sz="2400" dirty="0"/>
          </a:p>
          <a:p>
            <a:pPr marL="380990" indent="-380990">
              <a:buFont typeface="Arial" panose="020B0604020202020204" pitchFamily="34" charset="0"/>
              <a:buChar char="•"/>
            </a:pPr>
            <a:r>
              <a:rPr lang="en-CA" sz="2400" dirty="0"/>
              <a:t>Currently based in Toronto, Canada</a:t>
            </a:r>
          </a:p>
          <a:p>
            <a:endParaRPr lang="en-CA" sz="2400" dirty="0"/>
          </a:p>
        </p:txBody>
      </p:sp>
      <p:sp>
        <p:nvSpPr>
          <p:cNvPr id="9" name="Rectangle 8">
            <a:extLst>
              <a:ext uri="{FF2B5EF4-FFF2-40B4-BE49-F238E27FC236}">
                <a16:creationId xmlns:a16="http://schemas.microsoft.com/office/drawing/2014/main" id="{963ED692-BFED-43BE-8C81-1974DF099332}"/>
              </a:ext>
            </a:extLst>
          </p:cNvPr>
          <p:cNvSpPr/>
          <p:nvPr/>
        </p:nvSpPr>
        <p:spPr>
          <a:xfrm>
            <a:off x="785468" y="5386953"/>
            <a:ext cx="4733796" cy="400110"/>
          </a:xfrm>
          <a:prstGeom prst="rect">
            <a:avLst/>
          </a:prstGeom>
        </p:spPr>
        <p:txBody>
          <a:bodyPr wrap="none">
            <a:spAutoFit/>
          </a:bodyPr>
          <a:lstStyle/>
          <a:p>
            <a:r>
              <a:rPr lang="en-CA" sz="2000" dirty="0">
                <a:hlinkClick r:id="rId3"/>
              </a:rPr>
              <a:t>https://www.linkedin.com/in/profile-moez/</a:t>
            </a:r>
            <a:endParaRPr lang="en-CA" sz="2000" dirty="0"/>
          </a:p>
        </p:txBody>
      </p:sp>
      <p:pic>
        <p:nvPicPr>
          <p:cNvPr id="11" name="Picture 10" descr="A picture containing drawing&#10;&#10;Description automatically generated">
            <a:extLst>
              <a:ext uri="{FF2B5EF4-FFF2-40B4-BE49-F238E27FC236}">
                <a16:creationId xmlns:a16="http://schemas.microsoft.com/office/drawing/2014/main" id="{B86475EB-F33B-4A3F-B8D3-A8FD751278E0}"/>
              </a:ext>
            </a:extLst>
          </p:cNvPr>
          <p:cNvPicPr>
            <a:picLocks noChangeAspect="1"/>
          </p:cNvPicPr>
          <p:nvPr/>
        </p:nvPicPr>
        <p:blipFill>
          <a:blip r:embed="rId4"/>
          <a:stretch>
            <a:fillRect/>
          </a:stretch>
        </p:blipFill>
        <p:spPr>
          <a:xfrm>
            <a:off x="117234" y="5380017"/>
            <a:ext cx="781656" cy="410369"/>
          </a:xfrm>
          <a:prstGeom prst="rect">
            <a:avLst/>
          </a:prstGeom>
        </p:spPr>
      </p:pic>
      <p:pic>
        <p:nvPicPr>
          <p:cNvPr id="13" name="Picture 12">
            <a:extLst>
              <a:ext uri="{FF2B5EF4-FFF2-40B4-BE49-F238E27FC236}">
                <a16:creationId xmlns:a16="http://schemas.microsoft.com/office/drawing/2014/main" id="{E1636C95-F555-466D-9ECF-054D162971C8}"/>
              </a:ext>
            </a:extLst>
          </p:cNvPr>
          <p:cNvPicPr>
            <a:picLocks noChangeAspect="1"/>
          </p:cNvPicPr>
          <p:nvPr/>
        </p:nvPicPr>
        <p:blipFill>
          <a:blip r:embed="rId5"/>
          <a:srcRect/>
          <a:stretch/>
        </p:blipFill>
        <p:spPr>
          <a:xfrm flipH="1">
            <a:off x="268490" y="5929828"/>
            <a:ext cx="479145" cy="478187"/>
          </a:xfrm>
          <a:prstGeom prst="rect">
            <a:avLst/>
          </a:prstGeom>
        </p:spPr>
      </p:pic>
      <p:sp>
        <p:nvSpPr>
          <p:cNvPr id="14" name="Rectangle 13">
            <a:extLst>
              <a:ext uri="{FF2B5EF4-FFF2-40B4-BE49-F238E27FC236}">
                <a16:creationId xmlns:a16="http://schemas.microsoft.com/office/drawing/2014/main" id="{61AD6D18-6B39-4821-969E-CBD54FF2EE22}"/>
              </a:ext>
            </a:extLst>
          </p:cNvPr>
          <p:cNvSpPr/>
          <p:nvPr/>
        </p:nvSpPr>
        <p:spPr>
          <a:xfrm>
            <a:off x="785468" y="5929828"/>
            <a:ext cx="4096955" cy="400110"/>
          </a:xfrm>
          <a:prstGeom prst="rect">
            <a:avLst/>
          </a:prstGeom>
        </p:spPr>
        <p:txBody>
          <a:bodyPr wrap="none">
            <a:spAutoFit/>
          </a:bodyPr>
          <a:lstStyle/>
          <a:p>
            <a:r>
              <a:rPr lang="en-CA" sz="2000" dirty="0">
                <a:hlinkClick r:id="rId6"/>
              </a:rPr>
              <a:t>https://twitter.com/moezpycaretorg1</a:t>
            </a:r>
            <a:endParaRPr lang="en-CA" sz="2000" dirty="0"/>
          </a:p>
        </p:txBody>
      </p:sp>
      <p:pic>
        <p:nvPicPr>
          <p:cNvPr id="17" name="Picture 16">
            <a:extLst>
              <a:ext uri="{FF2B5EF4-FFF2-40B4-BE49-F238E27FC236}">
                <a16:creationId xmlns:a16="http://schemas.microsoft.com/office/drawing/2014/main" id="{ED7E2016-CDC3-427A-97F1-87FFA46165A1}"/>
              </a:ext>
            </a:extLst>
          </p:cNvPr>
          <p:cNvPicPr>
            <a:picLocks noChangeAspect="1"/>
          </p:cNvPicPr>
          <p:nvPr/>
        </p:nvPicPr>
        <p:blipFill>
          <a:blip r:embed="rId7"/>
          <a:stretch>
            <a:fillRect/>
          </a:stretch>
        </p:blipFill>
        <p:spPr>
          <a:xfrm>
            <a:off x="6112310" y="5476363"/>
            <a:ext cx="781656" cy="217676"/>
          </a:xfrm>
          <a:prstGeom prst="rect">
            <a:avLst/>
          </a:prstGeom>
        </p:spPr>
      </p:pic>
      <p:sp>
        <p:nvSpPr>
          <p:cNvPr id="18" name="Rectangle 17">
            <a:extLst>
              <a:ext uri="{FF2B5EF4-FFF2-40B4-BE49-F238E27FC236}">
                <a16:creationId xmlns:a16="http://schemas.microsoft.com/office/drawing/2014/main" id="{2001313C-376C-44E9-8B0D-8E76E7E6E94F}"/>
              </a:ext>
            </a:extLst>
          </p:cNvPr>
          <p:cNvSpPr/>
          <p:nvPr/>
        </p:nvSpPr>
        <p:spPr>
          <a:xfrm>
            <a:off x="7133713" y="5337586"/>
            <a:ext cx="4138569" cy="400110"/>
          </a:xfrm>
          <a:prstGeom prst="rect">
            <a:avLst/>
          </a:prstGeom>
        </p:spPr>
        <p:txBody>
          <a:bodyPr wrap="none">
            <a:spAutoFit/>
          </a:bodyPr>
          <a:lstStyle/>
          <a:p>
            <a:r>
              <a:rPr lang="en-CA" sz="2000" dirty="0">
                <a:hlinkClick r:id="rId8"/>
              </a:rPr>
              <a:t>https://medium.com/@moez_62905/</a:t>
            </a:r>
            <a:endParaRPr lang="en-CA" sz="2000" dirty="0"/>
          </a:p>
        </p:txBody>
      </p:sp>
      <p:pic>
        <p:nvPicPr>
          <p:cNvPr id="20" name="Picture 19" descr="A picture containing clock&#10;&#10;Description automatically generated">
            <a:extLst>
              <a:ext uri="{FF2B5EF4-FFF2-40B4-BE49-F238E27FC236}">
                <a16:creationId xmlns:a16="http://schemas.microsoft.com/office/drawing/2014/main" id="{C8CD2394-B976-4F83-8B85-2FA9951C8B3F}"/>
              </a:ext>
            </a:extLst>
          </p:cNvPr>
          <p:cNvPicPr>
            <a:picLocks noChangeAspect="1"/>
          </p:cNvPicPr>
          <p:nvPr/>
        </p:nvPicPr>
        <p:blipFill>
          <a:blip r:embed="rId9"/>
          <a:stretch>
            <a:fillRect/>
          </a:stretch>
        </p:blipFill>
        <p:spPr>
          <a:xfrm>
            <a:off x="6279300" y="5945083"/>
            <a:ext cx="447675" cy="447675"/>
          </a:xfrm>
          <a:prstGeom prst="rect">
            <a:avLst/>
          </a:prstGeom>
        </p:spPr>
      </p:pic>
      <p:sp>
        <p:nvSpPr>
          <p:cNvPr id="22" name="Rectangle 21">
            <a:extLst>
              <a:ext uri="{FF2B5EF4-FFF2-40B4-BE49-F238E27FC236}">
                <a16:creationId xmlns:a16="http://schemas.microsoft.com/office/drawing/2014/main" id="{BDA01FB2-E014-42AE-AE53-DEE6022F4DFA}"/>
              </a:ext>
            </a:extLst>
          </p:cNvPr>
          <p:cNvSpPr/>
          <p:nvPr/>
        </p:nvSpPr>
        <p:spPr>
          <a:xfrm>
            <a:off x="7186544" y="5973833"/>
            <a:ext cx="2161361" cy="400110"/>
          </a:xfrm>
          <a:prstGeom prst="rect">
            <a:avLst/>
          </a:prstGeom>
        </p:spPr>
        <p:txBody>
          <a:bodyPr wrap="none">
            <a:spAutoFit/>
          </a:bodyPr>
          <a:lstStyle/>
          <a:p>
            <a:r>
              <a:rPr lang="en-CA" sz="2000" dirty="0">
                <a:hlinkClick r:id="rId10"/>
              </a:rPr>
              <a:t>moez@pycaret.org</a:t>
            </a:r>
            <a:endParaRPr lang="en-CA" sz="2000" dirty="0"/>
          </a:p>
        </p:txBody>
      </p:sp>
    </p:spTree>
    <p:extLst>
      <p:ext uri="{BB962C8B-B14F-4D97-AF65-F5344CB8AC3E}">
        <p14:creationId xmlns:p14="http://schemas.microsoft.com/office/powerpoint/2010/main" val="3936167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5004-D835-4C2A-9131-1B4334720433}"/>
              </a:ext>
            </a:extLst>
          </p:cNvPr>
          <p:cNvSpPr>
            <a:spLocks noGrp="1"/>
          </p:cNvSpPr>
          <p:nvPr>
            <p:ph type="title"/>
          </p:nvPr>
        </p:nvSpPr>
        <p:spPr>
          <a:xfrm>
            <a:off x="767176" y="230901"/>
            <a:ext cx="11002818" cy="1010669"/>
          </a:xfrm>
        </p:spPr>
        <p:txBody>
          <a:bodyPr>
            <a:normAutofit fontScale="90000"/>
          </a:bodyPr>
          <a:lstStyle/>
          <a:p>
            <a:r>
              <a:rPr lang="en-CA" b="1" u="sng" dirty="0"/>
              <a:t>Demo # 1 – WHO Global Health Expenditure Database</a:t>
            </a:r>
          </a:p>
        </p:txBody>
      </p:sp>
      <p:pic>
        <p:nvPicPr>
          <p:cNvPr id="4" name="Picture 3">
            <a:extLst>
              <a:ext uri="{FF2B5EF4-FFF2-40B4-BE49-F238E27FC236}">
                <a16:creationId xmlns:a16="http://schemas.microsoft.com/office/drawing/2014/main" id="{8F5773DC-BF74-4AF4-9D47-48EC4940B902}"/>
              </a:ext>
            </a:extLst>
          </p:cNvPr>
          <p:cNvPicPr>
            <a:picLocks noChangeAspect="1"/>
          </p:cNvPicPr>
          <p:nvPr/>
        </p:nvPicPr>
        <p:blipFill>
          <a:blip r:embed="rId2"/>
          <a:stretch>
            <a:fillRect/>
          </a:stretch>
        </p:blipFill>
        <p:spPr>
          <a:xfrm>
            <a:off x="681182" y="3210997"/>
            <a:ext cx="8915400" cy="3538937"/>
          </a:xfrm>
          <a:prstGeom prst="rect">
            <a:avLst/>
          </a:prstGeom>
        </p:spPr>
      </p:pic>
      <p:pic>
        <p:nvPicPr>
          <p:cNvPr id="7" name="Picture 6">
            <a:extLst>
              <a:ext uri="{FF2B5EF4-FFF2-40B4-BE49-F238E27FC236}">
                <a16:creationId xmlns:a16="http://schemas.microsoft.com/office/drawing/2014/main" id="{B4675515-C27B-40FB-B6D0-0C2B6A2FF87C}"/>
              </a:ext>
            </a:extLst>
          </p:cNvPr>
          <p:cNvPicPr>
            <a:picLocks noChangeAspect="1"/>
          </p:cNvPicPr>
          <p:nvPr/>
        </p:nvPicPr>
        <p:blipFill>
          <a:blip r:embed="rId3"/>
          <a:stretch>
            <a:fillRect/>
          </a:stretch>
        </p:blipFill>
        <p:spPr>
          <a:xfrm>
            <a:off x="838200" y="1360675"/>
            <a:ext cx="6447079" cy="1661304"/>
          </a:xfrm>
          <a:prstGeom prst="rect">
            <a:avLst/>
          </a:prstGeom>
        </p:spPr>
      </p:pic>
    </p:spTree>
    <p:extLst>
      <p:ext uri="{BB962C8B-B14F-4D97-AF65-F5344CB8AC3E}">
        <p14:creationId xmlns:p14="http://schemas.microsoft.com/office/powerpoint/2010/main" val="1594243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5004-D835-4C2A-9131-1B4334720433}"/>
              </a:ext>
            </a:extLst>
          </p:cNvPr>
          <p:cNvSpPr>
            <a:spLocks noGrp="1"/>
          </p:cNvSpPr>
          <p:nvPr>
            <p:ph type="title"/>
          </p:nvPr>
        </p:nvSpPr>
        <p:spPr>
          <a:xfrm>
            <a:off x="838200" y="230901"/>
            <a:ext cx="11002818" cy="1010669"/>
          </a:xfrm>
        </p:spPr>
        <p:txBody>
          <a:bodyPr>
            <a:normAutofit fontScale="90000"/>
          </a:bodyPr>
          <a:lstStyle/>
          <a:p>
            <a:r>
              <a:rPr lang="en-CA" b="1" u="sng" dirty="0"/>
              <a:t>Demo # 2 – Dept of Education – State of Delaware, US</a:t>
            </a:r>
          </a:p>
        </p:txBody>
      </p:sp>
      <p:pic>
        <p:nvPicPr>
          <p:cNvPr id="5" name="Picture 4">
            <a:extLst>
              <a:ext uri="{FF2B5EF4-FFF2-40B4-BE49-F238E27FC236}">
                <a16:creationId xmlns:a16="http://schemas.microsoft.com/office/drawing/2014/main" id="{79CD77D2-03D9-4009-9C23-D93A3F570958}"/>
              </a:ext>
            </a:extLst>
          </p:cNvPr>
          <p:cNvPicPr>
            <a:picLocks noChangeAspect="1"/>
          </p:cNvPicPr>
          <p:nvPr/>
        </p:nvPicPr>
        <p:blipFill>
          <a:blip r:embed="rId2"/>
          <a:stretch>
            <a:fillRect/>
          </a:stretch>
        </p:blipFill>
        <p:spPr>
          <a:xfrm>
            <a:off x="926977" y="1751157"/>
            <a:ext cx="6707666" cy="1078580"/>
          </a:xfrm>
          <a:prstGeom prst="rect">
            <a:avLst/>
          </a:prstGeom>
        </p:spPr>
      </p:pic>
      <p:pic>
        <p:nvPicPr>
          <p:cNvPr id="6" name="Picture 5">
            <a:extLst>
              <a:ext uri="{FF2B5EF4-FFF2-40B4-BE49-F238E27FC236}">
                <a16:creationId xmlns:a16="http://schemas.microsoft.com/office/drawing/2014/main" id="{00D062EF-9831-4543-B0A5-38286554A029}"/>
              </a:ext>
            </a:extLst>
          </p:cNvPr>
          <p:cNvPicPr>
            <a:picLocks noChangeAspect="1"/>
          </p:cNvPicPr>
          <p:nvPr/>
        </p:nvPicPr>
        <p:blipFill>
          <a:blip r:embed="rId3"/>
          <a:stretch>
            <a:fillRect/>
          </a:stretch>
        </p:blipFill>
        <p:spPr>
          <a:xfrm>
            <a:off x="926977" y="3154942"/>
            <a:ext cx="10312965" cy="2868664"/>
          </a:xfrm>
          <a:prstGeom prst="rect">
            <a:avLst/>
          </a:prstGeom>
        </p:spPr>
      </p:pic>
      <p:sp>
        <p:nvSpPr>
          <p:cNvPr id="3" name="TextBox 2">
            <a:extLst>
              <a:ext uri="{FF2B5EF4-FFF2-40B4-BE49-F238E27FC236}">
                <a16:creationId xmlns:a16="http://schemas.microsoft.com/office/drawing/2014/main" id="{F2AE4853-2374-41FC-806F-D8BAFFDC1739}"/>
              </a:ext>
            </a:extLst>
          </p:cNvPr>
          <p:cNvSpPr txBox="1"/>
          <p:nvPr/>
        </p:nvSpPr>
        <p:spPr>
          <a:xfrm>
            <a:off x="838200" y="1056620"/>
            <a:ext cx="1861022" cy="369332"/>
          </a:xfrm>
          <a:prstGeom prst="rect">
            <a:avLst/>
          </a:prstGeom>
          <a:noFill/>
        </p:spPr>
        <p:txBody>
          <a:bodyPr wrap="none" rtlCol="0">
            <a:spAutoFit/>
          </a:bodyPr>
          <a:lstStyle/>
          <a:p>
            <a:r>
              <a:rPr lang="en-CA" b="1" dirty="0"/>
              <a:t>TIME-PERMITTED</a:t>
            </a:r>
          </a:p>
        </p:txBody>
      </p:sp>
    </p:spTree>
    <p:extLst>
      <p:ext uri="{BB962C8B-B14F-4D97-AF65-F5344CB8AC3E}">
        <p14:creationId xmlns:p14="http://schemas.microsoft.com/office/powerpoint/2010/main" val="2998135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E404-F0C6-4F4F-8CFA-A4DD67892013}"/>
              </a:ext>
            </a:extLst>
          </p:cNvPr>
          <p:cNvSpPr>
            <a:spLocks noGrp="1"/>
          </p:cNvSpPr>
          <p:nvPr>
            <p:ph type="title"/>
          </p:nvPr>
        </p:nvSpPr>
        <p:spPr/>
        <p:txBody>
          <a:bodyPr/>
          <a:lstStyle/>
          <a:p>
            <a:r>
              <a:rPr lang="en-CA" b="1" dirty="0"/>
              <a:t>Thank you – Questions?</a:t>
            </a:r>
          </a:p>
        </p:txBody>
      </p:sp>
    </p:spTree>
    <p:extLst>
      <p:ext uri="{BB962C8B-B14F-4D97-AF65-F5344CB8AC3E}">
        <p14:creationId xmlns:p14="http://schemas.microsoft.com/office/powerpoint/2010/main" val="2329960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361952" y="285300"/>
            <a:ext cx="11360800" cy="837424"/>
          </a:xfrm>
        </p:spPr>
        <p:txBody>
          <a:bodyPr/>
          <a:lstStyle/>
          <a:p>
            <a:pPr algn="l"/>
            <a:r>
              <a:rPr lang="en-CA" dirty="0"/>
              <a:t>Important Links</a:t>
            </a:r>
          </a:p>
        </p:txBody>
      </p:sp>
      <p:sp>
        <p:nvSpPr>
          <p:cNvPr id="8" name="TextBox 7">
            <a:extLst>
              <a:ext uri="{FF2B5EF4-FFF2-40B4-BE49-F238E27FC236}">
                <a16:creationId xmlns:a16="http://schemas.microsoft.com/office/drawing/2014/main" id="{A0C2AC5B-CD16-4FBB-8763-2EB9B4D781FE}"/>
              </a:ext>
            </a:extLst>
          </p:cNvPr>
          <p:cNvSpPr txBox="1"/>
          <p:nvPr/>
        </p:nvSpPr>
        <p:spPr>
          <a:xfrm>
            <a:off x="361953" y="1411626"/>
            <a:ext cx="11639548" cy="4524315"/>
          </a:xfrm>
          <a:prstGeom prst="rect">
            <a:avLst/>
          </a:prstGeom>
          <a:noFill/>
        </p:spPr>
        <p:txBody>
          <a:bodyPr wrap="square" rtlCol="0">
            <a:spAutoFit/>
          </a:bodyPr>
          <a:lstStyle/>
          <a:p>
            <a:pPr marL="380990" indent="-380990">
              <a:buFont typeface="Arial" panose="020B0604020202020204" pitchFamily="34" charset="0"/>
              <a:buChar char="•"/>
            </a:pPr>
            <a:r>
              <a:rPr lang="en-CA" sz="2400" dirty="0"/>
              <a:t>Official : </a:t>
            </a:r>
            <a:r>
              <a:rPr lang="en-CA" sz="2400" dirty="0">
                <a:hlinkClick r:id="rId2"/>
              </a:rPr>
              <a:t>https://www.pycaret.org</a:t>
            </a:r>
            <a:endParaRPr lang="en-CA" sz="2400" dirty="0"/>
          </a:p>
          <a:p>
            <a:pPr marL="380990" indent="-380990">
              <a:buFont typeface="Arial" panose="020B0604020202020204" pitchFamily="34" charset="0"/>
              <a:buChar char="•"/>
            </a:pPr>
            <a:endParaRPr lang="en-CA" sz="2400" dirty="0"/>
          </a:p>
          <a:p>
            <a:pPr marL="380990" indent="-380990">
              <a:buFont typeface="Arial" panose="020B0604020202020204" pitchFamily="34" charset="0"/>
              <a:buChar char="•"/>
            </a:pPr>
            <a:r>
              <a:rPr lang="en-CA" sz="2400" dirty="0"/>
              <a:t>PyCaret GitHub : </a:t>
            </a:r>
            <a:r>
              <a:rPr lang="en-CA" sz="2400" dirty="0">
                <a:hlinkClick r:id="rId3"/>
              </a:rPr>
              <a:t>https://www.github.com/pycaret/pycaret</a:t>
            </a:r>
            <a:endParaRPr lang="en-CA" sz="2400" dirty="0"/>
          </a:p>
          <a:p>
            <a:pPr marL="380990" indent="-380990">
              <a:buFont typeface="Arial" panose="020B0604020202020204" pitchFamily="34" charset="0"/>
              <a:buChar char="•"/>
            </a:pPr>
            <a:endParaRPr lang="en-CA" sz="2400" dirty="0"/>
          </a:p>
          <a:p>
            <a:pPr marL="380990" indent="-380990">
              <a:buFont typeface="Arial" panose="020B0604020202020204" pitchFamily="34" charset="0"/>
              <a:buChar char="•"/>
            </a:pPr>
            <a:r>
              <a:rPr lang="en-CA" sz="2400" dirty="0"/>
              <a:t>LinkedIn : </a:t>
            </a:r>
            <a:r>
              <a:rPr lang="en-CA" sz="2400" dirty="0">
                <a:hlinkClick r:id="rId4"/>
              </a:rPr>
              <a:t>https://www.linkedin.com/company/pycaret</a:t>
            </a:r>
            <a:endParaRPr lang="en-CA" sz="2400" dirty="0"/>
          </a:p>
          <a:p>
            <a:pPr marL="380990" indent="-380990">
              <a:buFont typeface="Arial" panose="020B0604020202020204" pitchFamily="34" charset="0"/>
              <a:buChar char="•"/>
            </a:pPr>
            <a:endParaRPr lang="en-CA" sz="2400" dirty="0"/>
          </a:p>
          <a:p>
            <a:pPr marL="380990" indent="-380990">
              <a:buFont typeface="Arial" panose="020B0604020202020204" pitchFamily="34" charset="0"/>
              <a:buChar char="•"/>
            </a:pPr>
            <a:r>
              <a:rPr lang="en-CA" sz="2400" dirty="0"/>
              <a:t>YouTube : </a:t>
            </a:r>
            <a:r>
              <a:rPr lang="en-CA" sz="2400" dirty="0">
                <a:hlinkClick r:id="rId5"/>
              </a:rPr>
              <a:t>https://www.youtube.com/channel/UCxA1YTYJ9BEeo50lxyI_B3g</a:t>
            </a:r>
            <a:endParaRPr lang="en-CA" sz="2400" dirty="0"/>
          </a:p>
          <a:p>
            <a:pPr marL="380990" indent="-380990">
              <a:buFont typeface="Arial" panose="020B0604020202020204" pitchFamily="34" charset="0"/>
              <a:buChar char="•"/>
            </a:pPr>
            <a:endParaRPr lang="en-CA" sz="2400" dirty="0"/>
          </a:p>
          <a:p>
            <a:pPr marL="380990" indent="-380990">
              <a:buFont typeface="Arial" panose="020B0604020202020204" pitchFamily="34" charset="0"/>
              <a:buChar char="•"/>
            </a:pPr>
            <a:r>
              <a:rPr lang="en-CA" sz="2400" dirty="0"/>
              <a:t>Medium : </a:t>
            </a:r>
            <a:r>
              <a:rPr lang="en-CA" sz="2400" dirty="0">
                <a:hlinkClick r:id="rId6"/>
              </a:rPr>
              <a:t>https://medium.com/@moez_62905/</a:t>
            </a:r>
            <a:endParaRPr lang="en-CA" sz="2400" dirty="0"/>
          </a:p>
          <a:p>
            <a:pPr marL="380990" indent="-380990">
              <a:buFont typeface="Arial" panose="020B0604020202020204" pitchFamily="34" charset="0"/>
              <a:buChar char="•"/>
            </a:pPr>
            <a:endParaRPr lang="en-CA" sz="2400" dirty="0"/>
          </a:p>
          <a:p>
            <a:pPr marL="380990" indent="-380990">
              <a:buFont typeface="Arial" panose="020B0604020202020204" pitchFamily="34" charset="0"/>
              <a:buChar char="•"/>
            </a:pPr>
            <a:r>
              <a:rPr lang="en-CA" sz="2400" dirty="0">
                <a:highlight>
                  <a:srgbClr val="FFFF00"/>
                </a:highlight>
              </a:rPr>
              <a:t>Today’s Presentation and Demo : </a:t>
            </a:r>
            <a:r>
              <a:rPr lang="en-CA" sz="2400" dirty="0">
                <a:highlight>
                  <a:srgbClr val="FFFF00"/>
                </a:highlight>
                <a:hlinkClick r:id="rId7"/>
              </a:rPr>
              <a:t>https://www.github.com/pycaret/ppfest</a:t>
            </a:r>
            <a:endParaRPr lang="en-CA" sz="2400" dirty="0"/>
          </a:p>
          <a:p>
            <a:endParaRPr lang="en-CA" sz="2400" dirty="0"/>
          </a:p>
        </p:txBody>
      </p:sp>
      <p:pic>
        <p:nvPicPr>
          <p:cNvPr id="15" name="Google Shape;150;p23">
            <a:extLst>
              <a:ext uri="{FF2B5EF4-FFF2-40B4-BE49-F238E27FC236}">
                <a16:creationId xmlns:a16="http://schemas.microsoft.com/office/drawing/2014/main" id="{3883FA62-688E-40ED-8D5E-0CEAA3085B91}"/>
              </a:ext>
            </a:extLst>
          </p:cNvPr>
          <p:cNvPicPr preferRelativeResize="0"/>
          <p:nvPr/>
        </p:nvPicPr>
        <p:blipFill>
          <a:blip r:embed="rId8">
            <a:alphaModFix/>
          </a:blip>
          <a:stretch>
            <a:fillRect/>
          </a:stretch>
        </p:blipFill>
        <p:spPr>
          <a:xfrm>
            <a:off x="10114284" y="170300"/>
            <a:ext cx="1887217" cy="230000"/>
          </a:xfrm>
          <a:prstGeom prst="rect">
            <a:avLst/>
          </a:prstGeom>
          <a:noFill/>
          <a:ln>
            <a:noFill/>
          </a:ln>
        </p:spPr>
      </p:pic>
      <p:sp>
        <p:nvSpPr>
          <p:cNvPr id="16" name="Rectangle 15">
            <a:extLst>
              <a:ext uri="{FF2B5EF4-FFF2-40B4-BE49-F238E27FC236}">
                <a16:creationId xmlns:a16="http://schemas.microsoft.com/office/drawing/2014/main" id="{BF499159-91A5-49B4-A96B-65376CC4751D}"/>
              </a:ext>
            </a:extLst>
          </p:cNvPr>
          <p:cNvSpPr/>
          <p:nvPr/>
        </p:nvSpPr>
        <p:spPr>
          <a:xfrm>
            <a:off x="664384" y="6262658"/>
            <a:ext cx="6364306" cy="461665"/>
          </a:xfrm>
          <a:prstGeom prst="rect">
            <a:avLst/>
          </a:prstGeom>
        </p:spPr>
        <p:txBody>
          <a:bodyPr wrap="none">
            <a:spAutoFit/>
          </a:bodyPr>
          <a:lstStyle/>
          <a:p>
            <a:pPr>
              <a:spcBef>
                <a:spcPts val="2133"/>
              </a:spcBef>
              <a:buClr>
                <a:schemeClr val="dk1"/>
              </a:buClr>
              <a:buSzPts val="1100"/>
            </a:pPr>
            <a:r>
              <a:rPr lang="en-US" sz="2400" b="1" dirty="0"/>
              <a:t>Follow hashtag #pycaret on LinkedIn and Twitter</a:t>
            </a:r>
          </a:p>
        </p:txBody>
      </p:sp>
    </p:spTree>
    <p:extLst>
      <p:ext uri="{BB962C8B-B14F-4D97-AF65-F5344CB8AC3E}">
        <p14:creationId xmlns:p14="http://schemas.microsoft.com/office/powerpoint/2010/main" val="89182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282251" y="372251"/>
            <a:ext cx="11360800" cy="837424"/>
          </a:xfrm>
        </p:spPr>
        <p:txBody>
          <a:bodyPr/>
          <a:lstStyle/>
          <a:p>
            <a:pPr algn="l"/>
            <a:r>
              <a:rPr lang="en-CA" dirty="0"/>
              <a:t>Resources</a:t>
            </a:r>
          </a:p>
        </p:txBody>
      </p:sp>
      <p:pic>
        <p:nvPicPr>
          <p:cNvPr id="4" name="Picture 3">
            <a:extLst>
              <a:ext uri="{FF2B5EF4-FFF2-40B4-BE49-F238E27FC236}">
                <a16:creationId xmlns:a16="http://schemas.microsoft.com/office/drawing/2014/main" id="{77A3A1F9-8EDC-4036-80B6-A693F9A605BE}"/>
              </a:ext>
            </a:extLst>
          </p:cNvPr>
          <p:cNvPicPr>
            <a:picLocks noChangeAspect="1"/>
          </p:cNvPicPr>
          <p:nvPr/>
        </p:nvPicPr>
        <p:blipFill>
          <a:blip r:embed="rId2"/>
          <a:stretch>
            <a:fillRect/>
          </a:stretch>
        </p:blipFill>
        <p:spPr>
          <a:xfrm>
            <a:off x="5861374" y="1463590"/>
            <a:ext cx="5886449" cy="3869604"/>
          </a:xfrm>
          <a:prstGeom prst="rect">
            <a:avLst/>
          </a:prstGeom>
        </p:spPr>
      </p:pic>
      <p:sp>
        <p:nvSpPr>
          <p:cNvPr id="6" name="Rectangle 5">
            <a:extLst>
              <a:ext uri="{FF2B5EF4-FFF2-40B4-BE49-F238E27FC236}">
                <a16:creationId xmlns:a16="http://schemas.microsoft.com/office/drawing/2014/main" id="{F10CB277-C75F-4748-A9E3-F9183F905B63}"/>
              </a:ext>
            </a:extLst>
          </p:cNvPr>
          <p:cNvSpPr/>
          <p:nvPr/>
        </p:nvSpPr>
        <p:spPr>
          <a:xfrm>
            <a:off x="5861374" y="5403533"/>
            <a:ext cx="5886449" cy="1200329"/>
          </a:xfrm>
          <a:prstGeom prst="rect">
            <a:avLst/>
          </a:prstGeom>
        </p:spPr>
        <p:txBody>
          <a:bodyPr wrap="square">
            <a:spAutoFit/>
          </a:bodyPr>
          <a:lstStyle/>
          <a:p>
            <a:r>
              <a:rPr lang="en-CA" sz="2400" dirty="0">
                <a:hlinkClick r:id="rId3"/>
              </a:rPr>
              <a:t>https://towardsdatascience.com/how-to-implement-clustering-in-power-bi-using-pycaret-4b5e34b1405b</a:t>
            </a:r>
            <a:endParaRPr lang="en-CA" sz="2400" dirty="0"/>
          </a:p>
        </p:txBody>
      </p:sp>
      <p:pic>
        <p:nvPicPr>
          <p:cNvPr id="9" name="Google Shape;150;p23">
            <a:extLst>
              <a:ext uri="{FF2B5EF4-FFF2-40B4-BE49-F238E27FC236}">
                <a16:creationId xmlns:a16="http://schemas.microsoft.com/office/drawing/2014/main" id="{307896C6-572E-48B9-9040-D31E9E89240E}"/>
              </a:ext>
            </a:extLst>
          </p:cNvPr>
          <p:cNvPicPr preferRelativeResize="0"/>
          <p:nvPr/>
        </p:nvPicPr>
        <p:blipFill>
          <a:blip r:embed="rId4">
            <a:alphaModFix/>
          </a:blip>
          <a:stretch>
            <a:fillRect/>
          </a:stretch>
        </p:blipFill>
        <p:spPr>
          <a:xfrm>
            <a:off x="10114284" y="170300"/>
            <a:ext cx="1887217" cy="230000"/>
          </a:xfrm>
          <a:prstGeom prst="rect">
            <a:avLst/>
          </a:prstGeom>
          <a:noFill/>
          <a:ln>
            <a:noFill/>
          </a:ln>
        </p:spPr>
      </p:pic>
      <p:pic>
        <p:nvPicPr>
          <p:cNvPr id="8" name="Picture 7">
            <a:extLst>
              <a:ext uri="{FF2B5EF4-FFF2-40B4-BE49-F238E27FC236}">
                <a16:creationId xmlns:a16="http://schemas.microsoft.com/office/drawing/2014/main" id="{FB6749AB-49A1-4ECF-A2E1-799A3397801E}"/>
              </a:ext>
            </a:extLst>
          </p:cNvPr>
          <p:cNvPicPr>
            <a:picLocks noChangeAspect="1"/>
          </p:cNvPicPr>
          <p:nvPr/>
        </p:nvPicPr>
        <p:blipFill>
          <a:blip r:embed="rId5"/>
          <a:stretch>
            <a:fillRect/>
          </a:stretch>
        </p:blipFill>
        <p:spPr>
          <a:xfrm>
            <a:off x="206051" y="1428904"/>
            <a:ext cx="5499424" cy="3882696"/>
          </a:xfrm>
          <a:prstGeom prst="rect">
            <a:avLst/>
          </a:prstGeom>
        </p:spPr>
      </p:pic>
      <p:sp>
        <p:nvSpPr>
          <p:cNvPr id="10" name="Rectangle 9">
            <a:extLst>
              <a:ext uri="{FF2B5EF4-FFF2-40B4-BE49-F238E27FC236}">
                <a16:creationId xmlns:a16="http://schemas.microsoft.com/office/drawing/2014/main" id="{29F975B4-B1E0-43D1-8253-3E8E64F23F92}"/>
              </a:ext>
            </a:extLst>
          </p:cNvPr>
          <p:cNvSpPr/>
          <p:nvPr/>
        </p:nvSpPr>
        <p:spPr>
          <a:xfrm>
            <a:off x="282251" y="5403533"/>
            <a:ext cx="5423224" cy="1200329"/>
          </a:xfrm>
          <a:prstGeom prst="rect">
            <a:avLst/>
          </a:prstGeom>
        </p:spPr>
        <p:txBody>
          <a:bodyPr wrap="square">
            <a:spAutoFit/>
          </a:bodyPr>
          <a:lstStyle/>
          <a:p>
            <a:r>
              <a:rPr lang="en-CA" sz="2400" dirty="0">
                <a:hlinkClick r:id="rId6"/>
              </a:rPr>
              <a:t>https://towardsdatascience.com/build-your-first-anomaly-detector-in-power-bi-using-pycaret-2b41b363244e</a:t>
            </a:r>
            <a:endParaRPr lang="en-CA" sz="2400" dirty="0"/>
          </a:p>
        </p:txBody>
      </p:sp>
    </p:spTree>
    <p:extLst>
      <p:ext uri="{BB962C8B-B14F-4D97-AF65-F5344CB8AC3E}">
        <p14:creationId xmlns:p14="http://schemas.microsoft.com/office/powerpoint/2010/main" val="3763170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148897" y="394577"/>
            <a:ext cx="11947852" cy="837424"/>
          </a:xfrm>
        </p:spPr>
        <p:txBody>
          <a:bodyPr/>
          <a:lstStyle/>
          <a:p>
            <a:pPr algn="l"/>
            <a:r>
              <a:rPr lang="en-CA" dirty="0"/>
              <a:t>Resources (cont.)</a:t>
            </a:r>
          </a:p>
        </p:txBody>
      </p:sp>
      <p:sp>
        <p:nvSpPr>
          <p:cNvPr id="4" name="Rectangle 3">
            <a:extLst>
              <a:ext uri="{FF2B5EF4-FFF2-40B4-BE49-F238E27FC236}">
                <a16:creationId xmlns:a16="http://schemas.microsoft.com/office/drawing/2014/main" id="{15E7E271-553D-4A68-AE56-4A3E6BFF20AF}"/>
              </a:ext>
            </a:extLst>
          </p:cNvPr>
          <p:cNvSpPr/>
          <p:nvPr/>
        </p:nvSpPr>
        <p:spPr>
          <a:xfrm>
            <a:off x="142874" y="5283352"/>
            <a:ext cx="5642804" cy="1200329"/>
          </a:xfrm>
          <a:prstGeom prst="rect">
            <a:avLst/>
          </a:prstGeom>
        </p:spPr>
        <p:txBody>
          <a:bodyPr wrap="square">
            <a:spAutoFit/>
          </a:bodyPr>
          <a:lstStyle/>
          <a:p>
            <a:r>
              <a:rPr lang="en-CA" sz="2400" dirty="0">
                <a:hlinkClick r:id="rId2"/>
              </a:rPr>
              <a:t>https://towardsdatascience.com/topic-modeling-in-power-bi-using-pycaret-54422b4e36d6</a:t>
            </a:r>
            <a:endParaRPr lang="en-CA" sz="2400" dirty="0"/>
          </a:p>
        </p:txBody>
      </p:sp>
      <p:pic>
        <p:nvPicPr>
          <p:cNvPr id="5" name="Picture 4">
            <a:extLst>
              <a:ext uri="{FF2B5EF4-FFF2-40B4-BE49-F238E27FC236}">
                <a16:creationId xmlns:a16="http://schemas.microsoft.com/office/drawing/2014/main" id="{2C26BB95-953F-4DE5-B601-D1D112F73566}"/>
              </a:ext>
            </a:extLst>
          </p:cNvPr>
          <p:cNvPicPr>
            <a:picLocks noChangeAspect="1"/>
          </p:cNvPicPr>
          <p:nvPr/>
        </p:nvPicPr>
        <p:blipFill>
          <a:blip r:embed="rId3"/>
          <a:stretch>
            <a:fillRect/>
          </a:stretch>
        </p:blipFill>
        <p:spPr>
          <a:xfrm>
            <a:off x="6096000" y="1345621"/>
            <a:ext cx="5720946" cy="3699852"/>
          </a:xfrm>
          <a:prstGeom prst="rect">
            <a:avLst/>
          </a:prstGeom>
        </p:spPr>
      </p:pic>
      <p:sp>
        <p:nvSpPr>
          <p:cNvPr id="6" name="Rectangle 5">
            <a:extLst>
              <a:ext uri="{FF2B5EF4-FFF2-40B4-BE49-F238E27FC236}">
                <a16:creationId xmlns:a16="http://schemas.microsoft.com/office/drawing/2014/main" id="{CFC0D188-5CFD-4DF8-BE11-5E61E058FA0E}"/>
              </a:ext>
            </a:extLst>
          </p:cNvPr>
          <p:cNvSpPr/>
          <p:nvPr/>
        </p:nvSpPr>
        <p:spPr>
          <a:xfrm>
            <a:off x="6095999" y="5263094"/>
            <a:ext cx="6096000" cy="1200329"/>
          </a:xfrm>
          <a:prstGeom prst="rect">
            <a:avLst/>
          </a:prstGeom>
        </p:spPr>
        <p:txBody>
          <a:bodyPr>
            <a:spAutoFit/>
          </a:bodyPr>
          <a:lstStyle/>
          <a:p>
            <a:r>
              <a:rPr lang="en-CA" sz="2400" dirty="0">
                <a:hlinkClick r:id="rId4"/>
              </a:rPr>
              <a:t>https://towardsdatascience.com/machine-learning-in-power-bi-using-pycaret-34307f09394a</a:t>
            </a:r>
            <a:endParaRPr lang="en-CA" sz="2400" dirty="0"/>
          </a:p>
        </p:txBody>
      </p:sp>
      <p:pic>
        <p:nvPicPr>
          <p:cNvPr id="11" name="Google Shape;150;p23">
            <a:extLst>
              <a:ext uri="{FF2B5EF4-FFF2-40B4-BE49-F238E27FC236}">
                <a16:creationId xmlns:a16="http://schemas.microsoft.com/office/drawing/2014/main" id="{75779399-2B4B-48C5-9108-77203F1FEEA5}"/>
              </a:ext>
            </a:extLst>
          </p:cNvPr>
          <p:cNvPicPr preferRelativeResize="0"/>
          <p:nvPr/>
        </p:nvPicPr>
        <p:blipFill>
          <a:blip r:embed="rId5">
            <a:alphaModFix/>
          </a:blip>
          <a:stretch>
            <a:fillRect/>
          </a:stretch>
        </p:blipFill>
        <p:spPr>
          <a:xfrm>
            <a:off x="10114284" y="170300"/>
            <a:ext cx="1887217" cy="230000"/>
          </a:xfrm>
          <a:prstGeom prst="rect">
            <a:avLst/>
          </a:prstGeom>
          <a:noFill/>
          <a:ln>
            <a:noFill/>
          </a:ln>
        </p:spPr>
      </p:pic>
      <p:pic>
        <p:nvPicPr>
          <p:cNvPr id="7" name="Picture 6">
            <a:extLst>
              <a:ext uri="{FF2B5EF4-FFF2-40B4-BE49-F238E27FC236}">
                <a16:creationId xmlns:a16="http://schemas.microsoft.com/office/drawing/2014/main" id="{516BF28B-8B36-4A3A-A700-8FE8037F9E02}"/>
              </a:ext>
            </a:extLst>
          </p:cNvPr>
          <p:cNvPicPr>
            <a:picLocks noChangeAspect="1"/>
          </p:cNvPicPr>
          <p:nvPr/>
        </p:nvPicPr>
        <p:blipFill>
          <a:blip r:embed="rId6"/>
          <a:stretch>
            <a:fillRect/>
          </a:stretch>
        </p:blipFill>
        <p:spPr>
          <a:xfrm>
            <a:off x="142874" y="1327958"/>
            <a:ext cx="5654273" cy="3682191"/>
          </a:xfrm>
          <a:prstGeom prst="rect">
            <a:avLst/>
          </a:prstGeom>
        </p:spPr>
      </p:pic>
    </p:spTree>
    <p:extLst>
      <p:ext uri="{BB962C8B-B14F-4D97-AF65-F5344CB8AC3E}">
        <p14:creationId xmlns:p14="http://schemas.microsoft.com/office/powerpoint/2010/main" val="1909087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148897" y="394577"/>
            <a:ext cx="11947852" cy="837424"/>
          </a:xfrm>
        </p:spPr>
        <p:txBody>
          <a:bodyPr/>
          <a:lstStyle/>
          <a:p>
            <a:pPr algn="l"/>
            <a:r>
              <a:rPr lang="en-CA" dirty="0"/>
              <a:t>Resources (cont.)</a:t>
            </a:r>
          </a:p>
        </p:txBody>
      </p:sp>
      <p:pic>
        <p:nvPicPr>
          <p:cNvPr id="3" name="Picture 2">
            <a:extLst>
              <a:ext uri="{FF2B5EF4-FFF2-40B4-BE49-F238E27FC236}">
                <a16:creationId xmlns:a16="http://schemas.microsoft.com/office/drawing/2014/main" id="{D172A2A1-C9FC-4A10-8B50-0FD02DCC619F}"/>
              </a:ext>
            </a:extLst>
          </p:cNvPr>
          <p:cNvPicPr>
            <a:picLocks noChangeAspect="1"/>
          </p:cNvPicPr>
          <p:nvPr/>
        </p:nvPicPr>
        <p:blipFill>
          <a:blip r:embed="rId2"/>
          <a:stretch>
            <a:fillRect/>
          </a:stretch>
        </p:blipFill>
        <p:spPr>
          <a:xfrm>
            <a:off x="205545" y="1327959"/>
            <a:ext cx="5642804" cy="3978900"/>
          </a:xfrm>
          <a:prstGeom prst="rect">
            <a:avLst/>
          </a:prstGeom>
        </p:spPr>
      </p:pic>
      <p:sp>
        <p:nvSpPr>
          <p:cNvPr id="4" name="Rectangle 3">
            <a:extLst>
              <a:ext uri="{FF2B5EF4-FFF2-40B4-BE49-F238E27FC236}">
                <a16:creationId xmlns:a16="http://schemas.microsoft.com/office/drawing/2014/main" id="{15E7E271-553D-4A68-AE56-4A3E6BFF20AF}"/>
              </a:ext>
            </a:extLst>
          </p:cNvPr>
          <p:cNvSpPr/>
          <p:nvPr/>
        </p:nvSpPr>
        <p:spPr>
          <a:xfrm>
            <a:off x="142875" y="5530041"/>
            <a:ext cx="5642804" cy="1200329"/>
          </a:xfrm>
          <a:prstGeom prst="rect">
            <a:avLst/>
          </a:prstGeom>
        </p:spPr>
        <p:txBody>
          <a:bodyPr wrap="square">
            <a:spAutoFit/>
          </a:bodyPr>
          <a:lstStyle/>
          <a:p>
            <a:r>
              <a:rPr lang="en-CA" sz="2400" dirty="0">
                <a:hlinkClick r:id="rId3"/>
              </a:rPr>
              <a:t>https://towardsdatascience.com/build-and-deploy-your-first-machine-learning-web-app-e020db344a99</a:t>
            </a:r>
            <a:endParaRPr lang="en-CA" sz="2400" dirty="0"/>
          </a:p>
        </p:txBody>
      </p:sp>
      <p:pic>
        <p:nvPicPr>
          <p:cNvPr id="11" name="Google Shape;150;p23">
            <a:extLst>
              <a:ext uri="{FF2B5EF4-FFF2-40B4-BE49-F238E27FC236}">
                <a16:creationId xmlns:a16="http://schemas.microsoft.com/office/drawing/2014/main" id="{75779399-2B4B-48C5-9108-77203F1FEEA5}"/>
              </a:ext>
            </a:extLst>
          </p:cNvPr>
          <p:cNvPicPr preferRelativeResize="0"/>
          <p:nvPr/>
        </p:nvPicPr>
        <p:blipFill>
          <a:blip r:embed="rId4">
            <a:alphaModFix/>
          </a:blip>
          <a:stretch>
            <a:fillRect/>
          </a:stretch>
        </p:blipFill>
        <p:spPr>
          <a:xfrm>
            <a:off x="10114284" y="170300"/>
            <a:ext cx="1887217" cy="230000"/>
          </a:xfrm>
          <a:prstGeom prst="rect">
            <a:avLst/>
          </a:prstGeom>
          <a:noFill/>
          <a:ln>
            <a:noFill/>
          </a:ln>
        </p:spPr>
      </p:pic>
      <p:pic>
        <p:nvPicPr>
          <p:cNvPr id="7" name="Picture 6">
            <a:extLst>
              <a:ext uri="{FF2B5EF4-FFF2-40B4-BE49-F238E27FC236}">
                <a16:creationId xmlns:a16="http://schemas.microsoft.com/office/drawing/2014/main" id="{223DCA9A-AA29-4133-9087-68A76FB57DB4}"/>
              </a:ext>
            </a:extLst>
          </p:cNvPr>
          <p:cNvPicPr>
            <a:picLocks noChangeAspect="1"/>
          </p:cNvPicPr>
          <p:nvPr/>
        </p:nvPicPr>
        <p:blipFill>
          <a:blip r:embed="rId5"/>
          <a:stretch>
            <a:fillRect/>
          </a:stretch>
        </p:blipFill>
        <p:spPr>
          <a:xfrm>
            <a:off x="6055929" y="1327959"/>
            <a:ext cx="5749549" cy="4026151"/>
          </a:xfrm>
          <a:prstGeom prst="rect">
            <a:avLst/>
          </a:prstGeom>
        </p:spPr>
      </p:pic>
      <p:sp>
        <p:nvSpPr>
          <p:cNvPr id="8" name="Rectangle 7">
            <a:extLst>
              <a:ext uri="{FF2B5EF4-FFF2-40B4-BE49-F238E27FC236}">
                <a16:creationId xmlns:a16="http://schemas.microsoft.com/office/drawing/2014/main" id="{7814149D-8250-4C68-AAC5-296044492DC7}"/>
              </a:ext>
            </a:extLst>
          </p:cNvPr>
          <p:cNvSpPr/>
          <p:nvPr/>
        </p:nvSpPr>
        <p:spPr>
          <a:xfrm>
            <a:off x="6055929" y="5530040"/>
            <a:ext cx="6143624" cy="1200329"/>
          </a:xfrm>
          <a:prstGeom prst="rect">
            <a:avLst/>
          </a:prstGeom>
        </p:spPr>
        <p:txBody>
          <a:bodyPr wrap="square">
            <a:spAutoFit/>
          </a:bodyPr>
          <a:lstStyle/>
          <a:p>
            <a:r>
              <a:rPr lang="en-CA" sz="2400" dirty="0">
                <a:hlinkClick r:id="rId6"/>
              </a:rPr>
              <a:t>https://towardsdatascience.com/deploy-machine-learning-pipeline-on-aws-fargate-eb6e1c50507</a:t>
            </a:r>
            <a:endParaRPr lang="en-CA" sz="2400" dirty="0"/>
          </a:p>
        </p:txBody>
      </p:sp>
    </p:spTree>
    <p:extLst>
      <p:ext uri="{BB962C8B-B14F-4D97-AF65-F5344CB8AC3E}">
        <p14:creationId xmlns:p14="http://schemas.microsoft.com/office/powerpoint/2010/main" val="3896721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282251" y="372251"/>
            <a:ext cx="11360800" cy="837424"/>
          </a:xfrm>
        </p:spPr>
        <p:txBody>
          <a:bodyPr/>
          <a:lstStyle/>
          <a:p>
            <a:pPr algn="l"/>
            <a:r>
              <a:rPr lang="en-CA" dirty="0"/>
              <a:t>Resources (cont.)</a:t>
            </a:r>
          </a:p>
        </p:txBody>
      </p:sp>
      <p:pic>
        <p:nvPicPr>
          <p:cNvPr id="9" name="Picture 8">
            <a:extLst>
              <a:ext uri="{FF2B5EF4-FFF2-40B4-BE49-F238E27FC236}">
                <a16:creationId xmlns:a16="http://schemas.microsoft.com/office/drawing/2014/main" id="{E2F0416F-F388-45EB-A269-A72F8BE8D26E}"/>
              </a:ext>
            </a:extLst>
          </p:cNvPr>
          <p:cNvPicPr>
            <a:picLocks noChangeAspect="1"/>
          </p:cNvPicPr>
          <p:nvPr/>
        </p:nvPicPr>
        <p:blipFill>
          <a:blip r:embed="rId2"/>
          <a:stretch>
            <a:fillRect/>
          </a:stretch>
        </p:blipFill>
        <p:spPr>
          <a:xfrm>
            <a:off x="6219827" y="1508101"/>
            <a:ext cx="5423224" cy="3798758"/>
          </a:xfrm>
          <a:prstGeom prst="rect">
            <a:avLst/>
          </a:prstGeom>
        </p:spPr>
      </p:pic>
      <p:sp>
        <p:nvSpPr>
          <p:cNvPr id="10" name="Rectangle 9">
            <a:extLst>
              <a:ext uri="{FF2B5EF4-FFF2-40B4-BE49-F238E27FC236}">
                <a16:creationId xmlns:a16="http://schemas.microsoft.com/office/drawing/2014/main" id="{774783F3-C14E-438C-8B70-D5A147C89090}"/>
              </a:ext>
            </a:extLst>
          </p:cNvPr>
          <p:cNvSpPr/>
          <p:nvPr/>
        </p:nvSpPr>
        <p:spPr>
          <a:xfrm>
            <a:off x="6219827" y="5416095"/>
            <a:ext cx="6096000" cy="1200329"/>
          </a:xfrm>
          <a:prstGeom prst="rect">
            <a:avLst/>
          </a:prstGeom>
        </p:spPr>
        <p:txBody>
          <a:bodyPr>
            <a:spAutoFit/>
          </a:bodyPr>
          <a:lstStyle/>
          <a:p>
            <a:r>
              <a:rPr lang="en-CA" sz="2400" dirty="0">
                <a:hlinkClick r:id="rId3"/>
              </a:rPr>
              <a:t>https://towardsdatascience.com/deploy-machine-learning-pipeline-on-cloud-using-docker-container-bec64458dc01</a:t>
            </a:r>
            <a:endParaRPr lang="en-CA" sz="2400" dirty="0"/>
          </a:p>
        </p:txBody>
      </p:sp>
      <p:pic>
        <p:nvPicPr>
          <p:cNvPr id="11" name="Google Shape;150;p23">
            <a:extLst>
              <a:ext uri="{FF2B5EF4-FFF2-40B4-BE49-F238E27FC236}">
                <a16:creationId xmlns:a16="http://schemas.microsoft.com/office/drawing/2014/main" id="{537360FB-C459-4D85-9120-104CA9E3C32E}"/>
              </a:ext>
            </a:extLst>
          </p:cNvPr>
          <p:cNvPicPr preferRelativeResize="0"/>
          <p:nvPr/>
        </p:nvPicPr>
        <p:blipFill>
          <a:blip r:embed="rId4">
            <a:alphaModFix/>
          </a:blip>
          <a:stretch>
            <a:fillRect/>
          </a:stretch>
        </p:blipFill>
        <p:spPr>
          <a:xfrm>
            <a:off x="10114284" y="170300"/>
            <a:ext cx="1887217" cy="230000"/>
          </a:xfrm>
          <a:prstGeom prst="rect">
            <a:avLst/>
          </a:prstGeom>
          <a:noFill/>
          <a:ln>
            <a:noFill/>
          </a:ln>
        </p:spPr>
      </p:pic>
      <p:pic>
        <p:nvPicPr>
          <p:cNvPr id="12" name="Picture 11">
            <a:extLst>
              <a:ext uri="{FF2B5EF4-FFF2-40B4-BE49-F238E27FC236}">
                <a16:creationId xmlns:a16="http://schemas.microsoft.com/office/drawing/2014/main" id="{60FBFD1A-CE07-4355-9240-BC34C7C78862}"/>
              </a:ext>
            </a:extLst>
          </p:cNvPr>
          <p:cNvPicPr>
            <a:picLocks noChangeAspect="1"/>
          </p:cNvPicPr>
          <p:nvPr/>
        </p:nvPicPr>
        <p:blipFill>
          <a:blip r:embed="rId5"/>
          <a:stretch>
            <a:fillRect/>
          </a:stretch>
        </p:blipFill>
        <p:spPr>
          <a:xfrm>
            <a:off x="377501" y="1518623"/>
            <a:ext cx="5423224" cy="3775661"/>
          </a:xfrm>
          <a:prstGeom prst="rect">
            <a:avLst/>
          </a:prstGeom>
        </p:spPr>
      </p:pic>
      <p:sp>
        <p:nvSpPr>
          <p:cNvPr id="13" name="Rectangle 12">
            <a:extLst>
              <a:ext uri="{FF2B5EF4-FFF2-40B4-BE49-F238E27FC236}">
                <a16:creationId xmlns:a16="http://schemas.microsoft.com/office/drawing/2014/main" id="{9561105D-21D8-458F-AFEB-B0407F4C9909}"/>
              </a:ext>
            </a:extLst>
          </p:cNvPr>
          <p:cNvSpPr/>
          <p:nvPr/>
        </p:nvSpPr>
        <p:spPr>
          <a:xfrm>
            <a:off x="282251" y="5403533"/>
            <a:ext cx="5423224" cy="1200329"/>
          </a:xfrm>
          <a:prstGeom prst="rect">
            <a:avLst/>
          </a:prstGeom>
        </p:spPr>
        <p:txBody>
          <a:bodyPr wrap="square">
            <a:spAutoFit/>
          </a:bodyPr>
          <a:lstStyle/>
          <a:p>
            <a:r>
              <a:rPr lang="en-CA" sz="2400" dirty="0">
                <a:hlinkClick r:id="rId6"/>
              </a:rPr>
              <a:t>https://towardsdatascience.com/deploy-machine-learning-model-on-google-kubernetes-engine-94daac85108b</a:t>
            </a:r>
            <a:endParaRPr lang="en-CA" sz="2400" dirty="0"/>
          </a:p>
        </p:txBody>
      </p:sp>
    </p:spTree>
    <p:extLst>
      <p:ext uri="{BB962C8B-B14F-4D97-AF65-F5344CB8AC3E}">
        <p14:creationId xmlns:p14="http://schemas.microsoft.com/office/powerpoint/2010/main" val="95715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5BE0-7587-409C-9D1A-724DC541C453}"/>
              </a:ext>
            </a:extLst>
          </p:cNvPr>
          <p:cNvSpPr>
            <a:spLocks noGrp="1"/>
          </p:cNvSpPr>
          <p:nvPr>
            <p:ph type="title"/>
          </p:nvPr>
        </p:nvSpPr>
        <p:spPr>
          <a:xfrm>
            <a:off x="415600" y="307617"/>
            <a:ext cx="11360800" cy="763600"/>
          </a:xfrm>
        </p:spPr>
        <p:txBody>
          <a:bodyPr/>
          <a:lstStyle/>
          <a:p>
            <a:r>
              <a:rPr lang="en-CA" dirty="0"/>
              <a:t>Resources (cont.) – Official Video Tutorials</a:t>
            </a:r>
          </a:p>
        </p:txBody>
      </p:sp>
      <p:sp>
        <p:nvSpPr>
          <p:cNvPr id="3" name="Text Placeholder 2">
            <a:extLst>
              <a:ext uri="{FF2B5EF4-FFF2-40B4-BE49-F238E27FC236}">
                <a16:creationId xmlns:a16="http://schemas.microsoft.com/office/drawing/2014/main" id="{06E6FFFC-6088-490F-A98E-979362483C08}"/>
              </a:ext>
            </a:extLst>
          </p:cNvPr>
          <p:cNvSpPr>
            <a:spLocks noGrp="1"/>
          </p:cNvSpPr>
          <p:nvPr>
            <p:ph type="body" idx="1"/>
          </p:nvPr>
        </p:nvSpPr>
        <p:spPr>
          <a:xfrm>
            <a:off x="415600" y="1323975"/>
            <a:ext cx="11360800" cy="5226408"/>
          </a:xfrm>
        </p:spPr>
        <p:txBody>
          <a:bodyPr/>
          <a:lstStyle/>
          <a:p>
            <a:r>
              <a:rPr lang="en-US" sz="2133" dirty="0"/>
              <a:t>Binary Classification Video Tutorial</a:t>
            </a:r>
            <a:endParaRPr lang="en-US" i="1" dirty="0"/>
          </a:p>
          <a:p>
            <a:pPr marL="152396" indent="0">
              <a:buNone/>
            </a:pPr>
            <a:r>
              <a:rPr lang="en-CA" sz="1600" dirty="0">
                <a:hlinkClick r:id="rId2"/>
              </a:rPr>
              <a:t>https://www.youtube.com/watch?v=2xAgLKUN6Xs</a:t>
            </a:r>
            <a:endParaRPr lang="en-CA" sz="1600" dirty="0"/>
          </a:p>
          <a:p>
            <a:pPr marL="152396" indent="0">
              <a:buNone/>
            </a:pPr>
            <a:endParaRPr lang="en-CA" sz="1600" dirty="0"/>
          </a:p>
          <a:p>
            <a:r>
              <a:rPr lang="en-US" sz="2133" dirty="0"/>
              <a:t>Clustering in PyCaret Video Tutorial</a:t>
            </a:r>
            <a:endParaRPr lang="en-US" i="1" dirty="0"/>
          </a:p>
          <a:p>
            <a:pPr marL="152396" indent="0">
              <a:buNone/>
            </a:pPr>
            <a:r>
              <a:rPr lang="en-CA" sz="1600" dirty="0">
                <a:hlinkClick r:id="rId3"/>
              </a:rPr>
              <a:t>https://www.youtube.com/watch?v=2oxLDir7foQ</a:t>
            </a:r>
            <a:endParaRPr lang="en-CA" sz="1600" dirty="0"/>
          </a:p>
          <a:p>
            <a:pPr marL="152396" indent="0">
              <a:buNone/>
            </a:pPr>
            <a:endParaRPr lang="en-CA" sz="1600" dirty="0"/>
          </a:p>
          <a:p>
            <a:r>
              <a:rPr lang="en-US" sz="2133" dirty="0"/>
              <a:t>Anomaly Detection in PyCaret Video Tutorial</a:t>
            </a:r>
            <a:endParaRPr lang="en-US" sz="1600" i="1" dirty="0"/>
          </a:p>
          <a:p>
            <a:pPr marL="152396" indent="0">
              <a:buNone/>
            </a:pPr>
            <a:r>
              <a:rPr lang="en-CA" sz="1600" dirty="0">
                <a:hlinkClick r:id="rId4"/>
              </a:rPr>
              <a:t>https://www.youtube.com/watch?v=q0dxYDq1A40&amp;t=2s</a:t>
            </a:r>
            <a:endParaRPr lang="en-CA" sz="1600" dirty="0"/>
          </a:p>
          <a:p>
            <a:pPr marL="152396" indent="0">
              <a:buNone/>
            </a:pPr>
            <a:endParaRPr lang="en-US" dirty="0"/>
          </a:p>
          <a:p>
            <a:r>
              <a:rPr lang="en-US" sz="2133" dirty="0"/>
              <a:t>Topic Modeling in PyCaret Video Tutorial</a:t>
            </a:r>
            <a:endParaRPr lang="en-US" sz="2133" i="1" dirty="0"/>
          </a:p>
          <a:p>
            <a:pPr marL="152396" indent="0">
              <a:buNone/>
            </a:pPr>
            <a:r>
              <a:rPr lang="en-CA" sz="1600" dirty="0">
                <a:hlinkClick r:id="rId5"/>
              </a:rPr>
              <a:t>https://www.youtube.com/watch?v=G6ShuoM3T1M</a:t>
            </a:r>
            <a:endParaRPr lang="en-CA" sz="1600" dirty="0"/>
          </a:p>
          <a:p>
            <a:pPr marL="152396" indent="0">
              <a:buNone/>
            </a:pPr>
            <a:endParaRPr lang="en-CA" sz="1867" u="sng" dirty="0"/>
          </a:p>
          <a:p>
            <a:r>
              <a:rPr lang="en-US" sz="2133" dirty="0"/>
              <a:t>Association Rule Mining in PyCaret Video Tutorial</a:t>
            </a:r>
            <a:endParaRPr lang="en-US" sz="2133" i="1" dirty="0"/>
          </a:p>
          <a:p>
            <a:pPr marL="152396" indent="0">
              <a:buNone/>
            </a:pPr>
            <a:r>
              <a:rPr lang="en-CA" sz="1600" dirty="0">
                <a:hlinkClick r:id="rId6"/>
              </a:rPr>
              <a:t>https://www.youtube.com/watch?v=XYAGwts5qGw</a:t>
            </a:r>
            <a:endParaRPr lang="en-CA" sz="1867" i="1" u="sng" dirty="0"/>
          </a:p>
          <a:p>
            <a:pPr marL="152396" indent="0">
              <a:buNone/>
            </a:pPr>
            <a:endParaRPr lang="en-US" sz="1867" i="1" dirty="0"/>
          </a:p>
          <a:p>
            <a:pPr marL="152396" indent="0">
              <a:buNone/>
            </a:pPr>
            <a:r>
              <a:rPr lang="en-US" i="1" dirty="0"/>
              <a:t> 	</a:t>
            </a:r>
            <a:endParaRPr lang="en-CA" i="1" dirty="0"/>
          </a:p>
        </p:txBody>
      </p:sp>
      <p:pic>
        <p:nvPicPr>
          <p:cNvPr id="5" name="Google Shape;150;p23">
            <a:extLst>
              <a:ext uri="{FF2B5EF4-FFF2-40B4-BE49-F238E27FC236}">
                <a16:creationId xmlns:a16="http://schemas.microsoft.com/office/drawing/2014/main" id="{7D2C2692-5428-44D8-ACB5-849E3EF0E82D}"/>
              </a:ext>
            </a:extLst>
          </p:cNvPr>
          <p:cNvPicPr preferRelativeResize="0"/>
          <p:nvPr/>
        </p:nvPicPr>
        <p:blipFill>
          <a:blip r:embed="rId7">
            <a:alphaModFix/>
          </a:blip>
          <a:stretch>
            <a:fillRect/>
          </a:stretch>
        </p:blipFill>
        <p:spPr>
          <a:xfrm>
            <a:off x="10114284" y="170300"/>
            <a:ext cx="1887217" cy="230000"/>
          </a:xfrm>
          <a:prstGeom prst="rect">
            <a:avLst/>
          </a:prstGeom>
          <a:noFill/>
          <a:ln>
            <a:noFill/>
          </a:ln>
        </p:spPr>
      </p:pic>
    </p:spTree>
    <p:extLst>
      <p:ext uri="{BB962C8B-B14F-4D97-AF65-F5344CB8AC3E}">
        <p14:creationId xmlns:p14="http://schemas.microsoft.com/office/powerpoint/2010/main" val="4264553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5BE0-7587-409C-9D1A-724DC541C453}"/>
              </a:ext>
            </a:extLst>
          </p:cNvPr>
          <p:cNvSpPr>
            <a:spLocks noGrp="1"/>
          </p:cNvSpPr>
          <p:nvPr>
            <p:ph type="title"/>
          </p:nvPr>
        </p:nvSpPr>
        <p:spPr>
          <a:xfrm>
            <a:off x="415600" y="307617"/>
            <a:ext cx="11360800" cy="763600"/>
          </a:xfrm>
        </p:spPr>
        <p:txBody>
          <a:bodyPr/>
          <a:lstStyle/>
          <a:p>
            <a:r>
              <a:rPr lang="en-CA" dirty="0"/>
              <a:t>Resources (cont.)</a:t>
            </a:r>
          </a:p>
        </p:txBody>
      </p:sp>
      <p:sp>
        <p:nvSpPr>
          <p:cNvPr id="3" name="Text Placeholder 2">
            <a:extLst>
              <a:ext uri="{FF2B5EF4-FFF2-40B4-BE49-F238E27FC236}">
                <a16:creationId xmlns:a16="http://schemas.microsoft.com/office/drawing/2014/main" id="{06E6FFFC-6088-490F-A98E-979362483C08}"/>
              </a:ext>
            </a:extLst>
          </p:cNvPr>
          <p:cNvSpPr>
            <a:spLocks noGrp="1"/>
          </p:cNvSpPr>
          <p:nvPr>
            <p:ph type="body" idx="1"/>
          </p:nvPr>
        </p:nvSpPr>
        <p:spPr>
          <a:xfrm>
            <a:off x="415600" y="1323975"/>
            <a:ext cx="11360800" cy="5226408"/>
          </a:xfrm>
        </p:spPr>
        <p:txBody>
          <a:bodyPr/>
          <a:lstStyle/>
          <a:p>
            <a:r>
              <a:rPr lang="en-US" sz="2133" dirty="0"/>
              <a:t>Machine Learning in SQL by </a:t>
            </a:r>
            <a:r>
              <a:rPr lang="en-US" sz="2133" b="1" i="1" dirty="0"/>
              <a:t>Umar Farooque</a:t>
            </a:r>
            <a:endParaRPr lang="en-US" b="1" i="1" dirty="0"/>
          </a:p>
          <a:p>
            <a:pPr marL="152396" indent="0">
              <a:buNone/>
            </a:pPr>
            <a:r>
              <a:rPr lang="en-CA" sz="1600" dirty="0">
                <a:hlinkClick r:id="rId2"/>
              </a:rPr>
              <a:t>https://towardsdatascience.com/machine-learning-in-sql-using-pycaret-87aff377d90c</a:t>
            </a:r>
            <a:endParaRPr lang="en-CA" sz="1600" dirty="0"/>
          </a:p>
          <a:p>
            <a:pPr marL="152396" indent="0">
              <a:buNone/>
            </a:pPr>
            <a:endParaRPr lang="en-CA" sz="1600" dirty="0"/>
          </a:p>
          <a:p>
            <a:r>
              <a:rPr lang="en-US" sz="2133" dirty="0"/>
              <a:t>PyCaret’s integration with Tableau by </a:t>
            </a:r>
            <a:r>
              <a:rPr lang="en-US" sz="2133" b="1" i="1" dirty="0"/>
              <a:t>Andrew Cowan-Nagora</a:t>
            </a:r>
            <a:endParaRPr lang="en-US" b="1" i="1" dirty="0"/>
          </a:p>
          <a:p>
            <a:pPr marL="152396" indent="0">
              <a:buNone/>
            </a:pPr>
            <a:r>
              <a:rPr lang="en-CA" sz="1600" dirty="0">
                <a:hlinkClick r:id="rId3"/>
              </a:rPr>
              <a:t>https://towardsdatascience.com/machine-learning-in-tableau-with-pycaret-166ffac9b22e</a:t>
            </a:r>
            <a:endParaRPr lang="en-CA" sz="1600" dirty="0"/>
          </a:p>
          <a:p>
            <a:pPr marL="152396" indent="0">
              <a:buNone/>
            </a:pPr>
            <a:endParaRPr lang="en-CA" sz="1600" dirty="0"/>
          </a:p>
          <a:p>
            <a:r>
              <a:rPr lang="en-US" sz="2133" dirty="0"/>
              <a:t>NLP Classification using PyCaret by </a:t>
            </a:r>
            <a:r>
              <a:rPr lang="en-US" sz="2133" b="1" i="1" dirty="0"/>
              <a:t>Prateek Baghel</a:t>
            </a:r>
            <a:endParaRPr lang="en-US" sz="1600" b="1" i="1" dirty="0"/>
          </a:p>
          <a:p>
            <a:pPr marL="152396" indent="0">
              <a:buNone/>
            </a:pPr>
            <a:r>
              <a:rPr lang="en-CA" sz="1600" u="sng" dirty="0">
                <a:hlinkClick r:id="rId4"/>
              </a:rPr>
              <a:t>https://towardsdatascience.com/predicting-crashes-in-gold-prices-using-machine-learning-5769f548496</a:t>
            </a:r>
            <a:endParaRPr lang="en-CA" sz="1600" u="sng" dirty="0"/>
          </a:p>
          <a:p>
            <a:pPr marL="152396" indent="0">
              <a:buNone/>
            </a:pPr>
            <a:endParaRPr lang="en-US" dirty="0"/>
          </a:p>
          <a:p>
            <a:r>
              <a:rPr lang="en-US" sz="2133" dirty="0"/>
              <a:t>Predict Gold Price Returns using PyCaret by </a:t>
            </a:r>
            <a:r>
              <a:rPr lang="en-US" sz="2133" b="1" i="1" dirty="0"/>
              <a:t>Riazuddin Mohammad</a:t>
            </a:r>
          </a:p>
          <a:p>
            <a:pPr marL="152396" indent="0">
              <a:buNone/>
            </a:pPr>
            <a:r>
              <a:rPr lang="en-CA" sz="1600" u="sng" dirty="0">
                <a:hlinkClick r:id="rId5"/>
              </a:rPr>
              <a:t>https://towardsdatascience.com/machine-learning-to-predict-gold-price-returns-4bdb0506b132</a:t>
            </a:r>
            <a:endParaRPr lang="en-CA" sz="1600" u="sng" dirty="0"/>
          </a:p>
          <a:p>
            <a:pPr marL="152396" indent="0">
              <a:buNone/>
            </a:pPr>
            <a:endParaRPr lang="en-CA" sz="1867" u="sng" dirty="0"/>
          </a:p>
          <a:p>
            <a:r>
              <a:rPr lang="en-US" sz="2133" dirty="0"/>
              <a:t>Predict Crashes in Gold Price using PyCaret by </a:t>
            </a:r>
            <a:r>
              <a:rPr lang="en-US" sz="2133" b="1" i="1" dirty="0"/>
              <a:t>Riazuddin Mohammad</a:t>
            </a:r>
          </a:p>
          <a:p>
            <a:pPr marL="152396" indent="0">
              <a:buNone/>
            </a:pPr>
            <a:r>
              <a:rPr lang="en-CA" sz="1600" u="sng" dirty="0">
                <a:hlinkClick r:id="rId4"/>
              </a:rPr>
              <a:t>https://towardsdatascience.com/predicting-crashes-in-gold-prices-using-machine-learning-5769f548496</a:t>
            </a:r>
            <a:endParaRPr lang="en-CA" sz="1600" u="sng" dirty="0"/>
          </a:p>
          <a:p>
            <a:pPr marL="152396" indent="0">
              <a:buNone/>
            </a:pPr>
            <a:endParaRPr lang="en-CA" sz="1867" i="1" u="sng" dirty="0"/>
          </a:p>
          <a:p>
            <a:pPr marL="152396" indent="0">
              <a:buNone/>
            </a:pPr>
            <a:endParaRPr lang="en-US" sz="1867" i="1" dirty="0"/>
          </a:p>
          <a:p>
            <a:pPr marL="152396" indent="0">
              <a:buNone/>
            </a:pPr>
            <a:r>
              <a:rPr lang="en-US" i="1" dirty="0"/>
              <a:t> 	</a:t>
            </a:r>
            <a:endParaRPr lang="en-CA" i="1" dirty="0"/>
          </a:p>
        </p:txBody>
      </p:sp>
      <p:pic>
        <p:nvPicPr>
          <p:cNvPr id="4" name="Google Shape;150;p23">
            <a:extLst>
              <a:ext uri="{FF2B5EF4-FFF2-40B4-BE49-F238E27FC236}">
                <a16:creationId xmlns:a16="http://schemas.microsoft.com/office/drawing/2014/main" id="{5397BD35-B094-46CC-B719-C4A76C5EB8DF}"/>
              </a:ext>
            </a:extLst>
          </p:cNvPr>
          <p:cNvPicPr preferRelativeResize="0"/>
          <p:nvPr/>
        </p:nvPicPr>
        <p:blipFill>
          <a:blip r:embed="rId6">
            <a:alphaModFix/>
          </a:blip>
          <a:stretch>
            <a:fillRect/>
          </a:stretch>
        </p:blipFill>
        <p:spPr>
          <a:xfrm>
            <a:off x="10114284" y="170300"/>
            <a:ext cx="1887217" cy="230000"/>
          </a:xfrm>
          <a:prstGeom prst="rect">
            <a:avLst/>
          </a:prstGeom>
          <a:noFill/>
          <a:ln>
            <a:noFill/>
          </a:ln>
        </p:spPr>
      </p:pic>
    </p:spTree>
    <p:extLst>
      <p:ext uri="{BB962C8B-B14F-4D97-AF65-F5344CB8AC3E}">
        <p14:creationId xmlns:p14="http://schemas.microsoft.com/office/powerpoint/2010/main" val="2478689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947</Words>
  <Application>Microsoft Office PowerPoint</Application>
  <PresentationFormat>Widescreen</PresentationFormat>
  <Paragraphs>145</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Machine Learning in Power BI</vt:lpstr>
      <vt:lpstr>About me</vt:lpstr>
      <vt:lpstr>Important Links</vt:lpstr>
      <vt:lpstr>Resources</vt:lpstr>
      <vt:lpstr>Resources (cont.)</vt:lpstr>
      <vt:lpstr>Resources (cont.)</vt:lpstr>
      <vt:lpstr>Resources (cont.)</vt:lpstr>
      <vt:lpstr>Resources (cont.) – Official Video Tutorials</vt:lpstr>
      <vt:lpstr>Resources (cont.)</vt:lpstr>
      <vt:lpstr>Resources (cont.)</vt:lpstr>
      <vt:lpstr>What do you need to follow along?</vt:lpstr>
      <vt:lpstr>Remember to add it to PATH</vt:lpstr>
      <vt:lpstr>Create Environment and Install PyCaret</vt:lpstr>
      <vt:lpstr>Do you have this?</vt:lpstr>
      <vt:lpstr>What is PyCaret?</vt:lpstr>
      <vt:lpstr>How to? theoretically</vt:lpstr>
      <vt:lpstr>What is Clustering?</vt:lpstr>
      <vt:lpstr>Types of Clustering</vt:lpstr>
      <vt:lpstr>Example 1 – Jewellery Customer Dataset</vt:lpstr>
      <vt:lpstr>Demo # 1 – WHO Global Health Expenditure Database</vt:lpstr>
      <vt:lpstr>Demo # 2 – Dept of Education – State of Delaware, US</vt:lpstr>
      <vt:lpstr>Thank you –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PyCaret Integration with Power BI</dc:title>
  <dc:creator>Moez Sajwani</dc:creator>
  <cp:lastModifiedBy>Moez Sajwani</cp:lastModifiedBy>
  <cp:revision>18</cp:revision>
  <dcterms:created xsi:type="dcterms:W3CDTF">2020-05-30T13:20:32Z</dcterms:created>
  <dcterms:modified xsi:type="dcterms:W3CDTF">2020-06-20T14:30:15Z</dcterms:modified>
</cp:coreProperties>
</file>