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8"/>
  </p:notesMasterIdLst>
  <p:sldIdLst>
    <p:sldId id="256" r:id="rId2"/>
    <p:sldId id="275" r:id="rId3"/>
    <p:sldId id="276" r:id="rId4"/>
    <p:sldId id="298" r:id="rId5"/>
    <p:sldId id="299" r:id="rId6"/>
    <p:sldId id="300" r:id="rId7"/>
    <p:sldId id="301" r:id="rId8"/>
    <p:sldId id="302" r:id="rId9"/>
    <p:sldId id="303" r:id="rId10"/>
    <p:sldId id="304" r:id="rId11"/>
    <p:sldId id="305" r:id="rId12"/>
    <p:sldId id="291" r:id="rId13"/>
    <p:sldId id="306" r:id="rId14"/>
    <p:sldId id="307" r:id="rId15"/>
    <p:sldId id="308" r:id="rId16"/>
    <p:sldId id="309" r:id="rId17"/>
    <p:sldId id="266" r:id="rId18"/>
    <p:sldId id="288" r:id="rId19"/>
    <p:sldId id="267" r:id="rId20"/>
    <p:sldId id="270" r:id="rId21"/>
    <p:sldId id="293" r:id="rId22"/>
    <p:sldId id="292" r:id="rId23"/>
    <p:sldId id="294" r:id="rId24"/>
    <p:sldId id="295" r:id="rId25"/>
    <p:sldId id="296" r:id="rId26"/>
    <p:sldId id="297" r:id="rId27"/>
    <p:sldId id="310" r:id="rId28"/>
    <p:sldId id="318" r:id="rId29"/>
    <p:sldId id="311" r:id="rId30"/>
    <p:sldId id="313" r:id="rId31"/>
    <p:sldId id="314" r:id="rId32"/>
    <p:sldId id="315" r:id="rId33"/>
    <p:sldId id="316" r:id="rId34"/>
    <p:sldId id="317" r:id="rId35"/>
    <p:sldId id="312" r:id="rId36"/>
    <p:sldId id="274"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113" d="100"/>
          <a:sy n="113" d="100"/>
        </p:scale>
        <p:origin x="614"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55121da3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855121da3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55121da3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55121da3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55121da36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855121da36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55121da36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55121da36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owardsdatascience.com/machine-learning-in-tableau-with-pycaret-166ffac9b22e" TargetMode="External"/><Relationship Id="rId2" Type="http://schemas.openxmlformats.org/officeDocument/2006/relationships/hyperlink" Target="https://towardsdatascience.com/machine-learning-in-sql-using-pycaret-87aff377d90c" TargetMode="Externa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s://towardsdatascience.com/machine-learning-to-predict-gold-price-returns-4bdb0506b132" TargetMode="External"/><Relationship Id="rId4" Type="http://schemas.openxmlformats.org/officeDocument/2006/relationships/hyperlink" Target="https://towardsdatascience.com/predicting-crashes-in-gold-prices-using-machine-learning-5769f548496"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colab.research.google.com/drive/1uFNmhgM9ghVrtqN3MXaofxDlLePb3yIi#scrollTo=sYsHyY8uH6tb" TargetMode="External"/><Relationship Id="rId2" Type="http://schemas.openxmlformats.org/officeDocument/2006/relationships/hyperlink" Target="https://colab.research.google.com/drive/1W6ZYw5oAN7V85utFkXkCQq3iBWjqP1WB" TargetMode="Externa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s://www.youtube.com/watch?v=ZeQVkEWo2x0" TargetMode="External"/><Relationship Id="rId4" Type="http://schemas.openxmlformats.org/officeDocument/2006/relationships/hyperlink" Target="https://www.analyticsvidhya.com/blog/2020/05/pycaret-machine-learning-model-second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ycaret.org/demo/" TargetMode="External"/><Relationship Id="rId2" Type="http://schemas.openxmlformats.org/officeDocument/2006/relationships/hyperlink" Target="https://www.github.com/pycaret/pycaret-demo-sif" TargetMode="Externa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hyperlink" Target="https://cloudxlab.com/blog/things-to-consider-while-managing-machine-learning-projects/machine-learning-and-project-management-life-cycle-2/" TargetMode="External"/><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stackoverflow.com/questions/36575097/image-inside-of-artwork/36575381" TargetMode="Externa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hyperlink" Target="https://www.pycaret.org/contribute"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hyperlink" Target="https://medium.com/@moez_62905/" TargetMode="External"/><Relationship Id="rId3" Type="http://schemas.openxmlformats.org/officeDocument/2006/relationships/hyperlink" Target="https://www.linkedin.com/in/profile-moez/"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twitter.com/moezpycaretorg1" TargetMode="External"/><Relationship Id="rId11" Type="http://schemas.openxmlformats.org/officeDocument/2006/relationships/image" Target="../media/image1.png"/><Relationship Id="rId5" Type="http://schemas.openxmlformats.org/officeDocument/2006/relationships/image" Target="../media/image4.jpg"/><Relationship Id="rId10" Type="http://schemas.openxmlformats.org/officeDocument/2006/relationships/hyperlink" Target="mailto:moez@pycaret.org" TargetMode="External"/><Relationship Id="rId4" Type="http://schemas.openxmlformats.org/officeDocument/2006/relationships/image" Target="../media/image3.pn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bit.ly/2OiVlZN" TargetMode="External"/><Relationship Id="rId2" Type="http://schemas.openxmlformats.org/officeDocument/2006/relationships/hyperlink" Target="https://www.linkedin.com/in/ACoAAAmFMwABYBVCnmFOvZIfTZ7RCjWmMKEjpog" TargetMode="Externa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lnkd.in/dbQ3Qav"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www.pycaret.org/smith" TargetMode="External"/><Relationship Id="rId3" Type="http://schemas.openxmlformats.org/officeDocument/2006/relationships/image" Target="../media/image24.png"/><Relationship Id="rId7" Type="http://schemas.openxmlformats.org/officeDocument/2006/relationships/hyperlink" Target="https://can01.safelinks.protection.outlook.com/?url=https%3A%2F%2Fwww.pycaret.org%2Finstall&amp;data=02%7C01%7Cmoez.ali%40queensu.ca%7C4c58d8ef437b455756eb08d7f8f4e141%7Cd61ecb3b38b142d582c4efb2838b925c%7C1%7C0%7C637251602941044227&amp;sdata=eb0t%2BWFWkreaJK3%2Bh%2BWGU%2B7bjbr3nCndOAXzFLFjP%2BE%3D&amp;reserved=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hyperlink" Target="https://github.com/pycaret/pycaret-demo-dataraction" TargetMode="External"/><Relationship Id="rId5" Type="http://schemas.openxmlformats.org/officeDocument/2006/relationships/hyperlink" Target="https://github.com/pycaret/pycaret-demo-sif" TargetMode="External"/><Relationship Id="rId4" Type="http://schemas.openxmlformats.org/officeDocument/2006/relationships/image" Target="../media/image25.jp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linuxcontainers.org/lxd/introduction/" TargetMode="External"/><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hyperlink" Target="https://linuxcontainers.or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pycaret/deployment-heroku" TargetMode="External"/><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github.com/pycaret/pycaret" TargetMode="External"/><Relationship Id="rId7" Type="http://schemas.openxmlformats.org/officeDocument/2006/relationships/hyperlink" Target="https://www.github.com/pycaret/pycaret-demo-sif" TargetMode="External"/><Relationship Id="rId2" Type="http://schemas.openxmlformats.org/officeDocument/2006/relationships/hyperlink" Target="https://www.pycaret.org/" TargetMode="External"/><Relationship Id="rId1" Type="http://schemas.openxmlformats.org/officeDocument/2006/relationships/slideLayout" Target="../slideLayouts/slideLayout2.xml"/><Relationship Id="rId6" Type="http://schemas.openxmlformats.org/officeDocument/2006/relationships/hyperlink" Target="https://medium.com/@moez_62905/" TargetMode="External"/><Relationship Id="rId5" Type="http://schemas.openxmlformats.org/officeDocument/2006/relationships/hyperlink" Target="https://www.youtube.com/channel/UCxA1YTYJ9BEeo50lxyI_B3g" TargetMode="External"/><Relationship Id="rId4" Type="http://schemas.openxmlformats.org/officeDocument/2006/relationships/hyperlink" Target="https://www.linkedin.com/company/pycaret"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pycaret/pycaret-streamlit-aws" TargetMode="External"/><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towardsdatascience.com/deploy-machine-learning-pipeline-on-aws-fargate-eb6e1c50507" TargetMode="External"/><Relationship Id="rId5" Type="http://schemas.openxmlformats.org/officeDocument/2006/relationships/hyperlink" Target="https://towardsdatascience.com/build-and-deploy-machine-learning-web-app-using-pycaret-and-streamlit-28883a569104" TargetMode="Externa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towardsdatascience.com/deploy-machine-learning-app-built-using-streamlit-and-pycaret-on-google-kubernetes-engine-fd7e393d99cb" TargetMode="External"/><Relationship Id="rId5" Type="http://schemas.openxmlformats.org/officeDocument/2006/relationships/hyperlink" Target="https://towardsdatascience.com/topic-modeling-in-power-bi-using-pycaret-54422b4e36d6" TargetMode="Externa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towardsdatascience.com/how-to-implement-clustering-in-power-bi-using-pycaret-4b5e34b1405b" TargetMode="External"/><Relationship Id="rId4" Type="http://schemas.openxmlformats.org/officeDocument/2006/relationships/hyperlink" Target="https://towardsdatascience.com/deploy-machine-learning-model-on-google-kubernetes-engine-94daac85108b"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towardsdatascience.com/build-your-first-anomaly-detector-in-power-bi-using-pycaret-2b41b363244e" TargetMode="Externa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towardsdatascience.com/deploy-machine-learning-pipeline-on-cloud-using-docker-container-bec64458dc01" TargetMode="Externa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hyperlink" Target="https://towardsdatascience.com/build-and-deploy-your-first-machine-learning-web-app-e020db344a99" TargetMode="Externa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towardsdatascience.com/machine-learning-in-power-bi-using-pycaret-34307f09394a" TargetMode="Externa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2oxLDir7foQ" TargetMode="External"/><Relationship Id="rId7" Type="http://schemas.openxmlformats.org/officeDocument/2006/relationships/image" Target="../media/image1.png"/><Relationship Id="rId2" Type="http://schemas.openxmlformats.org/officeDocument/2006/relationships/hyperlink" Target="https://www.youtube.com/watch?v=2xAgLKUN6Xs" TargetMode="External"/><Relationship Id="rId1" Type="http://schemas.openxmlformats.org/officeDocument/2006/relationships/slideLayout" Target="../slideLayouts/slideLayout3.xml"/><Relationship Id="rId6" Type="http://schemas.openxmlformats.org/officeDocument/2006/relationships/hyperlink" Target="https://www.youtube.com/watch?v=XYAGwts5qGw" TargetMode="External"/><Relationship Id="rId5" Type="http://schemas.openxmlformats.org/officeDocument/2006/relationships/hyperlink" Target="https://www.youtube.com/watch?v=G6ShuoM3T1M" TargetMode="External"/><Relationship Id="rId4" Type="http://schemas.openxmlformats.org/officeDocument/2006/relationships/hyperlink" Target="https://www.youtube.com/watch?v=q0dxYDq1A40&amp;t=2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607343"/>
            <a:ext cx="8520600" cy="8219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Introducing PyCaret</a:t>
            </a:r>
            <a:endParaRPr sz="2800" dirty="0"/>
          </a:p>
        </p:txBody>
      </p:sp>
      <p:sp>
        <p:nvSpPr>
          <p:cNvPr id="55" name="Google Shape;55;p13"/>
          <p:cNvSpPr txBox="1">
            <a:spLocks noGrp="1"/>
          </p:cNvSpPr>
          <p:nvPr>
            <p:ph type="subTitle" idx="1"/>
          </p:nvPr>
        </p:nvSpPr>
        <p:spPr>
          <a:xfrm>
            <a:off x="311700" y="2354044"/>
            <a:ext cx="8520600" cy="5963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1600" dirty="0"/>
              <a:t>July 16</a:t>
            </a:r>
            <a:r>
              <a:rPr lang="en" sz="1600" dirty="0"/>
              <a:t>, 2020</a:t>
            </a:r>
            <a:endParaRPr sz="1600" dirty="0"/>
          </a:p>
          <a:p>
            <a:pPr marL="0" lvl="0" indent="0" algn="l" rtl="0">
              <a:spcBef>
                <a:spcPts val="0"/>
              </a:spcBef>
              <a:spcAft>
                <a:spcPts val="0"/>
              </a:spcAft>
              <a:buNone/>
            </a:pPr>
            <a:endParaRPr dirty="0"/>
          </a:p>
        </p:txBody>
      </p:sp>
      <p:pic>
        <p:nvPicPr>
          <p:cNvPr id="3" name="Picture 2" descr="A picture containing table, drawing&#10;&#10;Description automatically generated">
            <a:extLst>
              <a:ext uri="{FF2B5EF4-FFF2-40B4-BE49-F238E27FC236}">
                <a16:creationId xmlns:a16="http://schemas.microsoft.com/office/drawing/2014/main" id="{CB66A060-FC47-404C-A5DD-FCD827DB4EB6}"/>
              </a:ext>
            </a:extLst>
          </p:cNvPr>
          <p:cNvPicPr>
            <a:picLocks noChangeAspect="1"/>
          </p:cNvPicPr>
          <p:nvPr/>
        </p:nvPicPr>
        <p:blipFill>
          <a:blip r:embed="rId3"/>
          <a:stretch>
            <a:fillRect/>
          </a:stretch>
        </p:blipFill>
        <p:spPr>
          <a:xfrm>
            <a:off x="3454050" y="424808"/>
            <a:ext cx="1903762" cy="2790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5BE0-7587-409C-9D1A-724DC541C453}"/>
              </a:ext>
            </a:extLst>
          </p:cNvPr>
          <p:cNvSpPr>
            <a:spLocks noGrp="1"/>
          </p:cNvSpPr>
          <p:nvPr>
            <p:ph type="title"/>
          </p:nvPr>
        </p:nvSpPr>
        <p:spPr>
          <a:xfrm>
            <a:off x="311700" y="230713"/>
            <a:ext cx="8520600" cy="572700"/>
          </a:xfrm>
        </p:spPr>
        <p:txBody>
          <a:bodyPr/>
          <a:lstStyle/>
          <a:p>
            <a:r>
              <a:rPr lang="en-CA" dirty="0"/>
              <a:t>Resources (cont.)</a:t>
            </a:r>
          </a:p>
        </p:txBody>
      </p:sp>
      <p:sp>
        <p:nvSpPr>
          <p:cNvPr id="3" name="Text Placeholder 2">
            <a:extLst>
              <a:ext uri="{FF2B5EF4-FFF2-40B4-BE49-F238E27FC236}">
                <a16:creationId xmlns:a16="http://schemas.microsoft.com/office/drawing/2014/main" id="{06E6FFFC-6088-490F-A98E-979362483C08}"/>
              </a:ext>
            </a:extLst>
          </p:cNvPr>
          <p:cNvSpPr>
            <a:spLocks noGrp="1"/>
          </p:cNvSpPr>
          <p:nvPr>
            <p:ph type="body" idx="1"/>
          </p:nvPr>
        </p:nvSpPr>
        <p:spPr>
          <a:xfrm>
            <a:off x="311700" y="992981"/>
            <a:ext cx="8520600" cy="3919806"/>
          </a:xfrm>
        </p:spPr>
        <p:txBody>
          <a:bodyPr/>
          <a:lstStyle/>
          <a:p>
            <a:r>
              <a:rPr lang="en-US" sz="1600" dirty="0"/>
              <a:t>Machine Learning in SQL by </a:t>
            </a:r>
            <a:r>
              <a:rPr lang="en-US" sz="1600" b="1" i="1" dirty="0"/>
              <a:t>Umar Farooque</a:t>
            </a:r>
            <a:endParaRPr lang="en-US" b="1" i="1" dirty="0"/>
          </a:p>
          <a:p>
            <a:pPr marL="114300" indent="0">
              <a:buNone/>
            </a:pPr>
            <a:r>
              <a:rPr lang="en-CA" sz="1200" dirty="0">
                <a:hlinkClick r:id="rId2"/>
              </a:rPr>
              <a:t>https://towardsdatascience.com/machine-learning-in-sql-using-pycaret-87aff377d90c</a:t>
            </a:r>
            <a:endParaRPr lang="en-CA" sz="1200" dirty="0"/>
          </a:p>
          <a:p>
            <a:pPr marL="114300" indent="0">
              <a:buNone/>
            </a:pPr>
            <a:endParaRPr lang="en-CA" sz="1200" dirty="0"/>
          </a:p>
          <a:p>
            <a:r>
              <a:rPr lang="en-US" sz="1600" dirty="0"/>
              <a:t>PyCaret’s integration with Tableau by </a:t>
            </a:r>
            <a:r>
              <a:rPr lang="en-US" sz="1600" b="1" i="1" dirty="0"/>
              <a:t>Andrew Cowan-Nagora</a:t>
            </a:r>
            <a:endParaRPr lang="en-US" b="1" i="1" dirty="0"/>
          </a:p>
          <a:p>
            <a:pPr marL="114300" indent="0">
              <a:buNone/>
            </a:pPr>
            <a:r>
              <a:rPr lang="en-CA" sz="1200" dirty="0">
                <a:hlinkClick r:id="rId3"/>
              </a:rPr>
              <a:t>https://towardsdatascience.com/machine-learning-in-tableau-with-pycaret-166ffac9b22e</a:t>
            </a:r>
            <a:endParaRPr lang="en-CA" sz="1200" dirty="0"/>
          </a:p>
          <a:p>
            <a:pPr marL="114300" indent="0">
              <a:buNone/>
            </a:pPr>
            <a:endParaRPr lang="en-CA" sz="1200" dirty="0"/>
          </a:p>
          <a:p>
            <a:r>
              <a:rPr lang="en-US" sz="1600" dirty="0"/>
              <a:t>NLP Classification using PyCaret by </a:t>
            </a:r>
            <a:r>
              <a:rPr lang="en-US" sz="1600" b="1" i="1" dirty="0"/>
              <a:t>Prateek Baghel</a:t>
            </a:r>
            <a:endParaRPr lang="en-US" sz="1200" b="1" i="1" dirty="0"/>
          </a:p>
          <a:p>
            <a:pPr marL="114300" indent="0">
              <a:buNone/>
            </a:pPr>
            <a:r>
              <a:rPr lang="en-CA" sz="1200" u="sng" dirty="0">
                <a:hlinkClick r:id="rId4"/>
              </a:rPr>
              <a:t>https://towardsdatascience.com/predicting-crashes-in-gold-prices-using-machine-learning-5769f548496</a:t>
            </a:r>
            <a:endParaRPr lang="en-CA" sz="1200" u="sng" dirty="0"/>
          </a:p>
          <a:p>
            <a:pPr marL="114300" indent="0">
              <a:buNone/>
            </a:pPr>
            <a:endParaRPr lang="en-US" dirty="0"/>
          </a:p>
          <a:p>
            <a:r>
              <a:rPr lang="en-US" sz="1600" dirty="0"/>
              <a:t>Predict Gold Price Returns using PyCaret by </a:t>
            </a:r>
            <a:r>
              <a:rPr lang="en-US" sz="1600" b="1" i="1" dirty="0"/>
              <a:t>Riazuddin Mohammad</a:t>
            </a:r>
          </a:p>
          <a:p>
            <a:pPr marL="114300" indent="0">
              <a:buNone/>
            </a:pPr>
            <a:r>
              <a:rPr lang="en-CA" sz="1200" u="sng" dirty="0">
                <a:hlinkClick r:id="rId5"/>
              </a:rPr>
              <a:t>https://towardsdatascience.com/machine-learning-to-predict-gold-price-returns-4bdb0506b132</a:t>
            </a:r>
            <a:endParaRPr lang="en-CA" sz="1200" u="sng" dirty="0"/>
          </a:p>
          <a:p>
            <a:pPr marL="114300" indent="0">
              <a:buNone/>
            </a:pPr>
            <a:endParaRPr lang="en-CA" sz="1400" u="sng" dirty="0"/>
          </a:p>
          <a:p>
            <a:r>
              <a:rPr lang="en-US" sz="1600" dirty="0"/>
              <a:t>Predict Crashes in Gold Price using PyCaret by </a:t>
            </a:r>
            <a:r>
              <a:rPr lang="en-US" sz="1600" b="1" i="1" dirty="0"/>
              <a:t>Riazuddin Mohammad</a:t>
            </a:r>
          </a:p>
          <a:p>
            <a:pPr marL="114300" indent="0">
              <a:buNone/>
            </a:pPr>
            <a:r>
              <a:rPr lang="en-CA" sz="1200" u="sng" dirty="0">
                <a:hlinkClick r:id="rId4"/>
              </a:rPr>
              <a:t>https://towardsdatascience.com/predicting-crashes-in-gold-prices-using-machine-learning-5769f548496</a:t>
            </a:r>
            <a:endParaRPr lang="en-CA" sz="1200" u="sng" dirty="0"/>
          </a:p>
          <a:p>
            <a:pPr marL="114300" indent="0">
              <a:buNone/>
            </a:pPr>
            <a:endParaRPr lang="en-CA" sz="1400" i="1" u="sng" dirty="0"/>
          </a:p>
          <a:p>
            <a:pPr marL="114300" indent="0">
              <a:buNone/>
            </a:pPr>
            <a:endParaRPr lang="en-US" sz="1400" i="1" dirty="0"/>
          </a:p>
          <a:p>
            <a:pPr marL="114300" indent="0">
              <a:buNone/>
            </a:pPr>
            <a:r>
              <a:rPr lang="en-US" i="1" dirty="0"/>
              <a:t> 	</a:t>
            </a:r>
            <a:endParaRPr lang="en-CA" i="1" dirty="0"/>
          </a:p>
        </p:txBody>
      </p:sp>
      <p:pic>
        <p:nvPicPr>
          <p:cNvPr id="4" name="Google Shape;150;p23">
            <a:extLst>
              <a:ext uri="{FF2B5EF4-FFF2-40B4-BE49-F238E27FC236}">
                <a16:creationId xmlns:a16="http://schemas.microsoft.com/office/drawing/2014/main" id="{5397BD35-B094-46CC-B719-C4A76C5EB8DF}"/>
              </a:ext>
            </a:extLst>
          </p:cNvPr>
          <p:cNvPicPr preferRelativeResize="0"/>
          <p:nvPr/>
        </p:nvPicPr>
        <p:blipFill>
          <a:blip r:embed="rId6">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2478689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5BE0-7587-409C-9D1A-724DC541C453}"/>
              </a:ext>
            </a:extLst>
          </p:cNvPr>
          <p:cNvSpPr>
            <a:spLocks noGrp="1"/>
          </p:cNvSpPr>
          <p:nvPr>
            <p:ph type="title"/>
          </p:nvPr>
        </p:nvSpPr>
        <p:spPr>
          <a:xfrm>
            <a:off x="311700" y="230713"/>
            <a:ext cx="8520600" cy="572700"/>
          </a:xfrm>
        </p:spPr>
        <p:txBody>
          <a:bodyPr/>
          <a:lstStyle/>
          <a:p>
            <a:r>
              <a:rPr lang="en-CA" dirty="0"/>
              <a:t>Resources (cont.)</a:t>
            </a:r>
          </a:p>
        </p:txBody>
      </p:sp>
      <p:sp>
        <p:nvSpPr>
          <p:cNvPr id="3" name="Text Placeholder 2">
            <a:extLst>
              <a:ext uri="{FF2B5EF4-FFF2-40B4-BE49-F238E27FC236}">
                <a16:creationId xmlns:a16="http://schemas.microsoft.com/office/drawing/2014/main" id="{06E6FFFC-6088-490F-A98E-979362483C08}"/>
              </a:ext>
            </a:extLst>
          </p:cNvPr>
          <p:cNvSpPr>
            <a:spLocks noGrp="1"/>
          </p:cNvSpPr>
          <p:nvPr>
            <p:ph type="body" idx="1"/>
          </p:nvPr>
        </p:nvSpPr>
        <p:spPr>
          <a:xfrm>
            <a:off x="311700" y="992981"/>
            <a:ext cx="8520600" cy="3919806"/>
          </a:xfrm>
        </p:spPr>
        <p:txBody>
          <a:bodyPr/>
          <a:lstStyle/>
          <a:p>
            <a:r>
              <a:rPr lang="en-US" sz="1600" dirty="0"/>
              <a:t>Binary Classification Notebook by </a:t>
            </a:r>
            <a:r>
              <a:rPr lang="en-US" sz="1600" b="1" i="1" dirty="0"/>
              <a:t>Murali Tedla</a:t>
            </a:r>
            <a:endParaRPr lang="en-US" b="1" i="1" dirty="0"/>
          </a:p>
          <a:p>
            <a:pPr marL="114300" indent="0">
              <a:buNone/>
            </a:pPr>
            <a:r>
              <a:rPr lang="en-CA" sz="1200" u="sng" dirty="0">
                <a:hlinkClick r:id="rId2"/>
              </a:rPr>
              <a:t>https://colab.research.google.com/drive/1W6ZYw5oAN7V85utFkXkCQq3iBWjqP1WB</a:t>
            </a:r>
            <a:endParaRPr lang="en-CA" sz="1200" u="sng" dirty="0"/>
          </a:p>
          <a:p>
            <a:pPr marL="114300" indent="0">
              <a:buNone/>
            </a:pPr>
            <a:endParaRPr lang="en-CA" sz="1200" dirty="0"/>
          </a:p>
          <a:p>
            <a:r>
              <a:rPr lang="en-US" sz="1600" dirty="0"/>
              <a:t>Wine Quality Prediction by </a:t>
            </a:r>
            <a:r>
              <a:rPr lang="en-US" sz="1600" b="1" i="1" dirty="0"/>
              <a:t>Abhinav Arora</a:t>
            </a:r>
            <a:endParaRPr lang="en-US" b="1" i="1" dirty="0"/>
          </a:p>
          <a:p>
            <a:pPr marL="114300" indent="0">
              <a:buNone/>
            </a:pPr>
            <a:r>
              <a:rPr lang="en-CA" sz="1200" dirty="0">
                <a:hlinkClick r:id="rId3"/>
              </a:rPr>
              <a:t>https://colab.research.google.com/drive/1uFNmhgM9ghVrtqN3MXaofxDlLePb3yIi#scrollTo=sYsHyY8uH6tb</a:t>
            </a:r>
            <a:endParaRPr lang="en-CA" sz="1200" dirty="0"/>
          </a:p>
          <a:p>
            <a:pPr marL="114300" indent="0">
              <a:buNone/>
            </a:pPr>
            <a:endParaRPr lang="en-CA" sz="1200" dirty="0"/>
          </a:p>
          <a:p>
            <a:r>
              <a:rPr lang="en-US" sz="1600" dirty="0"/>
              <a:t>Build your machine learning models by </a:t>
            </a:r>
            <a:r>
              <a:rPr lang="en-US" sz="1600" b="1" i="1" dirty="0"/>
              <a:t>Lakshay Arora</a:t>
            </a:r>
          </a:p>
          <a:p>
            <a:pPr marL="114300" indent="0">
              <a:buNone/>
            </a:pPr>
            <a:r>
              <a:rPr lang="en-CA" sz="1200" dirty="0">
                <a:hlinkClick r:id="rId4"/>
              </a:rPr>
              <a:t>https://www.analyticsvidhya.com/blog/2020/05/pycaret-machine-learning-model-seconds/</a:t>
            </a:r>
            <a:endParaRPr lang="en-CA" sz="1200" dirty="0"/>
          </a:p>
          <a:p>
            <a:pPr marL="114300" indent="0">
              <a:buNone/>
            </a:pPr>
            <a:endParaRPr lang="en-CA" sz="1200" dirty="0"/>
          </a:p>
          <a:p>
            <a:r>
              <a:rPr lang="en-US" sz="1600" dirty="0"/>
              <a:t>PyCaret’s Integration with Power BI (1 Hour Video Tutorial)</a:t>
            </a:r>
            <a:endParaRPr lang="en-US" sz="1600" b="1" i="1" dirty="0"/>
          </a:p>
          <a:p>
            <a:pPr marL="114300" indent="0">
              <a:buNone/>
            </a:pPr>
            <a:r>
              <a:rPr lang="en-CA" sz="1200" dirty="0">
                <a:hlinkClick r:id="rId5"/>
              </a:rPr>
              <a:t>https://www.youtube.com/watch?v=ZeQVkEWo2x0</a:t>
            </a:r>
            <a:endParaRPr lang="en-CA" sz="1200" dirty="0"/>
          </a:p>
          <a:p>
            <a:pPr marL="114300" indent="0">
              <a:buNone/>
            </a:pPr>
            <a:endParaRPr lang="en-CA" sz="1200" i="1" dirty="0"/>
          </a:p>
          <a:p>
            <a:r>
              <a:rPr lang="en-US" sz="1600" dirty="0"/>
              <a:t>Anomaly Detection using PyCaret by </a:t>
            </a:r>
            <a:r>
              <a:rPr lang="en-US" sz="1600" b="1" i="1" dirty="0"/>
              <a:t>Krish Naik</a:t>
            </a:r>
            <a:r>
              <a:rPr lang="en-US" sz="1600" dirty="0"/>
              <a:t> (Video Tutorial)</a:t>
            </a:r>
            <a:endParaRPr lang="en-US" sz="1600" b="1" i="1" dirty="0"/>
          </a:p>
          <a:p>
            <a:pPr marL="114300" indent="0">
              <a:buNone/>
            </a:pPr>
            <a:r>
              <a:rPr lang="en-CA" sz="1200" dirty="0">
                <a:hlinkClick r:id="rId5"/>
              </a:rPr>
              <a:t>https://www.youtube.com/watch?v=ZeQVkEWo2x0</a:t>
            </a:r>
            <a:endParaRPr lang="en-CA" sz="1200" dirty="0"/>
          </a:p>
          <a:p>
            <a:pPr marL="114300" indent="0">
              <a:buNone/>
            </a:pPr>
            <a:endParaRPr lang="en-CA" sz="1200" dirty="0"/>
          </a:p>
          <a:p>
            <a:pPr marL="114300" indent="0">
              <a:buNone/>
            </a:pPr>
            <a:endParaRPr lang="en-US" sz="1200" i="1" dirty="0"/>
          </a:p>
          <a:p>
            <a:pPr marL="114300" indent="0">
              <a:buNone/>
            </a:pPr>
            <a:r>
              <a:rPr lang="en-US" i="1" dirty="0"/>
              <a:t> 	</a:t>
            </a:r>
            <a:endParaRPr lang="en-CA" i="1" dirty="0"/>
          </a:p>
        </p:txBody>
      </p:sp>
      <p:pic>
        <p:nvPicPr>
          <p:cNvPr id="4" name="Google Shape;150;p23">
            <a:extLst>
              <a:ext uri="{FF2B5EF4-FFF2-40B4-BE49-F238E27FC236}">
                <a16:creationId xmlns:a16="http://schemas.microsoft.com/office/drawing/2014/main" id="{4636B985-9DEF-48C0-B618-F9501A95E3FF}"/>
              </a:ext>
            </a:extLst>
          </p:cNvPr>
          <p:cNvPicPr preferRelativeResize="0"/>
          <p:nvPr/>
        </p:nvPicPr>
        <p:blipFill>
          <a:blip r:embed="rId6">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1425014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70D7-6431-455D-B9AE-FD211518C400}"/>
              </a:ext>
            </a:extLst>
          </p:cNvPr>
          <p:cNvSpPr>
            <a:spLocks noGrp="1"/>
          </p:cNvSpPr>
          <p:nvPr>
            <p:ph type="title"/>
          </p:nvPr>
        </p:nvSpPr>
        <p:spPr>
          <a:xfrm>
            <a:off x="271464" y="112375"/>
            <a:ext cx="6726236" cy="628068"/>
          </a:xfrm>
        </p:spPr>
        <p:txBody>
          <a:bodyPr/>
          <a:lstStyle/>
          <a:p>
            <a:pPr algn="l"/>
            <a:r>
              <a:rPr lang="en-CA" sz="2800" dirty="0"/>
              <a:t>Agenda</a:t>
            </a:r>
          </a:p>
        </p:txBody>
      </p:sp>
      <p:sp>
        <p:nvSpPr>
          <p:cNvPr id="8" name="TextBox 7">
            <a:extLst>
              <a:ext uri="{FF2B5EF4-FFF2-40B4-BE49-F238E27FC236}">
                <a16:creationId xmlns:a16="http://schemas.microsoft.com/office/drawing/2014/main" id="{A0C2AC5B-CD16-4FBB-8763-2EB9B4D781FE}"/>
              </a:ext>
            </a:extLst>
          </p:cNvPr>
          <p:cNvSpPr txBox="1"/>
          <p:nvPr/>
        </p:nvSpPr>
        <p:spPr>
          <a:xfrm>
            <a:off x="271464" y="1058719"/>
            <a:ext cx="8729661" cy="3323987"/>
          </a:xfrm>
          <a:prstGeom prst="rect">
            <a:avLst/>
          </a:prstGeom>
          <a:noFill/>
        </p:spPr>
        <p:txBody>
          <a:bodyPr wrap="square" rtlCol="0">
            <a:spAutoFit/>
          </a:bodyPr>
          <a:lstStyle/>
          <a:p>
            <a:pPr marL="285750" indent="-285750">
              <a:buFont typeface="Arial" panose="020B0604020202020204" pitchFamily="34" charset="0"/>
              <a:buChar char="•"/>
            </a:pPr>
            <a:r>
              <a:rPr lang="en-CA" dirty="0"/>
              <a:t>What is PyCaret?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New Features in PyCaret 2.0x</a:t>
            </a:r>
          </a:p>
          <a:p>
            <a:endParaRPr lang="en-CA" dirty="0"/>
          </a:p>
          <a:p>
            <a:pPr marL="285750" indent="-285750">
              <a:buFont typeface="Arial" panose="020B0604020202020204" pitchFamily="34" charset="0"/>
              <a:buChar char="•"/>
            </a:pPr>
            <a:r>
              <a:rPr lang="en-CA" b="1" dirty="0">
                <a:highlight>
                  <a:srgbClr val="FFFF00"/>
                </a:highlight>
              </a:rPr>
              <a:t>Demo using PyCaret 1.0x</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What is deployment and why deploy machine learning models?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What is a container? What is Docker? </a:t>
            </a:r>
          </a:p>
          <a:p>
            <a:pPr marL="285750" lvl="3" indent="-285750">
              <a:buFont typeface="Arial" panose="020B0604020202020204" pitchFamily="34" charset="0"/>
              <a:buChar char="•"/>
            </a:pPr>
            <a:endParaRPr lang="en-CA" dirty="0"/>
          </a:p>
          <a:p>
            <a:pPr marL="285750" lvl="8" indent="-285750">
              <a:buFont typeface="Arial" panose="020B0604020202020204" pitchFamily="34" charset="0"/>
              <a:buChar char="•"/>
            </a:pPr>
            <a:r>
              <a:rPr lang="en-CA" b="1" dirty="0">
                <a:highlight>
                  <a:srgbClr val="FFFF00"/>
                </a:highlight>
              </a:rPr>
              <a:t>Deployment Demo 1 – Heroku</a:t>
            </a:r>
          </a:p>
          <a:p>
            <a:pPr marL="285750" lvl="8" indent="-285750">
              <a:buFont typeface="Arial" panose="020B0604020202020204" pitchFamily="34" charset="0"/>
              <a:buChar char="•"/>
            </a:pPr>
            <a:endParaRPr lang="en-CA" dirty="0"/>
          </a:p>
          <a:p>
            <a:pPr marL="285750" lvl="8" indent="-285750">
              <a:buFont typeface="Arial" panose="020B0604020202020204" pitchFamily="34" charset="0"/>
              <a:buChar char="•"/>
            </a:pPr>
            <a:r>
              <a:rPr lang="en-CA" b="1" dirty="0">
                <a:highlight>
                  <a:srgbClr val="FFFF00"/>
                </a:highlight>
              </a:rPr>
              <a:t>Deployment Demo 2 – AWS Fargate (Time permit)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Q&amp;A</a:t>
            </a:r>
          </a:p>
        </p:txBody>
      </p:sp>
      <p:pic>
        <p:nvPicPr>
          <p:cNvPr id="6" name="Google Shape;150;p23">
            <a:extLst>
              <a:ext uri="{FF2B5EF4-FFF2-40B4-BE49-F238E27FC236}">
                <a16:creationId xmlns:a16="http://schemas.microsoft.com/office/drawing/2014/main" id="{7B087197-7776-424E-82C2-8CD0AF7B4646}"/>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3719256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69E57-EDE8-4B2E-A008-BE83ADA02AEC}"/>
              </a:ext>
            </a:extLst>
          </p:cNvPr>
          <p:cNvSpPr>
            <a:spLocks noGrp="1"/>
          </p:cNvSpPr>
          <p:nvPr>
            <p:ph type="title"/>
          </p:nvPr>
        </p:nvSpPr>
        <p:spPr>
          <a:xfrm>
            <a:off x="363017" y="89147"/>
            <a:ext cx="8417963" cy="572700"/>
          </a:xfrm>
        </p:spPr>
        <p:txBody>
          <a:bodyPr/>
          <a:lstStyle/>
          <a:p>
            <a:r>
              <a:rPr lang="en-CA" sz="2400" dirty="0"/>
              <a:t>Let’s get started</a:t>
            </a:r>
          </a:p>
        </p:txBody>
      </p:sp>
      <p:sp>
        <p:nvSpPr>
          <p:cNvPr id="3" name="Text Placeholder 2">
            <a:extLst>
              <a:ext uri="{FF2B5EF4-FFF2-40B4-BE49-F238E27FC236}">
                <a16:creationId xmlns:a16="http://schemas.microsoft.com/office/drawing/2014/main" id="{B1AAF820-FA06-4353-8A76-8F66286271F4}"/>
              </a:ext>
            </a:extLst>
          </p:cNvPr>
          <p:cNvSpPr>
            <a:spLocks noGrp="1"/>
          </p:cNvSpPr>
          <p:nvPr>
            <p:ph type="body" idx="1"/>
          </p:nvPr>
        </p:nvSpPr>
        <p:spPr>
          <a:xfrm>
            <a:off x="311699" y="1027009"/>
            <a:ext cx="8520600" cy="3740994"/>
          </a:xfrm>
        </p:spPr>
        <p:txBody>
          <a:bodyPr/>
          <a:lstStyle/>
          <a:p>
            <a:pPr marL="114300" indent="0">
              <a:buNone/>
            </a:pPr>
            <a:r>
              <a:rPr lang="en-CA" sz="1600" dirty="0"/>
              <a:t>If you plan to follow along the demo part. You can clone the following GitHub repository:</a:t>
            </a:r>
          </a:p>
          <a:p>
            <a:pPr marL="114300" indent="0">
              <a:buNone/>
            </a:pPr>
            <a:endParaRPr lang="en-CA" sz="1600" dirty="0"/>
          </a:p>
          <a:p>
            <a:pPr marL="114300" indent="0">
              <a:buNone/>
            </a:pPr>
            <a:r>
              <a:rPr lang="en-CA" sz="1600" dirty="0">
                <a:hlinkClick r:id="rId2"/>
              </a:rPr>
              <a:t>https://www.github.com/pycaret/pycaret-demo-sif</a:t>
            </a:r>
            <a:endParaRPr lang="en-CA" sz="1600" dirty="0"/>
          </a:p>
          <a:p>
            <a:pPr marL="114300" indent="0">
              <a:buNone/>
            </a:pPr>
            <a:endParaRPr lang="en-CA" sz="1600" dirty="0"/>
          </a:p>
          <a:p>
            <a:pPr marL="114300" indent="0">
              <a:buNone/>
            </a:pPr>
            <a:r>
              <a:rPr lang="en-CA" sz="1600" dirty="0"/>
              <a:t>Alternatively, you can run the notebooks on Google Colab. Follow the link below:</a:t>
            </a:r>
          </a:p>
          <a:p>
            <a:pPr marL="114300" indent="0">
              <a:buNone/>
            </a:pPr>
            <a:endParaRPr lang="en-CA" sz="1600" dirty="0"/>
          </a:p>
          <a:p>
            <a:pPr marL="114300" indent="0">
              <a:buNone/>
            </a:pPr>
            <a:r>
              <a:rPr lang="en-CA" sz="1600" dirty="0">
                <a:hlinkClick r:id="rId3"/>
              </a:rPr>
              <a:t>https://pycaret.org/demo/</a:t>
            </a:r>
            <a:endParaRPr lang="en-CA" sz="1600" dirty="0"/>
          </a:p>
          <a:p>
            <a:pPr marL="114300" indent="0">
              <a:buNone/>
            </a:pPr>
            <a:endParaRPr lang="en-CA" sz="1600" b="1" dirty="0"/>
          </a:p>
          <a:p>
            <a:pPr marL="114300" indent="0">
              <a:buNone/>
            </a:pPr>
            <a:r>
              <a:rPr lang="en-CA" sz="1600" b="1" dirty="0"/>
              <a:t>To install pycaret on your local machine type “pip install pycaret” in Jupyter Notebook or Anaconda Prompt. Installation will take 5-10 minutes.</a:t>
            </a:r>
          </a:p>
          <a:p>
            <a:pPr marL="114300" indent="0">
              <a:buNone/>
            </a:pPr>
            <a:endParaRPr lang="en-CA" sz="1600" b="1" dirty="0"/>
          </a:p>
        </p:txBody>
      </p:sp>
      <p:pic>
        <p:nvPicPr>
          <p:cNvPr id="4" name="Google Shape;150;p23">
            <a:extLst>
              <a:ext uri="{FF2B5EF4-FFF2-40B4-BE49-F238E27FC236}">
                <a16:creationId xmlns:a16="http://schemas.microsoft.com/office/drawing/2014/main" id="{E1FB8D32-7C6F-4D63-83B7-26669A0451DE}"/>
              </a:ext>
            </a:extLst>
          </p:cNvPr>
          <p:cNvPicPr preferRelativeResize="0"/>
          <p:nvPr/>
        </p:nvPicPr>
        <p:blipFill>
          <a:blip r:embed="rId4">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1799633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937DE340-9B9A-4CE2-93B7-F640CC1DF895}"/>
              </a:ext>
            </a:extLst>
          </p:cNvPr>
          <p:cNvPicPr>
            <a:picLocks noChangeAspect="1"/>
          </p:cNvPicPr>
          <p:nvPr/>
        </p:nvPicPr>
        <p:blipFill>
          <a:blip r:embed="rId2"/>
          <a:stretch>
            <a:fillRect/>
          </a:stretch>
        </p:blipFill>
        <p:spPr>
          <a:xfrm>
            <a:off x="414794" y="429861"/>
            <a:ext cx="8143418" cy="4283777"/>
          </a:xfrm>
          <a:prstGeom prst="rect">
            <a:avLst/>
          </a:prstGeom>
        </p:spPr>
      </p:pic>
      <p:sp>
        <p:nvSpPr>
          <p:cNvPr id="8" name="Rectangle 7">
            <a:extLst>
              <a:ext uri="{FF2B5EF4-FFF2-40B4-BE49-F238E27FC236}">
                <a16:creationId xmlns:a16="http://schemas.microsoft.com/office/drawing/2014/main" id="{BC289786-3C03-4706-AB46-3346677AB865}"/>
              </a:ext>
            </a:extLst>
          </p:cNvPr>
          <p:cNvSpPr/>
          <p:nvPr/>
        </p:nvSpPr>
        <p:spPr>
          <a:xfrm>
            <a:off x="135730" y="4669455"/>
            <a:ext cx="8872537" cy="215444"/>
          </a:xfrm>
          <a:prstGeom prst="rect">
            <a:avLst/>
          </a:prstGeom>
        </p:spPr>
        <p:txBody>
          <a:bodyPr wrap="square">
            <a:spAutoFit/>
          </a:bodyPr>
          <a:lstStyle/>
          <a:p>
            <a:r>
              <a:rPr lang="en-CA" sz="800" dirty="0">
                <a:hlinkClick r:id="rId3"/>
              </a:rPr>
              <a:t>https://cloudxlab.com/blog/things-to-consider-while-managing-machine-learning-projects/machine-learning-and-project-management-life-cycle-2/</a:t>
            </a:r>
            <a:endParaRPr lang="en-CA" sz="800" dirty="0"/>
          </a:p>
        </p:txBody>
      </p:sp>
      <p:sp>
        <p:nvSpPr>
          <p:cNvPr id="14" name="Rectangle 13">
            <a:extLst>
              <a:ext uri="{FF2B5EF4-FFF2-40B4-BE49-F238E27FC236}">
                <a16:creationId xmlns:a16="http://schemas.microsoft.com/office/drawing/2014/main" id="{E95B127D-CE7A-4A7B-906A-521877574EEA}"/>
              </a:ext>
            </a:extLst>
          </p:cNvPr>
          <p:cNvSpPr/>
          <p:nvPr/>
        </p:nvSpPr>
        <p:spPr>
          <a:xfrm>
            <a:off x="4486503" y="814387"/>
            <a:ext cx="4157207" cy="24074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6" name="Picture 15" descr="A person holding a necklace&#10;&#10;Description automatically generated">
            <a:extLst>
              <a:ext uri="{FF2B5EF4-FFF2-40B4-BE49-F238E27FC236}">
                <a16:creationId xmlns:a16="http://schemas.microsoft.com/office/drawing/2014/main" id="{7D0BC7DF-CA6F-4DC6-8469-16362D135B7B}"/>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415087" y="252721"/>
            <a:ext cx="492919" cy="492919"/>
          </a:xfrm>
          <a:prstGeom prst="rect">
            <a:avLst/>
          </a:prstGeom>
        </p:spPr>
      </p:pic>
      <p:pic>
        <p:nvPicPr>
          <p:cNvPr id="6" name="Google Shape;150;p23">
            <a:extLst>
              <a:ext uri="{FF2B5EF4-FFF2-40B4-BE49-F238E27FC236}">
                <a16:creationId xmlns:a16="http://schemas.microsoft.com/office/drawing/2014/main" id="{938905A5-6EAA-49FE-B23B-47FA290507F8}"/>
              </a:ext>
            </a:extLst>
          </p:cNvPr>
          <p:cNvPicPr preferRelativeResize="0"/>
          <p:nvPr/>
        </p:nvPicPr>
        <p:blipFill>
          <a:blip r:embed="rId6">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41300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7DE65A0-3C86-469F-B889-AFED54D99C51}"/>
              </a:ext>
            </a:extLst>
          </p:cNvPr>
          <p:cNvSpPr>
            <a:spLocks noGrp="1"/>
          </p:cNvSpPr>
          <p:nvPr>
            <p:ph type="title"/>
          </p:nvPr>
        </p:nvSpPr>
        <p:spPr>
          <a:xfrm>
            <a:off x="311700" y="490508"/>
            <a:ext cx="8520600" cy="572700"/>
          </a:xfrm>
        </p:spPr>
        <p:txBody>
          <a:bodyPr/>
          <a:lstStyle/>
          <a:p>
            <a:r>
              <a:rPr lang="en-CA" dirty="0"/>
              <a:t>Granular ML Life Cycle of a supervised experiment</a:t>
            </a:r>
          </a:p>
        </p:txBody>
      </p:sp>
      <p:grpSp>
        <p:nvGrpSpPr>
          <p:cNvPr id="69" name="Group 68">
            <a:extLst>
              <a:ext uri="{FF2B5EF4-FFF2-40B4-BE49-F238E27FC236}">
                <a16:creationId xmlns:a16="http://schemas.microsoft.com/office/drawing/2014/main" id="{71EB188B-EB91-4216-80FB-AB2C2EDF4D9C}"/>
              </a:ext>
            </a:extLst>
          </p:cNvPr>
          <p:cNvGrpSpPr/>
          <p:nvPr/>
        </p:nvGrpSpPr>
        <p:grpSpPr>
          <a:xfrm>
            <a:off x="378619" y="1485900"/>
            <a:ext cx="8147456" cy="572700"/>
            <a:chOff x="378619" y="1485900"/>
            <a:chExt cx="8147456" cy="572700"/>
          </a:xfrm>
        </p:grpSpPr>
        <p:sp>
          <p:nvSpPr>
            <p:cNvPr id="2" name="Rectangle 1">
              <a:extLst>
                <a:ext uri="{FF2B5EF4-FFF2-40B4-BE49-F238E27FC236}">
                  <a16:creationId xmlns:a16="http://schemas.microsoft.com/office/drawing/2014/main" id="{5B62BCC7-6A22-4799-8DC5-DEFC31A59E17}"/>
                </a:ext>
              </a:extLst>
            </p:cNvPr>
            <p:cNvSpPr/>
            <p:nvPr/>
          </p:nvSpPr>
          <p:spPr>
            <a:xfrm>
              <a:off x="378619" y="1485900"/>
              <a:ext cx="978693" cy="572700"/>
            </a:xfrm>
            <a:prstGeom prst="rect">
              <a:avLst/>
            </a:prstGeom>
            <a:solidFill>
              <a:schemeClr val="accent5">
                <a:lumMod val="20000"/>
                <a:lumOff val="80000"/>
              </a:schemeClr>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Business Problem</a:t>
              </a:r>
            </a:p>
          </p:txBody>
        </p:sp>
        <p:sp>
          <p:nvSpPr>
            <p:cNvPr id="9" name="Rectangle 8">
              <a:extLst>
                <a:ext uri="{FF2B5EF4-FFF2-40B4-BE49-F238E27FC236}">
                  <a16:creationId xmlns:a16="http://schemas.microsoft.com/office/drawing/2014/main" id="{1E419E4D-59A1-41F2-86A3-3B2245774953}"/>
                </a:ext>
              </a:extLst>
            </p:cNvPr>
            <p:cNvSpPr/>
            <p:nvPr/>
          </p:nvSpPr>
          <p:spPr>
            <a:xfrm>
              <a:off x="1566860" y="1485900"/>
              <a:ext cx="978693"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Define ML Objective</a:t>
              </a:r>
            </a:p>
          </p:txBody>
        </p:sp>
        <p:sp>
          <p:nvSpPr>
            <p:cNvPr id="10" name="Rectangle 9">
              <a:extLst>
                <a:ext uri="{FF2B5EF4-FFF2-40B4-BE49-F238E27FC236}">
                  <a16:creationId xmlns:a16="http://schemas.microsoft.com/office/drawing/2014/main" id="{DC13B654-E65E-457D-8B71-B1BB8A906CFA}"/>
                </a:ext>
              </a:extLst>
            </p:cNvPr>
            <p:cNvSpPr/>
            <p:nvPr/>
          </p:nvSpPr>
          <p:spPr>
            <a:xfrm>
              <a:off x="2755105" y="1485900"/>
              <a:ext cx="978693"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Collect Data</a:t>
              </a:r>
            </a:p>
          </p:txBody>
        </p:sp>
        <p:sp>
          <p:nvSpPr>
            <p:cNvPr id="11" name="Rectangle 10">
              <a:extLst>
                <a:ext uri="{FF2B5EF4-FFF2-40B4-BE49-F238E27FC236}">
                  <a16:creationId xmlns:a16="http://schemas.microsoft.com/office/drawing/2014/main" id="{C2B63F48-8FF5-4355-ADC1-F3E94BE31216}"/>
                </a:ext>
              </a:extLst>
            </p:cNvPr>
            <p:cNvSpPr/>
            <p:nvPr/>
          </p:nvSpPr>
          <p:spPr>
            <a:xfrm>
              <a:off x="3950494" y="1485900"/>
              <a:ext cx="978693"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Analyze</a:t>
              </a:r>
            </a:p>
          </p:txBody>
        </p:sp>
        <p:sp>
          <p:nvSpPr>
            <p:cNvPr id="12" name="Rectangle 11">
              <a:extLst>
                <a:ext uri="{FF2B5EF4-FFF2-40B4-BE49-F238E27FC236}">
                  <a16:creationId xmlns:a16="http://schemas.microsoft.com/office/drawing/2014/main" id="{0845DF40-A6F9-4189-A268-D6F49463FF85}"/>
                </a:ext>
              </a:extLst>
            </p:cNvPr>
            <p:cNvSpPr/>
            <p:nvPr/>
          </p:nvSpPr>
          <p:spPr>
            <a:xfrm>
              <a:off x="7547382" y="1485900"/>
              <a:ext cx="978693"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Impute Missing Values</a:t>
              </a:r>
            </a:p>
          </p:txBody>
        </p:sp>
        <p:sp>
          <p:nvSpPr>
            <p:cNvPr id="18" name="Rectangle 17">
              <a:extLst>
                <a:ext uri="{FF2B5EF4-FFF2-40B4-BE49-F238E27FC236}">
                  <a16:creationId xmlns:a16="http://schemas.microsoft.com/office/drawing/2014/main" id="{66A847B6-8044-498F-8A42-49EDC3486A7C}"/>
                </a:ext>
              </a:extLst>
            </p:cNvPr>
            <p:cNvSpPr/>
            <p:nvPr/>
          </p:nvSpPr>
          <p:spPr>
            <a:xfrm>
              <a:off x="5145883" y="1485900"/>
              <a:ext cx="978693"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Train Test Split</a:t>
              </a:r>
            </a:p>
          </p:txBody>
        </p:sp>
        <p:sp>
          <p:nvSpPr>
            <p:cNvPr id="19" name="Rectangle 18">
              <a:extLst>
                <a:ext uri="{FF2B5EF4-FFF2-40B4-BE49-F238E27FC236}">
                  <a16:creationId xmlns:a16="http://schemas.microsoft.com/office/drawing/2014/main" id="{8394477E-56A5-4536-AD28-014908421BB4}"/>
                </a:ext>
              </a:extLst>
            </p:cNvPr>
            <p:cNvSpPr/>
            <p:nvPr/>
          </p:nvSpPr>
          <p:spPr>
            <a:xfrm>
              <a:off x="6341272" y="1485900"/>
              <a:ext cx="978693"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Handle Datatypes</a:t>
              </a:r>
            </a:p>
          </p:txBody>
        </p:sp>
        <p:cxnSp>
          <p:nvCxnSpPr>
            <p:cNvPr id="4" name="Straight Arrow Connector 3">
              <a:extLst>
                <a:ext uri="{FF2B5EF4-FFF2-40B4-BE49-F238E27FC236}">
                  <a16:creationId xmlns:a16="http://schemas.microsoft.com/office/drawing/2014/main" id="{988B5473-4DAD-45DE-A13D-21F9274ADB0D}"/>
                </a:ext>
              </a:extLst>
            </p:cNvPr>
            <p:cNvCxnSpPr>
              <a:stCxn id="2" idx="3"/>
              <a:endCxn id="9" idx="1"/>
            </p:cNvCxnSpPr>
            <p:nvPr/>
          </p:nvCxnSpPr>
          <p:spPr>
            <a:xfrm>
              <a:off x="1357312" y="1772250"/>
              <a:ext cx="20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270DBCB-D34E-4678-9C8F-51B794EED25A}"/>
                </a:ext>
              </a:extLst>
            </p:cNvPr>
            <p:cNvCxnSpPr/>
            <p:nvPr/>
          </p:nvCxnSpPr>
          <p:spPr>
            <a:xfrm>
              <a:off x="2545553" y="1772250"/>
              <a:ext cx="20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2AFFA63-A035-4094-997B-EB613F4C62E9}"/>
                </a:ext>
              </a:extLst>
            </p:cNvPr>
            <p:cNvCxnSpPr/>
            <p:nvPr/>
          </p:nvCxnSpPr>
          <p:spPr>
            <a:xfrm>
              <a:off x="3740944" y="1772250"/>
              <a:ext cx="20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801832D-8E44-4C80-9042-9B35336B2373}"/>
                </a:ext>
              </a:extLst>
            </p:cNvPr>
            <p:cNvCxnSpPr/>
            <p:nvPr/>
          </p:nvCxnSpPr>
          <p:spPr>
            <a:xfrm>
              <a:off x="4936334" y="1772250"/>
              <a:ext cx="20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546E73B-CB72-41E0-A9E7-06ACFD651062}"/>
                </a:ext>
              </a:extLst>
            </p:cNvPr>
            <p:cNvCxnSpPr/>
            <p:nvPr/>
          </p:nvCxnSpPr>
          <p:spPr>
            <a:xfrm>
              <a:off x="6131724" y="1772250"/>
              <a:ext cx="20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DE4F428-9630-4D65-B204-7F1327D754B2}"/>
                </a:ext>
              </a:extLst>
            </p:cNvPr>
            <p:cNvCxnSpPr/>
            <p:nvPr/>
          </p:nvCxnSpPr>
          <p:spPr>
            <a:xfrm>
              <a:off x="7319965" y="1772250"/>
              <a:ext cx="20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53AE3ABE-9C56-4461-8E4F-6BE1B3BEA431}"/>
              </a:ext>
            </a:extLst>
          </p:cNvPr>
          <p:cNvGrpSpPr/>
          <p:nvPr/>
        </p:nvGrpSpPr>
        <p:grpSpPr>
          <a:xfrm>
            <a:off x="371464" y="2058600"/>
            <a:ext cx="8154610" cy="867295"/>
            <a:chOff x="371464" y="2058600"/>
            <a:chExt cx="8154610" cy="867295"/>
          </a:xfrm>
        </p:grpSpPr>
        <p:sp>
          <p:nvSpPr>
            <p:cNvPr id="15" name="Rectangle 14">
              <a:extLst>
                <a:ext uri="{FF2B5EF4-FFF2-40B4-BE49-F238E27FC236}">
                  <a16:creationId xmlns:a16="http://schemas.microsoft.com/office/drawing/2014/main" id="{FFCC0236-D80B-49B6-9D60-3E754F5BBEC0}"/>
                </a:ext>
              </a:extLst>
            </p:cNvPr>
            <p:cNvSpPr/>
            <p:nvPr/>
          </p:nvSpPr>
          <p:spPr>
            <a:xfrm>
              <a:off x="7547381" y="2339238"/>
              <a:ext cx="978693"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Encodings</a:t>
              </a:r>
            </a:p>
          </p:txBody>
        </p:sp>
        <p:sp>
          <p:nvSpPr>
            <p:cNvPr id="20" name="Rectangle 19">
              <a:extLst>
                <a:ext uri="{FF2B5EF4-FFF2-40B4-BE49-F238E27FC236}">
                  <a16:creationId xmlns:a16="http://schemas.microsoft.com/office/drawing/2014/main" id="{8F4EB048-8256-45FF-9BFD-377E9FC4B236}"/>
                </a:ext>
              </a:extLst>
            </p:cNvPr>
            <p:cNvSpPr/>
            <p:nvPr/>
          </p:nvSpPr>
          <p:spPr>
            <a:xfrm>
              <a:off x="6341272" y="2339238"/>
              <a:ext cx="978693"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Scaling</a:t>
              </a:r>
            </a:p>
          </p:txBody>
        </p:sp>
        <p:sp>
          <p:nvSpPr>
            <p:cNvPr id="21" name="Rectangle 20">
              <a:extLst>
                <a:ext uri="{FF2B5EF4-FFF2-40B4-BE49-F238E27FC236}">
                  <a16:creationId xmlns:a16="http://schemas.microsoft.com/office/drawing/2014/main" id="{CEE03FB4-FFFD-4809-A1E9-E7894E6690AC}"/>
                </a:ext>
              </a:extLst>
            </p:cNvPr>
            <p:cNvSpPr/>
            <p:nvPr/>
          </p:nvSpPr>
          <p:spPr>
            <a:xfrm>
              <a:off x="5145882" y="2339238"/>
              <a:ext cx="978693"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50" dirty="0">
                  <a:solidFill>
                    <a:schemeClr val="tx1"/>
                  </a:solidFill>
                </a:rPr>
                <a:t>Transformations</a:t>
              </a:r>
            </a:p>
          </p:txBody>
        </p:sp>
        <p:sp>
          <p:nvSpPr>
            <p:cNvPr id="22" name="Rectangle 21">
              <a:extLst>
                <a:ext uri="{FF2B5EF4-FFF2-40B4-BE49-F238E27FC236}">
                  <a16:creationId xmlns:a16="http://schemas.microsoft.com/office/drawing/2014/main" id="{9E75DC17-A532-4103-B7EC-E0CF2B10B1C3}"/>
                </a:ext>
              </a:extLst>
            </p:cNvPr>
            <p:cNvSpPr/>
            <p:nvPr/>
          </p:nvSpPr>
          <p:spPr>
            <a:xfrm>
              <a:off x="3950492" y="2339238"/>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50" dirty="0">
                  <a:solidFill>
                    <a:schemeClr val="tx1"/>
                  </a:solidFill>
                </a:rPr>
                <a:t>Feature Engineering</a:t>
              </a:r>
            </a:p>
          </p:txBody>
        </p:sp>
        <p:sp>
          <p:nvSpPr>
            <p:cNvPr id="23" name="Rectangle 22">
              <a:extLst>
                <a:ext uri="{FF2B5EF4-FFF2-40B4-BE49-F238E27FC236}">
                  <a16:creationId xmlns:a16="http://schemas.microsoft.com/office/drawing/2014/main" id="{EF3D4FF4-DD66-417F-B8E0-BD1C69E9C61D}"/>
                </a:ext>
              </a:extLst>
            </p:cNvPr>
            <p:cNvSpPr/>
            <p:nvPr/>
          </p:nvSpPr>
          <p:spPr>
            <a:xfrm>
              <a:off x="2755099" y="2353195"/>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50" dirty="0">
                  <a:solidFill>
                    <a:schemeClr val="tx1"/>
                  </a:solidFill>
                </a:rPr>
                <a:t>Feature Interaction</a:t>
              </a:r>
            </a:p>
          </p:txBody>
        </p:sp>
        <p:sp>
          <p:nvSpPr>
            <p:cNvPr id="24" name="Rectangle 23">
              <a:extLst>
                <a:ext uri="{FF2B5EF4-FFF2-40B4-BE49-F238E27FC236}">
                  <a16:creationId xmlns:a16="http://schemas.microsoft.com/office/drawing/2014/main" id="{9836D39B-188D-44DB-8B9E-EEEC6BC6B69A}"/>
                </a:ext>
              </a:extLst>
            </p:cNvPr>
            <p:cNvSpPr/>
            <p:nvPr/>
          </p:nvSpPr>
          <p:spPr>
            <a:xfrm>
              <a:off x="1566857" y="2353195"/>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50" dirty="0">
                  <a:solidFill>
                    <a:schemeClr val="tx1"/>
                  </a:solidFill>
                </a:rPr>
                <a:t>Feature Selection</a:t>
              </a:r>
            </a:p>
          </p:txBody>
        </p:sp>
        <p:sp>
          <p:nvSpPr>
            <p:cNvPr id="25" name="Rectangle 24">
              <a:extLst>
                <a:ext uri="{FF2B5EF4-FFF2-40B4-BE49-F238E27FC236}">
                  <a16:creationId xmlns:a16="http://schemas.microsoft.com/office/drawing/2014/main" id="{73209AAF-9A51-4B74-B791-64C2E0BE2C2B}"/>
                </a:ext>
              </a:extLst>
            </p:cNvPr>
            <p:cNvSpPr/>
            <p:nvPr/>
          </p:nvSpPr>
          <p:spPr>
            <a:xfrm>
              <a:off x="371464" y="2353195"/>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50" i="1" dirty="0">
                  <a:solidFill>
                    <a:schemeClr val="tx1"/>
                  </a:solidFill>
                </a:rPr>
                <a:t>… zillion other things</a:t>
              </a:r>
            </a:p>
          </p:txBody>
        </p:sp>
        <p:cxnSp>
          <p:nvCxnSpPr>
            <p:cNvPr id="31" name="Straight Arrow Connector 30">
              <a:extLst>
                <a:ext uri="{FF2B5EF4-FFF2-40B4-BE49-F238E27FC236}">
                  <a16:creationId xmlns:a16="http://schemas.microsoft.com/office/drawing/2014/main" id="{D4B399E0-A0E7-456B-8353-5BB00084D6D8}"/>
                </a:ext>
              </a:extLst>
            </p:cNvPr>
            <p:cNvCxnSpPr>
              <a:stCxn id="15" idx="1"/>
              <a:endCxn id="20" idx="3"/>
            </p:cNvCxnSpPr>
            <p:nvPr/>
          </p:nvCxnSpPr>
          <p:spPr>
            <a:xfrm flipH="1">
              <a:off x="7319965" y="2625588"/>
              <a:ext cx="227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E80FC2F-D9B7-4D9D-BF96-3C34CE54E8AD}"/>
                </a:ext>
              </a:extLst>
            </p:cNvPr>
            <p:cNvCxnSpPr/>
            <p:nvPr/>
          </p:nvCxnSpPr>
          <p:spPr>
            <a:xfrm flipH="1">
              <a:off x="6113856" y="2625588"/>
              <a:ext cx="227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F6528AB-ED3A-467A-BCBD-F2D705CB16DF}"/>
                </a:ext>
              </a:extLst>
            </p:cNvPr>
            <p:cNvCxnSpPr/>
            <p:nvPr/>
          </p:nvCxnSpPr>
          <p:spPr>
            <a:xfrm flipH="1">
              <a:off x="4918466" y="2625588"/>
              <a:ext cx="227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917D117-C708-4321-802F-14633CECE32C}"/>
                </a:ext>
              </a:extLst>
            </p:cNvPr>
            <p:cNvCxnSpPr/>
            <p:nvPr/>
          </p:nvCxnSpPr>
          <p:spPr>
            <a:xfrm flipH="1">
              <a:off x="3723076" y="2639545"/>
              <a:ext cx="227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50DF3D9-A5D8-463C-B9EF-AF7A9D40CA1B}"/>
                </a:ext>
              </a:extLst>
            </p:cNvPr>
            <p:cNvCxnSpPr/>
            <p:nvPr/>
          </p:nvCxnSpPr>
          <p:spPr>
            <a:xfrm flipH="1">
              <a:off x="2545553" y="2617513"/>
              <a:ext cx="227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E3F0A3C-5187-4A89-BE48-1DFC3B76093E}"/>
                </a:ext>
              </a:extLst>
            </p:cNvPr>
            <p:cNvCxnSpPr/>
            <p:nvPr/>
          </p:nvCxnSpPr>
          <p:spPr>
            <a:xfrm flipH="1">
              <a:off x="1319213" y="2639545"/>
              <a:ext cx="227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2AD410B-3085-43AF-98FB-0E0CDD5D38CE}"/>
                </a:ext>
              </a:extLst>
            </p:cNvPr>
            <p:cNvCxnSpPr>
              <a:stCxn id="12" idx="2"/>
              <a:endCxn id="15" idx="0"/>
            </p:cNvCxnSpPr>
            <p:nvPr/>
          </p:nvCxnSpPr>
          <p:spPr>
            <a:xfrm flipH="1">
              <a:off x="8036728" y="2058600"/>
              <a:ext cx="1" cy="2806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AF512C0E-7D07-40BB-A01B-011BE423F1F3}"/>
              </a:ext>
            </a:extLst>
          </p:cNvPr>
          <p:cNvGrpSpPr/>
          <p:nvPr/>
        </p:nvGrpSpPr>
        <p:grpSpPr>
          <a:xfrm>
            <a:off x="378619" y="2943084"/>
            <a:ext cx="8156966" cy="853338"/>
            <a:chOff x="378619" y="2943084"/>
            <a:chExt cx="8156966" cy="853338"/>
          </a:xfrm>
        </p:grpSpPr>
        <p:sp>
          <p:nvSpPr>
            <p:cNvPr id="41" name="Rectangle 40">
              <a:extLst>
                <a:ext uri="{FF2B5EF4-FFF2-40B4-BE49-F238E27FC236}">
                  <a16:creationId xmlns:a16="http://schemas.microsoft.com/office/drawing/2014/main" id="{BE3613B1-9884-42C6-9B22-68E25F6592DE}"/>
                </a:ext>
              </a:extLst>
            </p:cNvPr>
            <p:cNvSpPr/>
            <p:nvPr/>
          </p:nvSpPr>
          <p:spPr>
            <a:xfrm>
              <a:off x="378619" y="3211583"/>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50" dirty="0">
                  <a:solidFill>
                    <a:schemeClr val="tx1"/>
                  </a:solidFill>
                </a:rPr>
                <a:t>Model Training</a:t>
              </a:r>
            </a:p>
          </p:txBody>
        </p:sp>
        <p:cxnSp>
          <p:nvCxnSpPr>
            <p:cNvPr id="42" name="Straight Arrow Connector 41">
              <a:extLst>
                <a:ext uri="{FF2B5EF4-FFF2-40B4-BE49-F238E27FC236}">
                  <a16:creationId xmlns:a16="http://schemas.microsoft.com/office/drawing/2014/main" id="{26F7F68A-611A-4D5E-BE78-68FAED708E4A}"/>
                </a:ext>
              </a:extLst>
            </p:cNvPr>
            <p:cNvCxnSpPr/>
            <p:nvPr/>
          </p:nvCxnSpPr>
          <p:spPr>
            <a:xfrm flipH="1">
              <a:off x="867964" y="2943084"/>
              <a:ext cx="1" cy="2806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4F1BB1E5-1AD2-481F-AAFA-5161543C2DB4}"/>
                </a:ext>
              </a:extLst>
            </p:cNvPr>
            <p:cNvSpPr/>
            <p:nvPr/>
          </p:nvSpPr>
          <p:spPr>
            <a:xfrm>
              <a:off x="1566857" y="3211583"/>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50" dirty="0">
                  <a:solidFill>
                    <a:schemeClr val="tx1"/>
                  </a:solidFill>
                </a:rPr>
                <a:t>Cross Validation</a:t>
              </a:r>
            </a:p>
          </p:txBody>
        </p:sp>
        <p:sp>
          <p:nvSpPr>
            <p:cNvPr id="44" name="Rectangle 43">
              <a:extLst>
                <a:ext uri="{FF2B5EF4-FFF2-40B4-BE49-F238E27FC236}">
                  <a16:creationId xmlns:a16="http://schemas.microsoft.com/office/drawing/2014/main" id="{7E5090A3-2373-4739-AD3B-27A5DA1260CE}"/>
                </a:ext>
              </a:extLst>
            </p:cNvPr>
            <p:cNvSpPr/>
            <p:nvPr/>
          </p:nvSpPr>
          <p:spPr>
            <a:xfrm>
              <a:off x="2755099" y="3211583"/>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Track Performance</a:t>
              </a:r>
              <a:endParaRPr lang="en-CA" sz="1150" dirty="0">
                <a:solidFill>
                  <a:schemeClr val="tx1"/>
                </a:solidFill>
              </a:endParaRPr>
            </a:p>
          </p:txBody>
        </p:sp>
        <p:sp>
          <p:nvSpPr>
            <p:cNvPr id="45" name="Rectangle 44">
              <a:extLst>
                <a:ext uri="{FF2B5EF4-FFF2-40B4-BE49-F238E27FC236}">
                  <a16:creationId xmlns:a16="http://schemas.microsoft.com/office/drawing/2014/main" id="{25BFFD83-EE8D-404E-9153-0AFE491B8B45}"/>
                </a:ext>
              </a:extLst>
            </p:cNvPr>
            <p:cNvSpPr/>
            <p:nvPr/>
          </p:nvSpPr>
          <p:spPr>
            <a:xfrm>
              <a:off x="3957638" y="3223722"/>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50" dirty="0">
                  <a:solidFill>
                    <a:schemeClr val="tx1"/>
                  </a:solidFill>
                </a:rPr>
                <a:t>Hyperparameter tuning</a:t>
              </a:r>
            </a:p>
          </p:txBody>
        </p:sp>
        <p:sp>
          <p:nvSpPr>
            <p:cNvPr id="46" name="Rectangle 45">
              <a:extLst>
                <a:ext uri="{FF2B5EF4-FFF2-40B4-BE49-F238E27FC236}">
                  <a16:creationId xmlns:a16="http://schemas.microsoft.com/office/drawing/2014/main" id="{56D27CEF-00C4-49C0-A7EB-5CD342345990}"/>
                </a:ext>
              </a:extLst>
            </p:cNvPr>
            <p:cNvSpPr/>
            <p:nvPr/>
          </p:nvSpPr>
          <p:spPr>
            <a:xfrm>
              <a:off x="5135160" y="3211583"/>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Track Performance</a:t>
              </a:r>
            </a:p>
          </p:txBody>
        </p:sp>
        <p:sp>
          <p:nvSpPr>
            <p:cNvPr id="47" name="Rectangle 46">
              <a:extLst>
                <a:ext uri="{FF2B5EF4-FFF2-40B4-BE49-F238E27FC236}">
                  <a16:creationId xmlns:a16="http://schemas.microsoft.com/office/drawing/2014/main" id="{863A04AF-AECD-45EA-B8B2-2D0EE0315278}"/>
                </a:ext>
              </a:extLst>
            </p:cNvPr>
            <p:cNvSpPr/>
            <p:nvPr/>
          </p:nvSpPr>
          <p:spPr>
            <a:xfrm>
              <a:off x="6359140" y="3223722"/>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50" dirty="0">
                  <a:solidFill>
                    <a:schemeClr val="tx1"/>
                  </a:solidFill>
                </a:rPr>
                <a:t>Ensemble Model</a:t>
              </a:r>
            </a:p>
          </p:txBody>
        </p:sp>
        <p:sp>
          <p:nvSpPr>
            <p:cNvPr id="48" name="Rectangle 47">
              <a:extLst>
                <a:ext uri="{FF2B5EF4-FFF2-40B4-BE49-F238E27FC236}">
                  <a16:creationId xmlns:a16="http://schemas.microsoft.com/office/drawing/2014/main" id="{958406A9-5696-467A-98E4-F3B16EBD6322}"/>
                </a:ext>
              </a:extLst>
            </p:cNvPr>
            <p:cNvSpPr/>
            <p:nvPr/>
          </p:nvSpPr>
          <p:spPr>
            <a:xfrm>
              <a:off x="7556889" y="3223722"/>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Track Performance</a:t>
              </a:r>
            </a:p>
          </p:txBody>
        </p:sp>
        <p:cxnSp>
          <p:nvCxnSpPr>
            <p:cNvPr id="49" name="Straight Arrow Connector 48">
              <a:extLst>
                <a:ext uri="{FF2B5EF4-FFF2-40B4-BE49-F238E27FC236}">
                  <a16:creationId xmlns:a16="http://schemas.microsoft.com/office/drawing/2014/main" id="{A61BB147-45D6-467F-BC20-468784D2A570}"/>
                </a:ext>
              </a:extLst>
            </p:cNvPr>
            <p:cNvCxnSpPr/>
            <p:nvPr/>
          </p:nvCxnSpPr>
          <p:spPr>
            <a:xfrm>
              <a:off x="1357312" y="3479483"/>
              <a:ext cx="20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0FA5FBE-35DB-411C-93C4-D7C931C10832}"/>
                </a:ext>
              </a:extLst>
            </p:cNvPr>
            <p:cNvCxnSpPr/>
            <p:nvPr/>
          </p:nvCxnSpPr>
          <p:spPr>
            <a:xfrm>
              <a:off x="2563421" y="3482464"/>
              <a:ext cx="20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EB43EE9-FE26-4D49-805B-405C5E5E9EB2}"/>
                </a:ext>
              </a:extLst>
            </p:cNvPr>
            <p:cNvCxnSpPr/>
            <p:nvPr/>
          </p:nvCxnSpPr>
          <p:spPr>
            <a:xfrm>
              <a:off x="3740944" y="3510072"/>
              <a:ext cx="20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E77728C-C70F-45DD-8CC4-EAF3CC32A9FE}"/>
                </a:ext>
              </a:extLst>
            </p:cNvPr>
            <p:cNvCxnSpPr/>
            <p:nvPr/>
          </p:nvCxnSpPr>
          <p:spPr>
            <a:xfrm>
              <a:off x="4936334" y="3513053"/>
              <a:ext cx="20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5211A57-CCBE-476E-8CBD-EBC0AF72AF85}"/>
                </a:ext>
              </a:extLst>
            </p:cNvPr>
            <p:cNvCxnSpPr/>
            <p:nvPr/>
          </p:nvCxnSpPr>
          <p:spPr>
            <a:xfrm>
              <a:off x="6131724" y="3510072"/>
              <a:ext cx="20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9E177C9-AE27-4A9F-AD88-1DB8C85D93BA}"/>
                </a:ext>
              </a:extLst>
            </p:cNvPr>
            <p:cNvCxnSpPr/>
            <p:nvPr/>
          </p:nvCxnSpPr>
          <p:spPr>
            <a:xfrm>
              <a:off x="7347341" y="3510072"/>
              <a:ext cx="209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B7F3152E-6894-499C-B78C-83AF246668FC}"/>
              </a:ext>
            </a:extLst>
          </p:cNvPr>
          <p:cNvGrpSpPr/>
          <p:nvPr/>
        </p:nvGrpSpPr>
        <p:grpSpPr>
          <a:xfrm>
            <a:off x="369082" y="3799654"/>
            <a:ext cx="8166503" cy="891598"/>
            <a:chOff x="369082" y="3799654"/>
            <a:chExt cx="8166503" cy="891598"/>
          </a:xfrm>
        </p:grpSpPr>
        <p:cxnSp>
          <p:nvCxnSpPr>
            <p:cNvPr id="55" name="Straight Arrow Connector 54">
              <a:extLst>
                <a:ext uri="{FF2B5EF4-FFF2-40B4-BE49-F238E27FC236}">
                  <a16:creationId xmlns:a16="http://schemas.microsoft.com/office/drawing/2014/main" id="{D1EED6EF-966C-41A2-87EC-1FF2FED3D86A}"/>
                </a:ext>
              </a:extLst>
            </p:cNvPr>
            <p:cNvCxnSpPr/>
            <p:nvPr/>
          </p:nvCxnSpPr>
          <p:spPr>
            <a:xfrm flipH="1">
              <a:off x="8046237" y="3799654"/>
              <a:ext cx="1" cy="2806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62E07638-B198-4942-B048-D51DA76152D8}"/>
                </a:ext>
              </a:extLst>
            </p:cNvPr>
            <p:cNvSpPr/>
            <p:nvPr/>
          </p:nvSpPr>
          <p:spPr>
            <a:xfrm>
              <a:off x="7556889" y="4108205"/>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50" dirty="0">
                  <a:solidFill>
                    <a:schemeClr val="tx1"/>
                  </a:solidFill>
                </a:rPr>
                <a:t>Blend Models</a:t>
              </a:r>
            </a:p>
          </p:txBody>
        </p:sp>
        <p:sp>
          <p:nvSpPr>
            <p:cNvPr id="57" name="Rectangle 56">
              <a:extLst>
                <a:ext uri="{FF2B5EF4-FFF2-40B4-BE49-F238E27FC236}">
                  <a16:creationId xmlns:a16="http://schemas.microsoft.com/office/drawing/2014/main" id="{813A701B-7CEE-43C7-AA90-C7AA2CF76A32}"/>
                </a:ext>
              </a:extLst>
            </p:cNvPr>
            <p:cNvSpPr/>
            <p:nvPr/>
          </p:nvSpPr>
          <p:spPr>
            <a:xfrm>
              <a:off x="5135160" y="4108205"/>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50" dirty="0">
                  <a:solidFill>
                    <a:schemeClr val="tx1"/>
                  </a:solidFill>
                </a:rPr>
                <a:t>Stack Models</a:t>
              </a:r>
            </a:p>
          </p:txBody>
        </p:sp>
        <p:cxnSp>
          <p:nvCxnSpPr>
            <p:cNvPr id="58" name="Straight Arrow Connector 57">
              <a:extLst>
                <a:ext uri="{FF2B5EF4-FFF2-40B4-BE49-F238E27FC236}">
                  <a16:creationId xmlns:a16="http://schemas.microsoft.com/office/drawing/2014/main" id="{F2D9316C-94C5-41DE-8766-C9324499B778}"/>
                </a:ext>
              </a:extLst>
            </p:cNvPr>
            <p:cNvCxnSpPr/>
            <p:nvPr/>
          </p:nvCxnSpPr>
          <p:spPr>
            <a:xfrm flipH="1">
              <a:off x="7323529" y="4393624"/>
              <a:ext cx="227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26364727-8EEA-422B-B412-BF027307841D}"/>
                </a:ext>
              </a:extLst>
            </p:cNvPr>
            <p:cNvSpPr/>
            <p:nvPr/>
          </p:nvSpPr>
          <p:spPr>
            <a:xfrm>
              <a:off x="6366268" y="4118552"/>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Track Performance</a:t>
              </a:r>
              <a:endParaRPr lang="en-CA" sz="1150" dirty="0">
                <a:solidFill>
                  <a:schemeClr val="tx1"/>
                </a:solidFill>
              </a:endParaRPr>
            </a:p>
          </p:txBody>
        </p:sp>
        <p:cxnSp>
          <p:nvCxnSpPr>
            <p:cNvPr id="60" name="Straight Arrow Connector 59">
              <a:extLst>
                <a:ext uri="{FF2B5EF4-FFF2-40B4-BE49-F238E27FC236}">
                  <a16:creationId xmlns:a16="http://schemas.microsoft.com/office/drawing/2014/main" id="{8B2091AA-AE39-4407-9E22-7F80D7C30C02}"/>
                </a:ext>
              </a:extLst>
            </p:cNvPr>
            <p:cNvCxnSpPr/>
            <p:nvPr/>
          </p:nvCxnSpPr>
          <p:spPr>
            <a:xfrm flipH="1">
              <a:off x="6124575" y="4404902"/>
              <a:ext cx="227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D003F45C-6B17-425A-9397-FE9756E265D1}"/>
                </a:ext>
              </a:extLst>
            </p:cNvPr>
            <p:cNvSpPr/>
            <p:nvPr/>
          </p:nvSpPr>
          <p:spPr>
            <a:xfrm>
              <a:off x="1553759" y="4118552"/>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50" i="1" dirty="0">
                  <a:solidFill>
                    <a:schemeClr val="tx1"/>
                  </a:solidFill>
                </a:rPr>
                <a:t>… zillion other things</a:t>
              </a:r>
            </a:p>
          </p:txBody>
        </p:sp>
        <p:sp>
          <p:nvSpPr>
            <p:cNvPr id="62" name="Rectangle 61">
              <a:extLst>
                <a:ext uri="{FF2B5EF4-FFF2-40B4-BE49-F238E27FC236}">
                  <a16:creationId xmlns:a16="http://schemas.microsoft.com/office/drawing/2014/main" id="{F59AA74F-481E-4700-9F02-26565D9FFEFE}"/>
                </a:ext>
              </a:extLst>
            </p:cNvPr>
            <p:cNvSpPr/>
            <p:nvPr/>
          </p:nvSpPr>
          <p:spPr>
            <a:xfrm>
              <a:off x="3957638" y="4107274"/>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Track Performance</a:t>
              </a:r>
              <a:endParaRPr lang="en-CA" sz="1150" dirty="0">
                <a:solidFill>
                  <a:schemeClr val="tx1"/>
                </a:solidFill>
              </a:endParaRPr>
            </a:p>
          </p:txBody>
        </p:sp>
        <p:cxnSp>
          <p:nvCxnSpPr>
            <p:cNvPr id="63" name="Straight Arrow Connector 62">
              <a:extLst>
                <a:ext uri="{FF2B5EF4-FFF2-40B4-BE49-F238E27FC236}">
                  <a16:creationId xmlns:a16="http://schemas.microsoft.com/office/drawing/2014/main" id="{E8432CF0-A6E4-4680-944A-BFDD9603F75E}"/>
                </a:ext>
              </a:extLst>
            </p:cNvPr>
            <p:cNvCxnSpPr/>
            <p:nvPr/>
          </p:nvCxnSpPr>
          <p:spPr>
            <a:xfrm flipH="1">
              <a:off x="4907744" y="4404902"/>
              <a:ext cx="227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810CC2EC-13CE-4A52-8C38-5038E97DFE26}"/>
                </a:ext>
              </a:extLst>
            </p:cNvPr>
            <p:cNvSpPr/>
            <p:nvPr/>
          </p:nvSpPr>
          <p:spPr>
            <a:xfrm>
              <a:off x="369082" y="4107274"/>
              <a:ext cx="978696" cy="572700"/>
            </a:xfrm>
            <a:prstGeom prst="rect">
              <a:avLst/>
            </a:prstGeom>
            <a:solidFill>
              <a:schemeClr val="accent5">
                <a:lumMod val="20000"/>
                <a:lumOff val="80000"/>
              </a:schemeClr>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50" dirty="0">
                  <a:solidFill>
                    <a:schemeClr val="tx1"/>
                  </a:solidFill>
                </a:rPr>
                <a:t>Deploy Model</a:t>
              </a:r>
            </a:p>
          </p:txBody>
        </p:sp>
        <p:sp>
          <p:nvSpPr>
            <p:cNvPr id="65" name="Rectangle 64">
              <a:extLst>
                <a:ext uri="{FF2B5EF4-FFF2-40B4-BE49-F238E27FC236}">
                  <a16:creationId xmlns:a16="http://schemas.microsoft.com/office/drawing/2014/main" id="{E865FD68-4700-4A88-BE65-F815BC8F36EF}"/>
                </a:ext>
              </a:extLst>
            </p:cNvPr>
            <p:cNvSpPr/>
            <p:nvPr/>
          </p:nvSpPr>
          <p:spPr>
            <a:xfrm>
              <a:off x="2744380" y="4107274"/>
              <a:ext cx="978696" cy="5727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50" dirty="0">
                  <a:solidFill>
                    <a:schemeClr val="tx1"/>
                  </a:solidFill>
                </a:rPr>
                <a:t>Analyze Plots</a:t>
              </a:r>
            </a:p>
          </p:txBody>
        </p:sp>
        <p:cxnSp>
          <p:nvCxnSpPr>
            <p:cNvPr id="66" name="Straight Arrow Connector 65">
              <a:extLst>
                <a:ext uri="{FF2B5EF4-FFF2-40B4-BE49-F238E27FC236}">
                  <a16:creationId xmlns:a16="http://schemas.microsoft.com/office/drawing/2014/main" id="{36F454C7-18AD-4503-96F0-84BA24EA26B3}"/>
                </a:ext>
              </a:extLst>
            </p:cNvPr>
            <p:cNvCxnSpPr/>
            <p:nvPr/>
          </p:nvCxnSpPr>
          <p:spPr>
            <a:xfrm flipH="1">
              <a:off x="3723076" y="4404902"/>
              <a:ext cx="227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387DCEC-9CF7-4929-B871-7695F536E22D}"/>
                </a:ext>
              </a:extLst>
            </p:cNvPr>
            <p:cNvCxnSpPr/>
            <p:nvPr/>
          </p:nvCxnSpPr>
          <p:spPr>
            <a:xfrm flipH="1">
              <a:off x="2516964" y="4404902"/>
              <a:ext cx="227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F194551D-3B30-4A3B-A4AA-44A761F26919}"/>
                </a:ext>
              </a:extLst>
            </p:cNvPr>
            <p:cNvCxnSpPr/>
            <p:nvPr/>
          </p:nvCxnSpPr>
          <p:spPr>
            <a:xfrm flipH="1">
              <a:off x="1326343" y="4404902"/>
              <a:ext cx="227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73" name="Google Shape;150;p23">
            <a:extLst>
              <a:ext uri="{FF2B5EF4-FFF2-40B4-BE49-F238E27FC236}">
                <a16:creationId xmlns:a16="http://schemas.microsoft.com/office/drawing/2014/main" id="{23FD0F01-79FC-46CB-B831-9663684FA218}"/>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sp>
        <p:nvSpPr>
          <p:cNvPr id="3" name="Rectangle 2">
            <a:extLst>
              <a:ext uri="{FF2B5EF4-FFF2-40B4-BE49-F238E27FC236}">
                <a16:creationId xmlns:a16="http://schemas.microsoft.com/office/drawing/2014/main" id="{5585DD60-757A-421A-BC64-4C77675F7087}"/>
              </a:ext>
            </a:extLst>
          </p:cNvPr>
          <p:cNvSpPr/>
          <p:nvPr/>
        </p:nvSpPr>
        <p:spPr>
          <a:xfrm>
            <a:off x="3165672" y="2548204"/>
            <a:ext cx="2443298" cy="769441"/>
          </a:xfrm>
          <a:prstGeom prst="rect">
            <a:avLst/>
          </a:prstGeom>
          <a:solidFill>
            <a:srgbClr val="FF0000"/>
          </a:solidFill>
        </p:spPr>
        <p:txBody>
          <a:bodyPr wrap="none" lIns="91440" tIns="45720" rIns="91440" bIns="45720">
            <a:spAutoFit/>
          </a:bodyPr>
          <a:lstStyle/>
          <a:p>
            <a:pPr algn="ctr"/>
            <a:r>
              <a:rPr lang="en-US" sz="4400" b="0" cap="none" spc="0" dirty="0">
                <a:ln w="0"/>
                <a:solidFill>
                  <a:schemeClr val="bg1"/>
                </a:solidFill>
                <a:effectLst>
                  <a:outerShdw blurRad="38100" dist="19050" dir="2700000" algn="tl" rotWithShape="0">
                    <a:schemeClr val="dk1">
                      <a:alpha val="40000"/>
                    </a:schemeClr>
                  </a:outerShdw>
                </a:effectLst>
              </a:rPr>
              <a:t>REPEAT</a:t>
            </a:r>
          </a:p>
        </p:txBody>
      </p:sp>
    </p:spTree>
    <p:extLst>
      <p:ext uri="{BB962C8B-B14F-4D97-AF65-F5344CB8AC3E}">
        <p14:creationId xmlns:p14="http://schemas.microsoft.com/office/powerpoint/2010/main" val="385330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D247-0C07-480F-A3BD-DD3A3965B714}"/>
              </a:ext>
            </a:extLst>
          </p:cNvPr>
          <p:cNvSpPr>
            <a:spLocks noGrp="1"/>
          </p:cNvSpPr>
          <p:nvPr>
            <p:ph type="title"/>
          </p:nvPr>
        </p:nvSpPr>
        <p:spPr/>
        <p:txBody>
          <a:bodyPr/>
          <a:lstStyle/>
          <a:p>
            <a:r>
              <a:rPr lang="en-CA" dirty="0"/>
              <a:t>What’s the challenge?</a:t>
            </a:r>
          </a:p>
        </p:txBody>
      </p:sp>
      <p:sp>
        <p:nvSpPr>
          <p:cNvPr id="3" name="Text Placeholder 2">
            <a:extLst>
              <a:ext uri="{FF2B5EF4-FFF2-40B4-BE49-F238E27FC236}">
                <a16:creationId xmlns:a16="http://schemas.microsoft.com/office/drawing/2014/main" id="{8874DB4D-41FA-4CDE-9693-388074BF4CAE}"/>
              </a:ext>
            </a:extLst>
          </p:cNvPr>
          <p:cNvSpPr>
            <a:spLocks noGrp="1"/>
          </p:cNvSpPr>
          <p:nvPr>
            <p:ph type="body" idx="1"/>
          </p:nvPr>
        </p:nvSpPr>
        <p:spPr>
          <a:xfrm>
            <a:off x="247406" y="1282075"/>
            <a:ext cx="8520600" cy="3416400"/>
          </a:xfrm>
        </p:spPr>
        <p:txBody>
          <a:bodyPr/>
          <a:lstStyle/>
          <a:p>
            <a:r>
              <a:rPr lang="en-CA" dirty="0"/>
              <a:t>Machine Learning is an iterative process. </a:t>
            </a:r>
          </a:p>
          <a:p>
            <a:endParaRPr lang="en-CA" dirty="0"/>
          </a:p>
          <a:p>
            <a:r>
              <a:rPr lang="en-CA" dirty="0"/>
              <a:t>It’s about asking the right questions and in order to get to right questions it’s important to remain focused.</a:t>
            </a:r>
            <a:endParaRPr lang="en-CA" b="1" dirty="0"/>
          </a:p>
          <a:p>
            <a:endParaRPr lang="en-CA" dirty="0"/>
          </a:p>
          <a:p>
            <a:r>
              <a:rPr lang="en-CA" dirty="0"/>
              <a:t>Creating a seamless pipeline is hard. Managing it is harder. </a:t>
            </a:r>
          </a:p>
          <a:p>
            <a:endParaRPr lang="en-CA" dirty="0"/>
          </a:p>
          <a:p>
            <a:r>
              <a:rPr lang="en-CA" dirty="0"/>
              <a:t>Current tools are </a:t>
            </a:r>
            <a:r>
              <a:rPr lang="en-CA" u="sng" dirty="0"/>
              <a:t>not</a:t>
            </a:r>
            <a:r>
              <a:rPr lang="en-CA" dirty="0"/>
              <a:t> business-friendly. Domain expertise play big role in ML experiments, however they are not empowered.</a:t>
            </a:r>
          </a:p>
          <a:p>
            <a:endParaRPr lang="en-CA" dirty="0"/>
          </a:p>
          <a:p>
            <a:endParaRPr lang="en-CA" dirty="0"/>
          </a:p>
        </p:txBody>
      </p:sp>
      <p:pic>
        <p:nvPicPr>
          <p:cNvPr id="4" name="Google Shape;150;p23">
            <a:extLst>
              <a:ext uri="{FF2B5EF4-FFF2-40B4-BE49-F238E27FC236}">
                <a16:creationId xmlns:a16="http://schemas.microsoft.com/office/drawing/2014/main" id="{00035326-03F3-41B4-8DE4-831D315C8F19}"/>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714317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311700" y="273575"/>
            <a:ext cx="664536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What is </a:t>
            </a:r>
            <a:r>
              <a:rPr lang="en" dirty="0"/>
              <a:t>PyCaret?</a:t>
            </a:r>
            <a:endParaRPr dirty="0"/>
          </a:p>
        </p:txBody>
      </p:sp>
      <p:sp>
        <p:nvSpPr>
          <p:cNvPr id="149" name="Google Shape;149;p23"/>
          <p:cNvSpPr txBox="1">
            <a:spLocks noGrp="1"/>
          </p:cNvSpPr>
          <p:nvPr>
            <p:ph type="body" idx="1"/>
          </p:nvPr>
        </p:nvSpPr>
        <p:spPr>
          <a:xfrm>
            <a:off x="311700" y="1204862"/>
            <a:ext cx="8520600" cy="117502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PyCaret is an open source, low-code machine learning library in Python that aims to reduce the cycle time from hypothesis to insights. PyCaret can be used for rapidly developing and deploying machine learning pipeline. </a:t>
            </a:r>
            <a:endParaRPr sz="1600" dirty="0"/>
          </a:p>
        </p:txBody>
      </p:sp>
      <p:grpSp>
        <p:nvGrpSpPr>
          <p:cNvPr id="151" name="Google Shape;151;p23"/>
          <p:cNvGrpSpPr/>
          <p:nvPr/>
        </p:nvGrpSpPr>
        <p:grpSpPr>
          <a:xfrm>
            <a:off x="698031" y="2640800"/>
            <a:ext cx="7747938" cy="1493500"/>
            <a:chOff x="1147838" y="3086875"/>
            <a:chExt cx="7747938" cy="1493500"/>
          </a:xfrm>
        </p:grpSpPr>
        <p:pic>
          <p:nvPicPr>
            <p:cNvPr id="152" name="Google Shape;152;p23"/>
            <p:cNvPicPr preferRelativeResize="0"/>
            <p:nvPr/>
          </p:nvPicPr>
          <p:blipFill>
            <a:blip r:embed="rId3">
              <a:alphaModFix/>
            </a:blip>
            <a:stretch>
              <a:fillRect/>
            </a:stretch>
          </p:blipFill>
          <p:spPr>
            <a:xfrm>
              <a:off x="1427575" y="3229075"/>
              <a:ext cx="1026326" cy="890624"/>
            </a:xfrm>
            <a:prstGeom prst="rect">
              <a:avLst/>
            </a:prstGeom>
            <a:noFill/>
            <a:ln>
              <a:noFill/>
            </a:ln>
          </p:spPr>
        </p:pic>
        <p:sp>
          <p:nvSpPr>
            <p:cNvPr id="153" name="Google Shape;153;p23"/>
            <p:cNvSpPr txBox="1"/>
            <p:nvPr/>
          </p:nvSpPr>
          <p:spPr>
            <a:xfrm>
              <a:off x="1147838" y="4119700"/>
              <a:ext cx="1585800" cy="4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EASY TO USE</a:t>
              </a:r>
              <a:endParaRPr b="1"/>
            </a:p>
          </p:txBody>
        </p:sp>
        <p:pic>
          <p:nvPicPr>
            <p:cNvPr id="154" name="Google Shape;154;p23"/>
            <p:cNvPicPr preferRelativeResize="0"/>
            <p:nvPr/>
          </p:nvPicPr>
          <p:blipFill>
            <a:blip r:embed="rId4">
              <a:alphaModFix/>
            </a:blip>
            <a:stretch>
              <a:fillRect/>
            </a:stretch>
          </p:blipFill>
          <p:spPr>
            <a:xfrm>
              <a:off x="4227899" y="3086875"/>
              <a:ext cx="1175002" cy="1175024"/>
            </a:xfrm>
            <a:prstGeom prst="rect">
              <a:avLst/>
            </a:prstGeom>
            <a:noFill/>
            <a:ln>
              <a:noFill/>
            </a:ln>
          </p:spPr>
        </p:pic>
        <p:sp>
          <p:nvSpPr>
            <p:cNvPr id="155" name="Google Shape;155;p23"/>
            <p:cNvSpPr txBox="1"/>
            <p:nvPr/>
          </p:nvSpPr>
          <p:spPr>
            <a:xfrm>
              <a:off x="3833400" y="4173275"/>
              <a:ext cx="2070900" cy="4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PRODUCTIVITY TOOL</a:t>
              </a:r>
              <a:endParaRPr b="1"/>
            </a:p>
          </p:txBody>
        </p:sp>
        <p:sp>
          <p:nvSpPr>
            <p:cNvPr id="156" name="Google Shape;156;p23"/>
            <p:cNvSpPr txBox="1"/>
            <p:nvPr/>
          </p:nvSpPr>
          <p:spPr>
            <a:xfrm>
              <a:off x="7048975" y="4173275"/>
              <a:ext cx="1846800" cy="4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BUSINESS READY</a:t>
              </a:r>
              <a:endParaRPr b="1"/>
            </a:p>
          </p:txBody>
        </p:sp>
        <p:pic>
          <p:nvPicPr>
            <p:cNvPr id="157" name="Google Shape;157;p23"/>
            <p:cNvPicPr preferRelativeResize="0"/>
            <p:nvPr/>
          </p:nvPicPr>
          <p:blipFill>
            <a:blip r:embed="rId5">
              <a:alphaModFix/>
            </a:blip>
            <a:stretch>
              <a:fillRect/>
            </a:stretch>
          </p:blipFill>
          <p:spPr>
            <a:xfrm>
              <a:off x="7406875" y="3229075"/>
              <a:ext cx="944227" cy="944200"/>
            </a:xfrm>
            <a:prstGeom prst="rect">
              <a:avLst/>
            </a:prstGeom>
            <a:noFill/>
            <a:ln>
              <a:noFill/>
            </a:ln>
          </p:spPr>
        </p:pic>
      </p:grpSp>
      <p:pic>
        <p:nvPicPr>
          <p:cNvPr id="12" name="Google Shape;150;p23">
            <a:extLst>
              <a:ext uri="{FF2B5EF4-FFF2-40B4-BE49-F238E27FC236}">
                <a16:creationId xmlns:a16="http://schemas.microsoft.com/office/drawing/2014/main" id="{E3DCF37C-7D92-4D88-BA79-B8031E10A16D}"/>
              </a:ext>
            </a:extLst>
          </p:cNvPr>
          <p:cNvPicPr preferRelativeResize="0"/>
          <p:nvPr/>
        </p:nvPicPr>
        <p:blipFill>
          <a:blip r:embed="rId6">
            <a:alphaModFix/>
          </a:blip>
          <a:stretch>
            <a:fillRect/>
          </a:stretch>
        </p:blipFill>
        <p:spPr>
          <a:xfrm>
            <a:off x="7585712" y="127725"/>
            <a:ext cx="1415413" cy="172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6802-181D-4548-A8F3-41F6864D86D3}"/>
              </a:ext>
            </a:extLst>
          </p:cNvPr>
          <p:cNvSpPr>
            <a:spLocks noGrp="1"/>
          </p:cNvSpPr>
          <p:nvPr>
            <p:ph type="title"/>
          </p:nvPr>
        </p:nvSpPr>
        <p:spPr>
          <a:xfrm>
            <a:off x="142875" y="194925"/>
            <a:ext cx="8520600" cy="572700"/>
          </a:xfrm>
        </p:spPr>
        <p:txBody>
          <a:bodyPr/>
          <a:lstStyle/>
          <a:p>
            <a:r>
              <a:rPr lang="en-CA" dirty="0"/>
              <a:t>Effect of using PyCaret</a:t>
            </a:r>
          </a:p>
        </p:txBody>
      </p:sp>
      <p:pic>
        <p:nvPicPr>
          <p:cNvPr id="4" name="Picture 3">
            <a:extLst>
              <a:ext uri="{FF2B5EF4-FFF2-40B4-BE49-F238E27FC236}">
                <a16:creationId xmlns:a16="http://schemas.microsoft.com/office/drawing/2014/main" id="{B965B9D3-BD7C-418E-8E26-D18BCECD9173}"/>
              </a:ext>
            </a:extLst>
          </p:cNvPr>
          <p:cNvPicPr/>
          <p:nvPr/>
        </p:nvPicPr>
        <p:blipFill>
          <a:blip r:embed="rId2"/>
          <a:stretch>
            <a:fillRect/>
          </a:stretch>
        </p:blipFill>
        <p:spPr>
          <a:xfrm>
            <a:off x="268837" y="1414462"/>
            <a:ext cx="3981694" cy="2493170"/>
          </a:xfrm>
          <a:prstGeom prst="rect">
            <a:avLst/>
          </a:prstGeom>
        </p:spPr>
      </p:pic>
      <p:pic>
        <p:nvPicPr>
          <p:cNvPr id="5" name="Picture 4">
            <a:extLst>
              <a:ext uri="{FF2B5EF4-FFF2-40B4-BE49-F238E27FC236}">
                <a16:creationId xmlns:a16="http://schemas.microsoft.com/office/drawing/2014/main" id="{1CEA49F8-5587-49DA-9CC7-C583CC147B62}"/>
              </a:ext>
            </a:extLst>
          </p:cNvPr>
          <p:cNvPicPr/>
          <p:nvPr/>
        </p:nvPicPr>
        <p:blipFill>
          <a:blip r:embed="rId3"/>
          <a:stretch>
            <a:fillRect/>
          </a:stretch>
        </p:blipFill>
        <p:spPr>
          <a:xfrm>
            <a:off x="4471987" y="1414462"/>
            <a:ext cx="4050506" cy="2493170"/>
          </a:xfrm>
          <a:prstGeom prst="rect">
            <a:avLst/>
          </a:prstGeom>
        </p:spPr>
      </p:pic>
      <p:pic>
        <p:nvPicPr>
          <p:cNvPr id="7" name="Google Shape;150;p23">
            <a:extLst>
              <a:ext uri="{FF2B5EF4-FFF2-40B4-BE49-F238E27FC236}">
                <a16:creationId xmlns:a16="http://schemas.microsoft.com/office/drawing/2014/main" id="{4A2767FC-0FB4-4A25-8C04-C2C1B36ECC01}"/>
              </a:ext>
            </a:extLst>
          </p:cNvPr>
          <p:cNvPicPr preferRelativeResize="0"/>
          <p:nvPr/>
        </p:nvPicPr>
        <p:blipFill>
          <a:blip r:embed="rId4">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349280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302175" y="31052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Facts</a:t>
            </a:r>
            <a:endParaRPr dirty="0"/>
          </a:p>
        </p:txBody>
      </p:sp>
      <p:sp>
        <p:nvSpPr>
          <p:cNvPr id="163" name="Google Shape;163;p24"/>
          <p:cNvSpPr txBox="1">
            <a:spLocks noGrp="1"/>
          </p:cNvSpPr>
          <p:nvPr>
            <p:ph type="body" idx="1"/>
          </p:nvPr>
        </p:nvSpPr>
        <p:spPr>
          <a:xfrm>
            <a:off x="311700" y="1127075"/>
            <a:ext cx="8520600" cy="508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600" dirty="0"/>
              <a:t>Started in summer of 2019</a:t>
            </a:r>
            <a:endParaRPr sz="1600" dirty="0"/>
          </a:p>
        </p:txBody>
      </p:sp>
      <p:sp>
        <p:nvSpPr>
          <p:cNvPr id="164" name="Google Shape;164;p24"/>
          <p:cNvSpPr txBox="1">
            <a:spLocks noGrp="1"/>
          </p:cNvSpPr>
          <p:nvPr>
            <p:ph type="body" idx="1"/>
          </p:nvPr>
        </p:nvSpPr>
        <p:spPr>
          <a:xfrm>
            <a:off x="311700" y="2306438"/>
            <a:ext cx="8520600" cy="508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600" dirty="0"/>
              <a:t>Project took approximately 1 year to complete.</a:t>
            </a:r>
            <a:endParaRPr sz="1600" dirty="0"/>
          </a:p>
        </p:txBody>
      </p:sp>
      <p:sp>
        <p:nvSpPr>
          <p:cNvPr id="165" name="Google Shape;165;p24"/>
          <p:cNvSpPr txBox="1">
            <a:spLocks noGrp="1"/>
          </p:cNvSpPr>
          <p:nvPr>
            <p:ph type="body" idx="1"/>
          </p:nvPr>
        </p:nvSpPr>
        <p:spPr>
          <a:xfrm>
            <a:off x="302175" y="2876738"/>
            <a:ext cx="8520600" cy="508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600" dirty="0"/>
              <a:t>Self-funded so far.</a:t>
            </a:r>
            <a:endParaRPr sz="1600" dirty="0"/>
          </a:p>
        </p:txBody>
      </p:sp>
      <p:sp>
        <p:nvSpPr>
          <p:cNvPr id="166" name="Google Shape;166;p24"/>
          <p:cNvSpPr txBox="1">
            <a:spLocks noGrp="1"/>
          </p:cNvSpPr>
          <p:nvPr>
            <p:ph type="body" idx="1"/>
          </p:nvPr>
        </p:nvSpPr>
        <p:spPr>
          <a:xfrm>
            <a:off x="311700" y="3461437"/>
            <a:ext cx="8610844" cy="805613"/>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600" dirty="0"/>
              <a:t>Supported by team of brilliant people. </a:t>
            </a:r>
            <a:r>
              <a:rPr lang="en-CA" sz="1600" dirty="0"/>
              <a:t>To contribute please visit </a:t>
            </a:r>
            <a:r>
              <a:rPr lang="en-CA" sz="1600" dirty="0">
                <a:hlinkClick r:id="rId3"/>
              </a:rPr>
              <a:t>https://www.pycaret.org/contribute</a:t>
            </a:r>
            <a:endParaRPr lang="en-CA" sz="1600" dirty="0"/>
          </a:p>
          <a:p>
            <a:pPr marL="457200" lvl="0" indent="-342900" algn="l" rtl="0">
              <a:spcBef>
                <a:spcPts val="0"/>
              </a:spcBef>
              <a:spcAft>
                <a:spcPts val="0"/>
              </a:spcAft>
              <a:buSzPts val="1800"/>
              <a:buChar char="●"/>
            </a:pPr>
            <a:endParaRPr dirty="0"/>
          </a:p>
        </p:txBody>
      </p:sp>
      <p:sp>
        <p:nvSpPr>
          <p:cNvPr id="167" name="Google Shape;167;p24"/>
          <p:cNvSpPr txBox="1">
            <a:spLocks noGrp="1"/>
          </p:cNvSpPr>
          <p:nvPr>
            <p:ph type="body" idx="1"/>
          </p:nvPr>
        </p:nvSpPr>
        <p:spPr>
          <a:xfrm>
            <a:off x="311700" y="1733738"/>
            <a:ext cx="8520600" cy="57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CA" sz="1600" dirty="0"/>
              <a:t>W</a:t>
            </a:r>
            <a:r>
              <a:rPr lang="en" sz="1600" dirty="0"/>
              <a:t>ritten in Python. </a:t>
            </a:r>
            <a:r>
              <a:rPr lang="en-CA" sz="1600" dirty="0"/>
              <a:t>Future versions may include wrappers in other langs.</a:t>
            </a:r>
            <a:endParaRPr sz="1600" dirty="0"/>
          </a:p>
        </p:txBody>
      </p:sp>
      <p:pic>
        <p:nvPicPr>
          <p:cNvPr id="8" name="Google Shape;150;p23">
            <a:extLst>
              <a:ext uri="{FF2B5EF4-FFF2-40B4-BE49-F238E27FC236}">
                <a16:creationId xmlns:a16="http://schemas.microsoft.com/office/drawing/2014/main" id="{6C958B57-C3F6-42C5-8A2D-A0D0C0644494}"/>
              </a:ext>
            </a:extLst>
          </p:cNvPr>
          <p:cNvPicPr preferRelativeResize="0"/>
          <p:nvPr/>
        </p:nvPicPr>
        <p:blipFill>
          <a:blip r:embed="rId4">
            <a:alphaModFix/>
          </a:blip>
          <a:stretch>
            <a:fillRect/>
          </a:stretch>
        </p:blipFill>
        <p:spPr>
          <a:xfrm>
            <a:off x="7585712" y="127725"/>
            <a:ext cx="1415413" cy="172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70D7-6431-455D-B9AE-FD211518C400}"/>
              </a:ext>
            </a:extLst>
          </p:cNvPr>
          <p:cNvSpPr>
            <a:spLocks noGrp="1"/>
          </p:cNvSpPr>
          <p:nvPr>
            <p:ph type="title"/>
          </p:nvPr>
        </p:nvSpPr>
        <p:spPr>
          <a:xfrm>
            <a:off x="977227" y="272413"/>
            <a:ext cx="2587504" cy="628068"/>
          </a:xfrm>
        </p:spPr>
        <p:txBody>
          <a:bodyPr/>
          <a:lstStyle/>
          <a:p>
            <a:pPr algn="l"/>
            <a:r>
              <a:rPr lang="en-CA" sz="2800" dirty="0"/>
              <a:t>About me</a:t>
            </a:r>
          </a:p>
        </p:txBody>
      </p:sp>
      <p:pic>
        <p:nvPicPr>
          <p:cNvPr id="7" name="Picture 6">
            <a:extLst>
              <a:ext uri="{FF2B5EF4-FFF2-40B4-BE49-F238E27FC236}">
                <a16:creationId xmlns:a16="http://schemas.microsoft.com/office/drawing/2014/main" id="{89A4A56F-0271-41A9-9063-C674F37103AB}"/>
              </a:ext>
            </a:extLst>
          </p:cNvPr>
          <p:cNvPicPr>
            <a:picLocks noChangeAspect="1"/>
          </p:cNvPicPr>
          <p:nvPr/>
        </p:nvPicPr>
        <p:blipFill>
          <a:blip r:embed="rId2"/>
          <a:srcRect/>
          <a:stretch/>
        </p:blipFill>
        <p:spPr>
          <a:xfrm>
            <a:off x="132519" y="150392"/>
            <a:ext cx="753080" cy="753080"/>
          </a:xfrm>
          <a:prstGeom prst="rect">
            <a:avLst/>
          </a:prstGeom>
        </p:spPr>
      </p:pic>
      <p:sp>
        <p:nvSpPr>
          <p:cNvPr id="8" name="TextBox 7">
            <a:extLst>
              <a:ext uri="{FF2B5EF4-FFF2-40B4-BE49-F238E27FC236}">
                <a16:creationId xmlns:a16="http://schemas.microsoft.com/office/drawing/2014/main" id="{A0C2AC5B-CD16-4FBB-8763-2EB9B4D781FE}"/>
              </a:ext>
            </a:extLst>
          </p:cNvPr>
          <p:cNvSpPr txBox="1"/>
          <p:nvPr/>
        </p:nvSpPr>
        <p:spPr>
          <a:xfrm>
            <a:off x="233119" y="1304643"/>
            <a:ext cx="7486650" cy="1969770"/>
          </a:xfrm>
          <a:prstGeom prst="rect">
            <a:avLst/>
          </a:prstGeom>
          <a:noFill/>
        </p:spPr>
        <p:txBody>
          <a:bodyPr wrap="square" rtlCol="0">
            <a:spAutoFit/>
          </a:bodyPr>
          <a:lstStyle/>
          <a:p>
            <a:pPr marL="285750" indent="-285750">
              <a:buFont typeface="Arial" panose="020B0604020202020204" pitchFamily="34" charset="0"/>
              <a:buChar char="•"/>
            </a:pPr>
            <a:r>
              <a:rPr lang="en-CA" sz="1200" dirty="0"/>
              <a:t>Data Analytics Leader by day and passionate Data Scientist by night</a:t>
            </a:r>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r>
              <a:rPr lang="en-CA" sz="1200" dirty="0"/>
              <a:t>Active open-source contributor</a:t>
            </a:r>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r>
              <a:rPr lang="en-CA" sz="1200" dirty="0"/>
              <a:t>Member of CPA, CMA, Canada and ACMA, UK, CGMA </a:t>
            </a:r>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r>
              <a:rPr lang="en-CA" sz="1200" dirty="0"/>
              <a:t>Lived and worked in Asia, Middle East, East Africa, North America</a:t>
            </a:r>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r>
              <a:rPr lang="en-CA" sz="1200" dirty="0"/>
              <a:t>Currently based in Toronto, Canada</a:t>
            </a:r>
          </a:p>
          <a:p>
            <a:endParaRPr lang="en-CA" dirty="0"/>
          </a:p>
        </p:txBody>
      </p:sp>
      <p:sp>
        <p:nvSpPr>
          <p:cNvPr id="9" name="Rectangle 8">
            <a:extLst>
              <a:ext uri="{FF2B5EF4-FFF2-40B4-BE49-F238E27FC236}">
                <a16:creationId xmlns:a16="http://schemas.microsoft.com/office/drawing/2014/main" id="{963ED692-BFED-43BE-8C81-1974DF099332}"/>
              </a:ext>
            </a:extLst>
          </p:cNvPr>
          <p:cNvSpPr/>
          <p:nvPr/>
        </p:nvSpPr>
        <p:spPr>
          <a:xfrm>
            <a:off x="885599" y="3482685"/>
            <a:ext cx="2965877" cy="276999"/>
          </a:xfrm>
          <a:prstGeom prst="rect">
            <a:avLst/>
          </a:prstGeom>
        </p:spPr>
        <p:txBody>
          <a:bodyPr wrap="none">
            <a:spAutoFit/>
          </a:bodyPr>
          <a:lstStyle/>
          <a:p>
            <a:r>
              <a:rPr lang="en-CA" sz="1200" dirty="0">
                <a:hlinkClick r:id="rId3"/>
              </a:rPr>
              <a:t>https://www.linkedin.com/in/profile-moez/</a:t>
            </a:r>
            <a:endParaRPr lang="en-CA" sz="1200" dirty="0"/>
          </a:p>
        </p:txBody>
      </p:sp>
      <p:pic>
        <p:nvPicPr>
          <p:cNvPr id="11" name="Picture 10" descr="A picture containing drawing&#10;&#10;Description automatically generated">
            <a:extLst>
              <a:ext uri="{FF2B5EF4-FFF2-40B4-BE49-F238E27FC236}">
                <a16:creationId xmlns:a16="http://schemas.microsoft.com/office/drawing/2014/main" id="{B86475EB-F33B-4A3F-B8D3-A8FD751278E0}"/>
              </a:ext>
            </a:extLst>
          </p:cNvPr>
          <p:cNvPicPr>
            <a:picLocks noChangeAspect="1"/>
          </p:cNvPicPr>
          <p:nvPr/>
        </p:nvPicPr>
        <p:blipFill>
          <a:blip r:embed="rId4"/>
          <a:stretch>
            <a:fillRect/>
          </a:stretch>
        </p:blipFill>
        <p:spPr>
          <a:xfrm>
            <a:off x="233119" y="3474442"/>
            <a:ext cx="586242" cy="307777"/>
          </a:xfrm>
          <a:prstGeom prst="rect">
            <a:avLst/>
          </a:prstGeom>
        </p:spPr>
      </p:pic>
      <p:pic>
        <p:nvPicPr>
          <p:cNvPr id="13" name="Picture 12">
            <a:extLst>
              <a:ext uri="{FF2B5EF4-FFF2-40B4-BE49-F238E27FC236}">
                <a16:creationId xmlns:a16="http://schemas.microsoft.com/office/drawing/2014/main" id="{E1636C95-F555-466D-9ECF-054D162971C8}"/>
              </a:ext>
            </a:extLst>
          </p:cNvPr>
          <p:cNvPicPr>
            <a:picLocks noChangeAspect="1"/>
          </p:cNvPicPr>
          <p:nvPr/>
        </p:nvPicPr>
        <p:blipFill>
          <a:blip r:embed="rId5"/>
          <a:srcRect/>
          <a:stretch/>
        </p:blipFill>
        <p:spPr>
          <a:xfrm flipH="1">
            <a:off x="346560" y="3886801"/>
            <a:ext cx="359359" cy="358640"/>
          </a:xfrm>
          <a:prstGeom prst="rect">
            <a:avLst/>
          </a:prstGeom>
        </p:spPr>
      </p:pic>
      <p:sp>
        <p:nvSpPr>
          <p:cNvPr id="14" name="Rectangle 13">
            <a:extLst>
              <a:ext uri="{FF2B5EF4-FFF2-40B4-BE49-F238E27FC236}">
                <a16:creationId xmlns:a16="http://schemas.microsoft.com/office/drawing/2014/main" id="{61AD6D18-6B39-4821-969E-CBD54FF2EE22}"/>
              </a:ext>
            </a:extLst>
          </p:cNvPr>
          <p:cNvSpPr/>
          <p:nvPr/>
        </p:nvSpPr>
        <p:spPr>
          <a:xfrm>
            <a:off x="885599" y="3912233"/>
            <a:ext cx="2619628" cy="276999"/>
          </a:xfrm>
          <a:prstGeom prst="rect">
            <a:avLst/>
          </a:prstGeom>
        </p:spPr>
        <p:txBody>
          <a:bodyPr wrap="none">
            <a:spAutoFit/>
          </a:bodyPr>
          <a:lstStyle/>
          <a:p>
            <a:r>
              <a:rPr lang="en-CA" sz="1200" dirty="0">
                <a:hlinkClick r:id="rId6"/>
              </a:rPr>
              <a:t>https://twitter.com/moezpycaretorg1</a:t>
            </a:r>
            <a:endParaRPr lang="en-CA" sz="1200" dirty="0"/>
          </a:p>
        </p:txBody>
      </p:sp>
      <p:pic>
        <p:nvPicPr>
          <p:cNvPr id="17" name="Picture 16">
            <a:extLst>
              <a:ext uri="{FF2B5EF4-FFF2-40B4-BE49-F238E27FC236}">
                <a16:creationId xmlns:a16="http://schemas.microsoft.com/office/drawing/2014/main" id="{ED7E2016-CDC3-427A-97F1-87FFA46165A1}"/>
              </a:ext>
            </a:extLst>
          </p:cNvPr>
          <p:cNvPicPr>
            <a:picLocks noChangeAspect="1"/>
          </p:cNvPicPr>
          <p:nvPr/>
        </p:nvPicPr>
        <p:blipFill>
          <a:blip r:embed="rId7"/>
          <a:stretch>
            <a:fillRect/>
          </a:stretch>
        </p:blipFill>
        <p:spPr>
          <a:xfrm>
            <a:off x="4577377" y="3569638"/>
            <a:ext cx="586242" cy="163257"/>
          </a:xfrm>
          <a:prstGeom prst="rect">
            <a:avLst/>
          </a:prstGeom>
        </p:spPr>
      </p:pic>
      <p:sp>
        <p:nvSpPr>
          <p:cNvPr id="18" name="Rectangle 17">
            <a:extLst>
              <a:ext uri="{FF2B5EF4-FFF2-40B4-BE49-F238E27FC236}">
                <a16:creationId xmlns:a16="http://schemas.microsoft.com/office/drawing/2014/main" id="{2001313C-376C-44E9-8B0D-8E76E7E6E94F}"/>
              </a:ext>
            </a:extLst>
          </p:cNvPr>
          <p:cNvSpPr/>
          <p:nvPr/>
        </p:nvSpPr>
        <p:spPr>
          <a:xfrm>
            <a:off x="5343299" y="3474442"/>
            <a:ext cx="2653290" cy="276999"/>
          </a:xfrm>
          <a:prstGeom prst="rect">
            <a:avLst/>
          </a:prstGeom>
        </p:spPr>
        <p:txBody>
          <a:bodyPr wrap="none">
            <a:spAutoFit/>
          </a:bodyPr>
          <a:lstStyle/>
          <a:p>
            <a:r>
              <a:rPr lang="en-CA" sz="1200" dirty="0">
                <a:hlinkClick r:id="rId8"/>
              </a:rPr>
              <a:t>https://medium.com/@moez_62905/</a:t>
            </a:r>
            <a:endParaRPr lang="en-CA" sz="1200" dirty="0"/>
          </a:p>
        </p:txBody>
      </p:sp>
      <p:pic>
        <p:nvPicPr>
          <p:cNvPr id="20" name="Picture 19" descr="A picture containing clock&#10;&#10;Description automatically generated">
            <a:extLst>
              <a:ext uri="{FF2B5EF4-FFF2-40B4-BE49-F238E27FC236}">
                <a16:creationId xmlns:a16="http://schemas.microsoft.com/office/drawing/2014/main" id="{C8CD2394-B976-4F83-8B85-2FA9951C8B3F}"/>
              </a:ext>
            </a:extLst>
          </p:cNvPr>
          <p:cNvPicPr>
            <a:picLocks noChangeAspect="1"/>
          </p:cNvPicPr>
          <p:nvPr/>
        </p:nvPicPr>
        <p:blipFill>
          <a:blip r:embed="rId9"/>
          <a:stretch>
            <a:fillRect/>
          </a:stretch>
        </p:blipFill>
        <p:spPr>
          <a:xfrm>
            <a:off x="4624580" y="3851420"/>
            <a:ext cx="335756" cy="335756"/>
          </a:xfrm>
          <a:prstGeom prst="rect">
            <a:avLst/>
          </a:prstGeom>
        </p:spPr>
      </p:pic>
      <p:sp>
        <p:nvSpPr>
          <p:cNvPr id="22" name="Rectangle 21">
            <a:extLst>
              <a:ext uri="{FF2B5EF4-FFF2-40B4-BE49-F238E27FC236}">
                <a16:creationId xmlns:a16="http://schemas.microsoft.com/office/drawing/2014/main" id="{BDA01FB2-E014-42AE-AE53-DEE6022F4DFA}"/>
              </a:ext>
            </a:extLst>
          </p:cNvPr>
          <p:cNvSpPr/>
          <p:nvPr/>
        </p:nvSpPr>
        <p:spPr>
          <a:xfrm>
            <a:off x="5343299" y="3889020"/>
            <a:ext cx="1483098" cy="276999"/>
          </a:xfrm>
          <a:prstGeom prst="rect">
            <a:avLst/>
          </a:prstGeom>
        </p:spPr>
        <p:txBody>
          <a:bodyPr wrap="none">
            <a:spAutoFit/>
          </a:bodyPr>
          <a:lstStyle/>
          <a:p>
            <a:r>
              <a:rPr lang="en-CA" sz="1200" dirty="0">
                <a:hlinkClick r:id="rId10"/>
              </a:rPr>
              <a:t>moez@pycaret.org</a:t>
            </a:r>
            <a:endParaRPr lang="en-CA" sz="1200" dirty="0"/>
          </a:p>
        </p:txBody>
      </p:sp>
      <p:pic>
        <p:nvPicPr>
          <p:cNvPr id="15" name="Google Shape;150;p23">
            <a:extLst>
              <a:ext uri="{FF2B5EF4-FFF2-40B4-BE49-F238E27FC236}">
                <a16:creationId xmlns:a16="http://schemas.microsoft.com/office/drawing/2014/main" id="{61E0399A-65C4-4AF2-8A96-D6286A5CF82B}"/>
              </a:ext>
            </a:extLst>
          </p:cNvPr>
          <p:cNvPicPr preferRelativeResize="0"/>
          <p:nvPr/>
        </p:nvPicPr>
        <p:blipFill>
          <a:blip r:embed="rId11">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3936167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a:spLocks noGrp="1"/>
          </p:cNvSpPr>
          <p:nvPr>
            <p:ph type="title"/>
          </p:nvPr>
        </p:nvSpPr>
        <p:spPr>
          <a:xfrm>
            <a:off x="142875" y="0"/>
            <a:ext cx="48545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2400" dirty="0"/>
              <a:t>New Features in PyCaret 2.0x</a:t>
            </a:r>
            <a:endParaRPr sz="2400" dirty="0"/>
          </a:p>
        </p:txBody>
      </p:sp>
      <p:sp>
        <p:nvSpPr>
          <p:cNvPr id="7" name="Google Shape;191;p27">
            <a:extLst>
              <a:ext uri="{FF2B5EF4-FFF2-40B4-BE49-F238E27FC236}">
                <a16:creationId xmlns:a16="http://schemas.microsoft.com/office/drawing/2014/main" id="{EEB7B574-848F-4DA7-8232-7299FDAF043B}"/>
              </a:ext>
            </a:extLst>
          </p:cNvPr>
          <p:cNvSpPr txBox="1">
            <a:spLocks/>
          </p:cNvSpPr>
          <p:nvPr/>
        </p:nvSpPr>
        <p:spPr>
          <a:xfrm>
            <a:off x="80703" y="747268"/>
            <a:ext cx="4167447" cy="41930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nSpc>
                <a:spcPct val="100000"/>
              </a:lnSpc>
            </a:pPr>
            <a:r>
              <a:rPr lang="en-CA" sz="1600" b="1" dirty="0">
                <a:solidFill>
                  <a:srgbClr val="0070C0"/>
                </a:solidFill>
              </a:rPr>
              <a:t>Modular Automation</a:t>
            </a:r>
          </a:p>
          <a:p>
            <a:pPr lvl="1">
              <a:lnSpc>
                <a:spcPct val="100000"/>
              </a:lnSpc>
              <a:spcBef>
                <a:spcPts val="600"/>
              </a:spcBef>
            </a:pPr>
            <a:r>
              <a:rPr lang="en-CA" sz="1200" dirty="0"/>
              <a:t>Behavior of compare_models</a:t>
            </a:r>
          </a:p>
          <a:p>
            <a:pPr lvl="1">
              <a:lnSpc>
                <a:spcPct val="100000"/>
              </a:lnSpc>
              <a:spcBef>
                <a:spcPts val="600"/>
              </a:spcBef>
            </a:pPr>
            <a:r>
              <a:rPr lang="en-CA" sz="1200" dirty="0"/>
              <a:t>Behavior of tune_models</a:t>
            </a:r>
          </a:p>
          <a:p>
            <a:pPr lvl="1">
              <a:lnSpc>
                <a:spcPct val="100000"/>
              </a:lnSpc>
              <a:spcBef>
                <a:spcPts val="600"/>
              </a:spcBef>
            </a:pPr>
            <a:r>
              <a:rPr lang="en-CA" sz="1200" dirty="0"/>
              <a:t>Customize parameters</a:t>
            </a:r>
          </a:p>
          <a:p>
            <a:pPr lvl="1">
              <a:lnSpc>
                <a:spcPct val="100000"/>
              </a:lnSpc>
              <a:spcBef>
                <a:spcPts val="600"/>
              </a:spcBef>
            </a:pPr>
            <a:r>
              <a:rPr lang="en-CA" sz="1200" dirty="0"/>
              <a:t>NEW FUNCTION: automl</a:t>
            </a:r>
            <a:br>
              <a:rPr lang="en-CA" dirty="0"/>
            </a:br>
            <a:endParaRPr lang="en-CA" dirty="0"/>
          </a:p>
          <a:p>
            <a:pPr>
              <a:lnSpc>
                <a:spcPct val="100000"/>
              </a:lnSpc>
            </a:pPr>
            <a:r>
              <a:rPr lang="en-CA" sz="1600" b="1" dirty="0">
                <a:solidFill>
                  <a:srgbClr val="0070C0"/>
                </a:solidFill>
              </a:rPr>
              <a:t>MLFlow logging back-end</a:t>
            </a:r>
          </a:p>
          <a:p>
            <a:pPr lvl="1">
              <a:lnSpc>
                <a:spcPct val="100000"/>
              </a:lnSpc>
              <a:spcBef>
                <a:spcPts val="600"/>
              </a:spcBef>
            </a:pPr>
            <a:r>
              <a:rPr lang="en-CA" sz="1200" dirty="0"/>
              <a:t>NEW PARAMETER: log_experiment</a:t>
            </a:r>
          </a:p>
          <a:p>
            <a:pPr lvl="1">
              <a:lnSpc>
                <a:spcPct val="100000"/>
              </a:lnSpc>
              <a:spcBef>
                <a:spcPts val="600"/>
              </a:spcBef>
            </a:pPr>
            <a:r>
              <a:rPr lang="en-CA" sz="1200" dirty="0"/>
              <a:t>NEW FUNCTION: get_logs</a:t>
            </a:r>
          </a:p>
          <a:p>
            <a:pPr lvl="1">
              <a:lnSpc>
                <a:spcPct val="100000"/>
              </a:lnSpc>
              <a:spcBef>
                <a:spcPts val="600"/>
              </a:spcBef>
            </a:pPr>
            <a:r>
              <a:rPr lang="en-CA" sz="1200" dirty="0"/>
              <a:t>System logs automatically created</a:t>
            </a:r>
          </a:p>
          <a:p>
            <a:pPr lvl="1">
              <a:lnSpc>
                <a:spcPct val="100000"/>
              </a:lnSpc>
              <a:spcBef>
                <a:spcPts val="600"/>
              </a:spcBef>
            </a:pPr>
            <a:endParaRPr lang="en-CA" dirty="0"/>
          </a:p>
          <a:p>
            <a:pPr>
              <a:lnSpc>
                <a:spcPct val="100000"/>
              </a:lnSpc>
            </a:pPr>
            <a:r>
              <a:rPr lang="en-CA" sz="1600" b="1" dirty="0">
                <a:solidFill>
                  <a:srgbClr val="0070C0"/>
                </a:solidFill>
              </a:rPr>
              <a:t>Command Line Support</a:t>
            </a:r>
          </a:p>
          <a:p>
            <a:pPr lvl="1">
              <a:lnSpc>
                <a:spcPct val="100000"/>
              </a:lnSpc>
              <a:spcBef>
                <a:spcPts val="600"/>
              </a:spcBef>
            </a:pPr>
            <a:r>
              <a:rPr lang="en-CA" sz="1200" dirty="0"/>
              <a:t>Support outside Notebook environment</a:t>
            </a:r>
          </a:p>
          <a:p>
            <a:pPr lvl="1">
              <a:lnSpc>
                <a:spcPct val="100000"/>
              </a:lnSpc>
              <a:spcBef>
                <a:spcPts val="600"/>
              </a:spcBef>
            </a:pPr>
            <a:r>
              <a:rPr lang="en-CA" sz="1200" dirty="0"/>
              <a:t>Execute as python scripts</a:t>
            </a:r>
          </a:p>
          <a:p>
            <a:pPr lvl="1">
              <a:lnSpc>
                <a:spcPct val="100000"/>
              </a:lnSpc>
              <a:spcBef>
                <a:spcPts val="600"/>
              </a:spcBef>
            </a:pPr>
            <a:r>
              <a:rPr lang="en-CA" sz="1200" dirty="0"/>
              <a:t>Remote execution (for e.g. Kaggle Kernels)</a:t>
            </a:r>
          </a:p>
        </p:txBody>
      </p:sp>
      <p:pic>
        <p:nvPicPr>
          <p:cNvPr id="8" name="Google Shape;150;p23">
            <a:extLst>
              <a:ext uri="{FF2B5EF4-FFF2-40B4-BE49-F238E27FC236}">
                <a16:creationId xmlns:a16="http://schemas.microsoft.com/office/drawing/2014/main" id="{C5915299-DD17-4BDC-ACC7-E0F218150B3A}"/>
              </a:ext>
            </a:extLst>
          </p:cNvPr>
          <p:cNvPicPr preferRelativeResize="0"/>
          <p:nvPr/>
        </p:nvPicPr>
        <p:blipFill>
          <a:blip r:embed="rId3">
            <a:alphaModFix/>
          </a:blip>
          <a:stretch>
            <a:fillRect/>
          </a:stretch>
        </p:blipFill>
        <p:spPr>
          <a:xfrm>
            <a:off x="7585712" y="146775"/>
            <a:ext cx="1415413" cy="172500"/>
          </a:xfrm>
          <a:prstGeom prst="rect">
            <a:avLst/>
          </a:prstGeom>
          <a:noFill/>
          <a:ln>
            <a:noFill/>
          </a:ln>
        </p:spPr>
      </p:pic>
      <p:sp>
        <p:nvSpPr>
          <p:cNvPr id="17" name="Google Shape;191;p27">
            <a:extLst>
              <a:ext uri="{FF2B5EF4-FFF2-40B4-BE49-F238E27FC236}">
                <a16:creationId xmlns:a16="http://schemas.microsoft.com/office/drawing/2014/main" id="{71E5D665-8047-43D4-8E43-123C9E223CA4}"/>
              </a:ext>
            </a:extLst>
          </p:cNvPr>
          <p:cNvSpPr txBox="1">
            <a:spLocks/>
          </p:cNvSpPr>
          <p:nvPr/>
        </p:nvSpPr>
        <p:spPr>
          <a:xfrm>
            <a:off x="4591051" y="747268"/>
            <a:ext cx="4235449" cy="41739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nSpc>
                <a:spcPct val="100000"/>
              </a:lnSpc>
            </a:pPr>
            <a:r>
              <a:rPr lang="en-CA" sz="1600" b="1" dirty="0">
                <a:solidFill>
                  <a:srgbClr val="0070C0"/>
                </a:solidFill>
              </a:rPr>
              <a:t>Preprocessing</a:t>
            </a:r>
          </a:p>
          <a:p>
            <a:pPr lvl="1">
              <a:lnSpc>
                <a:spcPct val="100000"/>
              </a:lnSpc>
              <a:spcBef>
                <a:spcPts val="600"/>
              </a:spcBef>
            </a:pPr>
            <a:r>
              <a:rPr lang="en-CA" sz="1200" dirty="0"/>
              <a:t>NEW PARAMETERS: </a:t>
            </a:r>
          </a:p>
          <a:p>
            <a:pPr lvl="2">
              <a:lnSpc>
                <a:spcPct val="100000"/>
              </a:lnSpc>
              <a:spcBef>
                <a:spcPts val="600"/>
              </a:spcBef>
            </a:pPr>
            <a:r>
              <a:rPr lang="en-CA" sz="1200" dirty="0"/>
              <a:t>fix_imbalance</a:t>
            </a:r>
          </a:p>
          <a:p>
            <a:pPr lvl="2">
              <a:lnSpc>
                <a:spcPct val="100000"/>
              </a:lnSpc>
              <a:spcBef>
                <a:spcPts val="600"/>
              </a:spcBef>
            </a:pPr>
            <a:r>
              <a:rPr lang="en-CA" sz="1200" dirty="0"/>
              <a:t>data_split_shuffle</a:t>
            </a:r>
          </a:p>
          <a:p>
            <a:pPr lvl="2">
              <a:lnSpc>
                <a:spcPct val="100000"/>
              </a:lnSpc>
              <a:spcBef>
                <a:spcPts val="600"/>
              </a:spcBef>
            </a:pPr>
            <a:r>
              <a:rPr lang="en-CA" sz="1200" dirty="0"/>
              <a:t>folds_shuffle</a:t>
            </a:r>
          </a:p>
          <a:p>
            <a:pPr lvl="2">
              <a:lnSpc>
                <a:spcPct val="100000"/>
              </a:lnSpc>
              <a:spcBef>
                <a:spcPts val="600"/>
              </a:spcBef>
            </a:pPr>
            <a:r>
              <a:rPr lang="en-CA" sz="1200" dirty="0"/>
              <a:t>remove_perfect_collinearity</a:t>
            </a:r>
            <a:br>
              <a:rPr lang="en-CA" dirty="0"/>
            </a:br>
            <a:endParaRPr lang="en-CA" dirty="0"/>
          </a:p>
          <a:p>
            <a:pPr>
              <a:lnSpc>
                <a:spcPct val="100000"/>
              </a:lnSpc>
            </a:pPr>
            <a:r>
              <a:rPr lang="en-CA" sz="1600" b="1" dirty="0">
                <a:solidFill>
                  <a:srgbClr val="0070C0"/>
                </a:solidFill>
              </a:rPr>
              <a:t>Utility functions</a:t>
            </a:r>
          </a:p>
          <a:p>
            <a:pPr lvl="1">
              <a:lnSpc>
                <a:spcPct val="100000"/>
              </a:lnSpc>
              <a:spcBef>
                <a:spcPts val="600"/>
              </a:spcBef>
            </a:pPr>
            <a:r>
              <a:rPr lang="en-CA" sz="1200" dirty="0"/>
              <a:t>pull function</a:t>
            </a:r>
          </a:p>
          <a:p>
            <a:pPr lvl="1">
              <a:lnSpc>
                <a:spcPct val="100000"/>
              </a:lnSpc>
              <a:spcBef>
                <a:spcPts val="600"/>
              </a:spcBef>
            </a:pPr>
            <a:r>
              <a:rPr lang="en-CA" sz="1200" dirty="0"/>
              <a:t>models</a:t>
            </a:r>
          </a:p>
          <a:p>
            <a:pPr lvl="1">
              <a:lnSpc>
                <a:spcPct val="100000"/>
              </a:lnSpc>
              <a:spcBef>
                <a:spcPts val="600"/>
              </a:spcBef>
            </a:pPr>
            <a:r>
              <a:rPr lang="en-CA" sz="1200" dirty="0"/>
              <a:t>get_logs</a:t>
            </a:r>
          </a:p>
          <a:p>
            <a:pPr lvl="1">
              <a:lnSpc>
                <a:spcPct val="100000"/>
              </a:lnSpc>
              <a:spcBef>
                <a:spcPts val="600"/>
              </a:spcBef>
            </a:pPr>
            <a:r>
              <a:rPr lang="en-CA" sz="1200" dirty="0"/>
              <a:t>get_config</a:t>
            </a:r>
          </a:p>
          <a:p>
            <a:pPr lvl="1">
              <a:lnSpc>
                <a:spcPct val="100000"/>
              </a:lnSpc>
              <a:spcBef>
                <a:spcPts val="600"/>
              </a:spcBef>
            </a:pPr>
            <a:r>
              <a:rPr lang="en-CA" sz="1200" dirty="0"/>
              <a:t>set_config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5F95-7C42-4F5C-960F-4D32E2699516}"/>
              </a:ext>
            </a:extLst>
          </p:cNvPr>
          <p:cNvSpPr>
            <a:spLocks noGrp="1"/>
          </p:cNvSpPr>
          <p:nvPr>
            <p:ph type="title"/>
          </p:nvPr>
        </p:nvSpPr>
        <p:spPr>
          <a:xfrm>
            <a:off x="311700" y="180865"/>
            <a:ext cx="8520600" cy="572700"/>
          </a:xfrm>
        </p:spPr>
        <p:txBody>
          <a:bodyPr/>
          <a:lstStyle/>
          <a:p>
            <a:r>
              <a:rPr lang="en-CA" sz="2400" dirty="0"/>
              <a:t>PyCaret 2.0x Feature Demo</a:t>
            </a:r>
          </a:p>
        </p:txBody>
      </p:sp>
      <p:sp>
        <p:nvSpPr>
          <p:cNvPr id="3" name="Text Placeholder 2">
            <a:extLst>
              <a:ext uri="{FF2B5EF4-FFF2-40B4-BE49-F238E27FC236}">
                <a16:creationId xmlns:a16="http://schemas.microsoft.com/office/drawing/2014/main" id="{B347C5F0-E8D4-4FBF-829E-FAE1EEAF8A6C}"/>
              </a:ext>
            </a:extLst>
          </p:cNvPr>
          <p:cNvSpPr>
            <a:spLocks noGrp="1"/>
          </p:cNvSpPr>
          <p:nvPr>
            <p:ph type="body" idx="1"/>
          </p:nvPr>
        </p:nvSpPr>
        <p:spPr>
          <a:xfrm>
            <a:off x="311700" y="983142"/>
            <a:ext cx="8520600" cy="2647365"/>
          </a:xfrm>
        </p:spPr>
        <p:txBody>
          <a:bodyPr/>
          <a:lstStyle/>
          <a:p>
            <a:pPr marL="114300" indent="0">
              <a:buNone/>
            </a:pPr>
            <a:r>
              <a:rPr lang="en-US" sz="1400" b="1" dirty="0">
                <a:hlinkClick r:id="rId2"/>
              </a:rPr>
              <a:t>Moez Ali</a:t>
            </a:r>
            <a:r>
              <a:rPr lang="en-US" sz="1400" dirty="0"/>
              <a:t> live on Friday, July 17 9:30 PM IST.</a:t>
            </a:r>
            <a:br>
              <a:rPr lang="en-US" sz="1400" dirty="0"/>
            </a:br>
            <a:br>
              <a:rPr lang="en-US" sz="1400" dirty="0"/>
            </a:br>
            <a:r>
              <a:rPr lang="en-US" sz="1400" dirty="0"/>
              <a:t>Live questions allowed.</a:t>
            </a:r>
            <a:br>
              <a:rPr lang="en-US" sz="1400" dirty="0"/>
            </a:br>
            <a:br>
              <a:rPr lang="en-US" sz="1400" dirty="0"/>
            </a:br>
            <a:r>
              <a:rPr lang="en-US" sz="1400" dirty="0"/>
              <a:t>Google calendar link: </a:t>
            </a:r>
            <a:r>
              <a:rPr lang="en-US" sz="1400" b="1" u="sng" dirty="0">
                <a:hlinkClick r:id="rId3"/>
              </a:rPr>
              <a:t>https://bit.ly/2OiVlZN</a:t>
            </a:r>
            <a:br>
              <a:rPr lang="en-US" sz="1400" dirty="0"/>
            </a:br>
            <a:br>
              <a:rPr lang="en-US" sz="1400" dirty="0"/>
            </a:br>
            <a:r>
              <a:rPr lang="en-US" sz="1400" dirty="0"/>
              <a:t>YouTube LIVE: </a:t>
            </a:r>
            <a:r>
              <a:rPr lang="en-US" sz="1400" b="1" dirty="0">
                <a:hlinkClick r:id="rId4"/>
              </a:rPr>
              <a:t>https://lnkd.in/dbQ3Qav</a:t>
            </a:r>
            <a:endParaRPr lang="en-CA" sz="1400" dirty="0"/>
          </a:p>
        </p:txBody>
      </p:sp>
      <p:pic>
        <p:nvPicPr>
          <p:cNvPr id="4" name="Google Shape;150;p23">
            <a:extLst>
              <a:ext uri="{FF2B5EF4-FFF2-40B4-BE49-F238E27FC236}">
                <a16:creationId xmlns:a16="http://schemas.microsoft.com/office/drawing/2014/main" id="{86DDA374-75D2-405D-9611-38A0CE7282F5}"/>
              </a:ext>
            </a:extLst>
          </p:cNvPr>
          <p:cNvPicPr preferRelativeResize="0"/>
          <p:nvPr/>
        </p:nvPicPr>
        <p:blipFill>
          <a:blip r:embed="rId5">
            <a:alphaModFix/>
          </a:blip>
          <a:stretch>
            <a:fillRect/>
          </a:stretch>
        </p:blipFill>
        <p:spPr>
          <a:xfrm>
            <a:off x="7585712" y="146775"/>
            <a:ext cx="1415413" cy="172500"/>
          </a:xfrm>
          <a:prstGeom prst="rect">
            <a:avLst/>
          </a:prstGeom>
          <a:noFill/>
          <a:ln>
            <a:noFill/>
          </a:ln>
        </p:spPr>
      </p:pic>
    </p:spTree>
    <p:extLst>
      <p:ext uri="{BB962C8B-B14F-4D97-AF65-F5344CB8AC3E}">
        <p14:creationId xmlns:p14="http://schemas.microsoft.com/office/powerpoint/2010/main" val="3489330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621D9-9E41-4493-B2FD-82DBA3DF260D}"/>
              </a:ext>
            </a:extLst>
          </p:cNvPr>
          <p:cNvSpPr>
            <a:spLocks noGrp="1"/>
          </p:cNvSpPr>
          <p:nvPr>
            <p:ph type="title"/>
          </p:nvPr>
        </p:nvSpPr>
        <p:spPr>
          <a:xfrm>
            <a:off x="311700" y="76725"/>
            <a:ext cx="8520600" cy="572700"/>
          </a:xfrm>
        </p:spPr>
        <p:txBody>
          <a:bodyPr/>
          <a:lstStyle/>
          <a:p>
            <a:r>
              <a:rPr lang="en-CA" dirty="0"/>
              <a:t>Demo PyCaret 1.0x</a:t>
            </a:r>
          </a:p>
        </p:txBody>
      </p:sp>
      <p:pic>
        <p:nvPicPr>
          <p:cNvPr id="4" name="Google Shape;150;p23">
            <a:extLst>
              <a:ext uri="{FF2B5EF4-FFF2-40B4-BE49-F238E27FC236}">
                <a16:creationId xmlns:a16="http://schemas.microsoft.com/office/drawing/2014/main" id="{A7B358BB-5711-4C07-8401-32E37DE8C09D}"/>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pic>
        <p:nvPicPr>
          <p:cNvPr id="5" name="Google Shape;205;p29">
            <a:extLst>
              <a:ext uri="{FF2B5EF4-FFF2-40B4-BE49-F238E27FC236}">
                <a16:creationId xmlns:a16="http://schemas.microsoft.com/office/drawing/2014/main" id="{99F73327-2257-4EC2-8E7B-561641108DBC}"/>
              </a:ext>
            </a:extLst>
          </p:cNvPr>
          <p:cNvPicPr preferRelativeResize="0"/>
          <p:nvPr/>
        </p:nvPicPr>
        <p:blipFill>
          <a:blip r:embed="rId3">
            <a:alphaModFix/>
          </a:blip>
          <a:stretch>
            <a:fillRect/>
          </a:stretch>
        </p:blipFill>
        <p:spPr>
          <a:xfrm>
            <a:off x="1455300" y="1006087"/>
            <a:ext cx="1119375" cy="1014425"/>
          </a:xfrm>
          <a:prstGeom prst="rect">
            <a:avLst/>
          </a:prstGeom>
          <a:noFill/>
          <a:ln>
            <a:noFill/>
          </a:ln>
        </p:spPr>
      </p:pic>
      <p:pic>
        <p:nvPicPr>
          <p:cNvPr id="6" name="Google Shape;206;p29">
            <a:extLst>
              <a:ext uri="{FF2B5EF4-FFF2-40B4-BE49-F238E27FC236}">
                <a16:creationId xmlns:a16="http://schemas.microsoft.com/office/drawing/2014/main" id="{D7BDB726-4BB0-4F55-8DF3-EF9C6A143ACE}"/>
              </a:ext>
            </a:extLst>
          </p:cNvPr>
          <p:cNvPicPr preferRelativeResize="0"/>
          <p:nvPr/>
        </p:nvPicPr>
        <p:blipFill>
          <a:blip r:embed="rId4">
            <a:alphaModFix/>
          </a:blip>
          <a:stretch>
            <a:fillRect/>
          </a:stretch>
        </p:blipFill>
        <p:spPr>
          <a:xfrm>
            <a:off x="5711625" y="1125750"/>
            <a:ext cx="1977075" cy="871550"/>
          </a:xfrm>
          <a:prstGeom prst="rect">
            <a:avLst/>
          </a:prstGeom>
          <a:noFill/>
          <a:ln>
            <a:noFill/>
          </a:ln>
        </p:spPr>
      </p:pic>
      <p:sp>
        <p:nvSpPr>
          <p:cNvPr id="7" name="Google Shape;207;p29">
            <a:extLst>
              <a:ext uri="{FF2B5EF4-FFF2-40B4-BE49-F238E27FC236}">
                <a16:creationId xmlns:a16="http://schemas.microsoft.com/office/drawing/2014/main" id="{93077EF6-C4CD-4B80-AEB0-FF388C040651}"/>
              </a:ext>
            </a:extLst>
          </p:cNvPr>
          <p:cNvSpPr txBox="1"/>
          <p:nvPr/>
        </p:nvSpPr>
        <p:spPr>
          <a:xfrm>
            <a:off x="204737" y="2149425"/>
            <a:ext cx="4739875" cy="26076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100"/>
              </a:spcBef>
              <a:spcAft>
                <a:spcPts val="0"/>
              </a:spcAft>
              <a:buClr>
                <a:srgbClr val="201F1E"/>
              </a:buClr>
              <a:buSzPts val="1400"/>
              <a:buFont typeface="Arial"/>
              <a:buAutoNum type="arabicPeriod"/>
            </a:pPr>
            <a:r>
              <a:rPr lang="en" dirty="0">
                <a:solidFill>
                  <a:srgbClr val="201F1E"/>
                </a:solidFill>
                <a:highlight>
                  <a:srgbClr val="FFFFFF"/>
                </a:highlight>
              </a:rPr>
              <a:t>Clone repository from </a:t>
            </a:r>
            <a:r>
              <a:rPr lang="en" u="sng" dirty="0">
                <a:solidFill>
                  <a:schemeClr val="hlink"/>
                </a:solidFill>
                <a:highlight>
                  <a:srgbClr val="FFFFFF"/>
                </a:highlight>
                <a:hlinkClick r:id="rId5"/>
              </a:rPr>
              <a:t>https://github.com/pycaret/</a:t>
            </a:r>
            <a:r>
              <a:rPr lang="en-CA" u="sng" dirty="0">
                <a:solidFill>
                  <a:schemeClr val="hlink"/>
                </a:solidFill>
                <a:highlight>
                  <a:srgbClr val="FFFFFF"/>
                </a:highlight>
                <a:hlinkClick r:id="rId5"/>
              </a:rPr>
              <a:t>pycaret-demo-</a:t>
            </a:r>
            <a:r>
              <a:rPr lang="en-CA" u="sng" dirty="0" err="1">
                <a:solidFill>
                  <a:schemeClr val="hlink"/>
                </a:solidFill>
                <a:highlight>
                  <a:srgbClr val="FFFFFF"/>
                </a:highlight>
                <a:hlinkClick r:id="rId5"/>
              </a:rPr>
              <a:t>sif</a:t>
            </a:r>
            <a:r>
              <a:rPr lang="en" dirty="0">
                <a:solidFill>
                  <a:srgbClr val="201F1E"/>
                </a:solidFill>
                <a:highlight>
                  <a:srgbClr val="FFFFFF"/>
                </a:highlight>
                <a:hlinkClick r:id="rId6"/>
              </a:rPr>
              <a:t>  </a:t>
            </a:r>
            <a:endParaRPr dirty="0">
              <a:solidFill>
                <a:srgbClr val="201F1E"/>
              </a:solidFill>
              <a:highlight>
                <a:srgbClr val="FFFFFF"/>
              </a:highlight>
            </a:endParaRPr>
          </a:p>
          <a:p>
            <a:pPr marL="457200" lvl="0" indent="-317500" algn="l" rtl="0">
              <a:lnSpc>
                <a:spcPct val="115000"/>
              </a:lnSpc>
              <a:spcBef>
                <a:spcPts val="0"/>
              </a:spcBef>
              <a:spcAft>
                <a:spcPts val="0"/>
              </a:spcAft>
              <a:buClr>
                <a:srgbClr val="201F1E"/>
              </a:buClr>
              <a:buSzPts val="1400"/>
              <a:buFont typeface="Arial"/>
              <a:buAutoNum type="arabicPeriod"/>
            </a:pPr>
            <a:r>
              <a:rPr lang="en" dirty="0">
                <a:solidFill>
                  <a:srgbClr val="201F1E"/>
                </a:solidFill>
                <a:highlight>
                  <a:srgbClr val="FFFFFF"/>
                </a:highlight>
              </a:rPr>
              <a:t>Install PyCaret by running "pip install pycaret" in Notebook or in Anaconda prompt</a:t>
            </a:r>
            <a:endParaRPr dirty="0">
              <a:solidFill>
                <a:srgbClr val="201F1E"/>
              </a:solidFill>
              <a:highlight>
                <a:srgbClr val="FFFFFF"/>
              </a:highlight>
            </a:endParaRPr>
          </a:p>
          <a:p>
            <a:pPr marL="457200" lvl="0" indent="-317500" algn="l" rtl="0">
              <a:lnSpc>
                <a:spcPct val="115000"/>
              </a:lnSpc>
              <a:spcBef>
                <a:spcPts val="0"/>
              </a:spcBef>
              <a:spcAft>
                <a:spcPts val="0"/>
              </a:spcAft>
              <a:buClr>
                <a:srgbClr val="201F1E"/>
              </a:buClr>
              <a:buSzPts val="1400"/>
              <a:buFont typeface="Arial"/>
              <a:buAutoNum type="arabicPeriod"/>
            </a:pPr>
            <a:r>
              <a:rPr lang="en" dirty="0">
                <a:solidFill>
                  <a:srgbClr val="201F1E"/>
                </a:solidFill>
                <a:highlight>
                  <a:srgbClr val="FFFFFF"/>
                </a:highlight>
              </a:rPr>
              <a:t>If you are using MAC OS, you might have to install LightGBM separately. Follow instructions on this link: </a:t>
            </a:r>
            <a:r>
              <a:rPr lang="en" u="sng" dirty="0">
                <a:solidFill>
                  <a:schemeClr val="hlink"/>
                </a:solidFill>
                <a:highlight>
                  <a:srgbClr val="FFFFFF"/>
                </a:highlight>
                <a:hlinkClick r:id="rId7"/>
              </a:rPr>
              <a:t>https://www.pycaret.org/install</a:t>
            </a:r>
            <a:endParaRPr u="sng" dirty="0">
              <a:solidFill>
                <a:schemeClr val="hlink"/>
              </a:solidFill>
              <a:highlight>
                <a:srgbClr val="FFFFFF"/>
              </a:highlight>
            </a:endParaRPr>
          </a:p>
          <a:p>
            <a:pPr marL="0" lvl="0" indent="0" algn="l" rtl="0">
              <a:spcBef>
                <a:spcPts val="0"/>
              </a:spcBef>
              <a:spcAft>
                <a:spcPts val="0"/>
              </a:spcAft>
              <a:buNone/>
            </a:pPr>
            <a:endParaRPr sz="1700" dirty="0"/>
          </a:p>
        </p:txBody>
      </p:sp>
      <p:sp>
        <p:nvSpPr>
          <p:cNvPr id="8" name="Google Shape;208;p29">
            <a:extLst>
              <a:ext uri="{FF2B5EF4-FFF2-40B4-BE49-F238E27FC236}">
                <a16:creationId xmlns:a16="http://schemas.microsoft.com/office/drawing/2014/main" id="{59994353-946B-4044-A6EC-28044AF4CC93}"/>
              </a:ext>
            </a:extLst>
          </p:cNvPr>
          <p:cNvSpPr txBox="1"/>
          <p:nvPr/>
        </p:nvSpPr>
        <p:spPr>
          <a:xfrm>
            <a:off x="5154200" y="2237175"/>
            <a:ext cx="3686100" cy="2432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100"/>
              </a:spcBef>
              <a:spcAft>
                <a:spcPts val="0"/>
              </a:spcAft>
              <a:buClr>
                <a:srgbClr val="201F1E"/>
              </a:buClr>
              <a:buSzPts val="1400"/>
              <a:buFont typeface="Arial"/>
              <a:buAutoNum type="arabicPeriod"/>
            </a:pPr>
            <a:r>
              <a:rPr lang="en" dirty="0">
                <a:solidFill>
                  <a:srgbClr val="201F1E"/>
                </a:solidFill>
                <a:highlight>
                  <a:srgbClr val="FFFFFF"/>
                </a:highlight>
              </a:rPr>
              <a:t>Links to demo notebook at </a:t>
            </a:r>
            <a:r>
              <a:rPr lang="en" u="sng" dirty="0">
                <a:solidFill>
                  <a:schemeClr val="hlink"/>
                </a:solidFill>
                <a:highlight>
                  <a:srgbClr val="FFFFFF"/>
                </a:highlight>
                <a:hlinkClick r:id="rId8"/>
              </a:rPr>
              <a:t>https://www.pycaret.org/</a:t>
            </a:r>
            <a:r>
              <a:rPr lang="en-CA" u="sng" dirty="0">
                <a:solidFill>
                  <a:schemeClr val="hlink"/>
                </a:solidFill>
                <a:highlight>
                  <a:srgbClr val="FFFFFF"/>
                </a:highlight>
              </a:rPr>
              <a:t>demo</a:t>
            </a:r>
            <a:endParaRPr u="sng" dirty="0">
              <a:solidFill>
                <a:schemeClr val="hlink"/>
              </a:solidFill>
              <a:highlight>
                <a:srgbClr val="FFFFFF"/>
              </a:highlight>
            </a:endParaRPr>
          </a:p>
          <a:p>
            <a:pPr marL="457200" lvl="0" indent="-317500" algn="l" rtl="0">
              <a:lnSpc>
                <a:spcPct val="115000"/>
              </a:lnSpc>
              <a:spcBef>
                <a:spcPts val="0"/>
              </a:spcBef>
              <a:spcAft>
                <a:spcPts val="0"/>
              </a:spcAft>
              <a:buClr>
                <a:srgbClr val="201F1E"/>
              </a:buClr>
              <a:buSzPts val="1400"/>
              <a:buFont typeface="Arial"/>
              <a:buAutoNum type="arabicPeriod"/>
            </a:pPr>
            <a:r>
              <a:rPr lang="en" dirty="0">
                <a:solidFill>
                  <a:srgbClr val="201F1E"/>
                </a:solidFill>
                <a:highlight>
                  <a:srgbClr val="FFFFFF"/>
                </a:highlight>
              </a:rPr>
              <a:t>You can also execute the notebook in playground mode by installing pycaret on colab by using "!pip install pycaret". </a:t>
            </a:r>
            <a:endParaRPr dirty="0">
              <a:solidFill>
                <a:srgbClr val="201F1E"/>
              </a:solidFill>
              <a:highlight>
                <a:srgbClr val="FFFFFF"/>
              </a:highlight>
            </a:endParaRPr>
          </a:p>
          <a:p>
            <a:pPr marL="457200" lvl="0" indent="-317500" algn="l" rtl="0">
              <a:lnSpc>
                <a:spcPct val="115000"/>
              </a:lnSpc>
              <a:spcBef>
                <a:spcPts val="0"/>
              </a:spcBef>
              <a:spcAft>
                <a:spcPts val="0"/>
              </a:spcAft>
              <a:buClr>
                <a:srgbClr val="201F1E"/>
              </a:buClr>
              <a:buSzPts val="1400"/>
              <a:buFont typeface="Arial"/>
              <a:buAutoNum type="arabicPeriod"/>
            </a:pPr>
            <a:r>
              <a:rPr lang="en" dirty="0">
                <a:solidFill>
                  <a:srgbClr val="201F1E"/>
                </a:solidFill>
                <a:highlight>
                  <a:srgbClr val="FFFFFF"/>
                </a:highlight>
              </a:rPr>
              <a:t>You must have a google account to use Google colab.</a:t>
            </a:r>
            <a:endParaRPr dirty="0">
              <a:solidFill>
                <a:srgbClr val="201F1E"/>
              </a:solidFill>
              <a:highlight>
                <a:srgbClr val="FFFFFF"/>
              </a:highlight>
            </a:endParaRPr>
          </a:p>
        </p:txBody>
      </p:sp>
    </p:spTree>
    <p:extLst>
      <p:ext uri="{BB962C8B-B14F-4D97-AF65-F5344CB8AC3E}">
        <p14:creationId xmlns:p14="http://schemas.microsoft.com/office/powerpoint/2010/main" val="3782641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E1F5-CC42-4C47-BCAA-19AB6630B600}"/>
              </a:ext>
            </a:extLst>
          </p:cNvPr>
          <p:cNvSpPr>
            <a:spLocks noGrp="1"/>
          </p:cNvSpPr>
          <p:nvPr>
            <p:ph type="title"/>
          </p:nvPr>
        </p:nvSpPr>
        <p:spPr>
          <a:xfrm>
            <a:off x="311700" y="211650"/>
            <a:ext cx="8520600" cy="572700"/>
          </a:xfrm>
        </p:spPr>
        <p:txBody>
          <a:bodyPr/>
          <a:lstStyle/>
          <a:p>
            <a:r>
              <a:rPr lang="en-CA" dirty="0"/>
              <a:t>What is deployment?</a:t>
            </a:r>
          </a:p>
        </p:txBody>
      </p:sp>
      <p:pic>
        <p:nvPicPr>
          <p:cNvPr id="4" name="Google Shape;150;p23">
            <a:extLst>
              <a:ext uri="{FF2B5EF4-FFF2-40B4-BE49-F238E27FC236}">
                <a16:creationId xmlns:a16="http://schemas.microsoft.com/office/drawing/2014/main" id="{2F94C16E-0B80-4CAA-87AA-54DDE4FC9233}"/>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sp>
        <p:nvSpPr>
          <p:cNvPr id="5" name="Rectangle 4">
            <a:extLst>
              <a:ext uri="{FF2B5EF4-FFF2-40B4-BE49-F238E27FC236}">
                <a16:creationId xmlns:a16="http://schemas.microsoft.com/office/drawing/2014/main" id="{D0004971-27D1-4AD5-B614-D039DF1C6026}"/>
              </a:ext>
            </a:extLst>
          </p:cNvPr>
          <p:cNvSpPr/>
          <p:nvPr/>
        </p:nvSpPr>
        <p:spPr>
          <a:xfrm>
            <a:off x="311700" y="1021525"/>
            <a:ext cx="8236247" cy="1154675"/>
          </a:xfrm>
          <a:prstGeom prst="rect">
            <a:avLst/>
          </a:prstGeom>
        </p:spPr>
        <p:txBody>
          <a:bodyPr wrap="square">
            <a:spAutoFit/>
          </a:bodyPr>
          <a:lstStyle/>
          <a:p>
            <a:pPr>
              <a:lnSpc>
                <a:spcPct val="150000"/>
              </a:lnSpc>
            </a:pPr>
            <a:r>
              <a:rPr lang="en-US" sz="1600" dirty="0">
                <a:solidFill>
                  <a:srgbClr val="292929"/>
                </a:solidFill>
                <a:latin typeface="+mj-lt"/>
              </a:rPr>
              <a:t>The deployment of machine learning models is the process of making models available in production where web applications, enterprise software and APIs can consume the trained model by providing new data points and generating predictions.</a:t>
            </a:r>
            <a:endParaRPr lang="en-CA" sz="1600" dirty="0">
              <a:latin typeface="+mj-lt"/>
            </a:endParaRPr>
          </a:p>
        </p:txBody>
      </p:sp>
      <p:pic>
        <p:nvPicPr>
          <p:cNvPr id="7" name="Picture 6">
            <a:extLst>
              <a:ext uri="{FF2B5EF4-FFF2-40B4-BE49-F238E27FC236}">
                <a16:creationId xmlns:a16="http://schemas.microsoft.com/office/drawing/2014/main" id="{06B0206E-7C18-4CF0-98A3-29B77AC5DE03}"/>
              </a:ext>
            </a:extLst>
          </p:cNvPr>
          <p:cNvPicPr>
            <a:picLocks noChangeAspect="1"/>
          </p:cNvPicPr>
          <p:nvPr/>
        </p:nvPicPr>
        <p:blipFill>
          <a:blip r:embed="rId3"/>
          <a:stretch>
            <a:fillRect/>
          </a:stretch>
        </p:blipFill>
        <p:spPr>
          <a:xfrm>
            <a:off x="2566851" y="2571750"/>
            <a:ext cx="3441096" cy="2136659"/>
          </a:xfrm>
          <a:prstGeom prst="rect">
            <a:avLst/>
          </a:prstGeom>
        </p:spPr>
      </p:pic>
    </p:spTree>
    <p:extLst>
      <p:ext uri="{BB962C8B-B14F-4D97-AF65-F5344CB8AC3E}">
        <p14:creationId xmlns:p14="http://schemas.microsoft.com/office/powerpoint/2010/main" val="2446797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E1F5-CC42-4C47-BCAA-19AB6630B600}"/>
              </a:ext>
            </a:extLst>
          </p:cNvPr>
          <p:cNvSpPr>
            <a:spLocks noGrp="1"/>
          </p:cNvSpPr>
          <p:nvPr>
            <p:ph type="title"/>
          </p:nvPr>
        </p:nvSpPr>
        <p:spPr>
          <a:xfrm>
            <a:off x="311700" y="211650"/>
            <a:ext cx="8520600" cy="572700"/>
          </a:xfrm>
        </p:spPr>
        <p:txBody>
          <a:bodyPr/>
          <a:lstStyle/>
          <a:p>
            <a:r>
              <a:rPr lang="en-CA" dirty="0"/>
              <a:t>What is a container?</a:t>
            </a:r>
          </a:p>
        </p:txBody>
      </p:sp>
      <p:pic>
        <p:nvPicPr>
          <p:cNvPr id="4" name="Google Shape;150;p23">
            <a:extLst>
              <a:ext uri="{FF2B5EF4-FFF2-40B4-BE49-F238E27FC236}">
                <a16:creationId xmlns:a16="http://schemas.microsoft.com/office/drawing/2014/main" id="{2F94C16E-0B80-4CAA-87AA-54DDE4FC9233}"/>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pic>
        <p:nvPicPr>
          <p:cNvPr id="6" name="Picture 5">
            <a:extLst>
              <a:ext uri="{FF2B5EF4-FFF2-40B4-BE49-F238E27FC236}">
                <a16:creationId xmlns:a16="http://schemas.microsoft.com/office/drawing/2014/main" id="{4A8CF94D-B6AD-4701-A272-3ECEE92D6F29}"/>
              </a:ext>
            </a:extLst>
          </p:cNvPr>
          <p:cNvPicPr>
            <a:picLocks noChangeAspect="1"/>
          </p:cNvPicPr>
          <p:nvPr/>
        </p:nvPicPr>
        <p:blipFill>
          <a:blip r:embed="rId3"/>
          <a:stretch>
            <a:fillRect/>
          </a:stretch>
        </p:blipFill>
        <p:spPr>
          <a:xfrm>
            <a:off x="1459819" y="2363792"/>
            <a:ext cx="5966977" cy="2339543"/>
          </a:xfrm>
          <a:prstGeom prst="rect">
            <a:avLst/>
          </a:prstGeom>
        </p:spPr>
      </p:pic>
      <p:sp>
        <p:nvSpPr>
          <p:cNvPr id="8" name="Rectangle 7">
            <a:extLst>
              <a:ext uri="{FF2B5EF4-FFF2-40B4-BE49-F238E27FC236}">
                <a16:creationId xmlns:a16="http://schemas.microsoft.com/office/drawing/2014/main" id="{FCD0E028-9020-4DCC-BE5E-6A023F851F57}"/>
              </a:ext>
            </a:extLst>
          </p:cNvPr>
          <p:cNvSpPr/>
          <p:nvPr/>
        </p:nvSpPr>
        <p:spPr>
          <a:xfrm>
            <a:off x="521547" y="985173"/>
            <a:ext cx="7477760" cy="1021883"/>
          </a:xfrm>
          <a:prstGeom prst="rect">
            <a:avLst/>
          </a:prstGeom>
        </p:spPr>
        <p:txBody>
          <a:bodyPr wrap="square">
            <a:spAutoFit/>
          </a:bodyPr>
          <a:lstStyle/>
          <a:p>
            <a:pPr>
              <a:lnSpc>
                <a:spcPct val="150000"/>
              </a:lnSpc>
            </a:pPr>
            <a:r>
              <a:rPr lang="en-US" dirty="0">
                <a:latin typeface="+mj-lt"/>
              </a:rPr>
              <a:t>The most intuitive way to understand containers is to think them as </a:t>
            </a:r>
            <a:r>
              <a:rPr lang="en-US" b="1" dirty="0">
                <a:latin typeface="+mj-lt"/>
              </a:rPr>
              <a:t>containers on a ship </a:t>
            </a:r>
            <a:r>
              <a:rPr lang="en-US" dirty="0">
                <a:latin typeface="+mj-lt"/>
              </a:rPr>
              <a:t>where the goal is to isolate the </a:t>
            </a:r>
            <a:r>
              <a:rPr lang="en-US" i="1" dirty="0">
                <a:latin typeface="+mj-lt"/>
              </a:rPr>
              <a:t>contents </a:t>
            </a:r>
            <a:r>
              <a:rPr lang="en-US" dirty="0">
                <a:latin typeface="+mj-lt"/>
              </a:rPr>
              <a:t>of one container from the others so they don’t get mixed up. This is exactly what containers are used for in data science.</a:t>
            </a:r>
            <a:endParaRPr lang="en-CA" dirty="0">
              <a:latin typeface="+mj-lt"/>
            </a:endParaRPr>
          </a:p>
        </p:txBody>
      </p:sp>
    </p:spTree>
    <p:extLst>
      <p:ext uri="{BB962C8B-B14F-4D97-AF65-F5344CB8AC3E}">
        <p14:creationId xmlns:p14="http://schemas.microsoft.com/office/powerpoint/2010/main" val="1644912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E1F5-CC42-4C47-BCAA-19AB6630B600}"/>
              </a:ext>
            </a:extLst>
          </p:cNvPr>
          <p:cNvSpPr>
            <a:spLocks noGrp="1"/>
          </p:cNvSpPr>
          <p:nvPr>
            <p:ph type="title"/>
          </p:nvPr>
        </p:nvSpPr>
        <p:spPr>
          <a:xfrm>
            <a:off x="311700" y="153815"/>
            <a:ext cx="8520600" cy="572700"/>
          </a:xfrm>
        </p:spPr>
        <p:txBody>
          <a:bodyPr/>
          <a:lstStyle/>
          <a:p>
            <a:r>
              <a:rPr lang="en-CA" dirty="0"/>
              <a:t>Why not just use virtual machines?</a:t>
            </a:r>
          </a:p>
        </p:txBody>
      </p:sp>
      <p:pic>
        <p:nvPicPr>
          <p:cNvPr id="4" name="Google Shape;150;p23">
            <a:extLst>
              <a:ext uri="{FF2B5EF4-FFF2-40B4-BE49-F238E27FC236}">
                <a16:creationId xmlns:a16="http://schemas.microsoft.com/office/drawing/2014/main" id="{2F94C16E-0B80-4CAA-87AA-54DDE4FC9233}"/>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pic>
        <p:nvPicPr>
          <p:cNvPr id="5" name="Picture 4">
            <a:extLst>
              <a:ext uri="{FF2B5EF4-FFF2-40B4-BE49-F238E27FC236}">
                <a16:creationId xmlns:a16="http://schemas.microsoft.com/office/drawing/2014/main" id="{A332CADA-2DF4-493E-8520-84E87FACF1ED}"/>
              </a:ext>
            </a:extLst>
          </p:cNvPr>
          <p:cNvPicPr>
            <a:picLocks noChangeAspect="1"/>
          </p:cNvPicPr>
          <p:nvPr/>
        </p:nvPicPr>
        <p:blipFill>
          <a:blip r:embed="rId3"/>
          <a:stretch>
            <a:fillRect/>
          </a:stretch>
        </p:blipFill>
        <p:spPr>
          <a:xfrm>
            <a:off x="964207" y="1113625"/>
            <a:ext cx="6344220" cy="3654504"/>
          </a:xfrm>
          <a:prstGeom prst="rect">
            <a:avLst/>
          </a:prstGeom>
        </p:spPr>
      </p:pic>
    </p:spTree>
    <p:extLst>
      <p:ext uri="{BB962C8B-B14F-4D97-AF65-F5344CB8AC3E}">
        <p14:creationId xmlns:p14="http://schemas.microsoft.com/office/powerpoint/2010/main" val="4292887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E1F5-CC42-4C47-BCAA-19AB6630B600}"/>
              </a:ext>
            </a:extLst>
          </p:cNvPr>
          <p:cNvSpPr>
            <a:spLocks noGrp="1"/>
          </p:cNvSpPr>
          <p:nvPr>
            <p:ph type="title"/>
          </p:nvPr>
        </p:nvSpPr>
        <p:spPr>
          <a:xfrm>
            <a:off x="311700" y="153815"/>
            <a:ext cx="8520600" cy="572700"/>
          </a:xfrm>
        </p:spPr>
        <p:txBody>
          <a:bodyPr/>
          <a:lstStyle/>
          <a:p>
            <a:r>
              <a:rPr lang="en-CA" dirty="0"/>
              <a:t>What is Docker?</a:t>
            </a:r>
          </a:p>
        </p:txBody>
      </p:sp>
      <p:pic>
        <p:nvPicPr>
          <p:cNvPr id="4" name="Google Shape;150;p23">
            <a:extLst>
              <a:ext uri="{FF2B5EF4-FFF2-40B4-BE49-F238E27FC236}">
                <a16:creationId xmlns:a16="http://schemas.microsoft.com/office/drawing/2014/main" id="{2F94C16E-0B80-4CAA-87AA-54DDE4FC9233}"/>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sp>
        <p:nvSpPr>
          <p:cNvPr id="3" name="Rectangle 2">
            <a:extLst>
              <a:ext uri="{FF2B5EF4-FFF2-40B4-BE49-F238E27FC236}">
                <a16:creationId xmlns:a16="http://schemas.microsoft.com/office/drawing/2014/main" id="{BF1F1553-B92F-4ABC-8989-1331DBB23743}"/>
              </a:ext>
            </a:extLst>
          </p:cNvPr>
          <p:cNvSpPr/>
          <p:nvPr/>
        </p:nvSpPr>
        <p:spPr>
          <a:xfrm>
            <a:off x="397997" y="1017589"/>
            <a:ext cx="8348006" cy="1021883"/>
          </a:xfrm>
          <a:prstGeom prst="rect">
            <a:avLst/>
          </a:prstGeom>
        </p:spPr>
        <p:txBody>
          <a:bodyPr wrap="square">
            <a:spAutoFit/>
          </a:bodyPr>
          <a:lstStyle/>
          <a:p>
            <a:pPr>
              <a:lnSpc>
                <a:spcPct val="150000"/>
              </a:lnSpc>
            </a:pPr>
            <a:r>
              <a:rPr lang="en-US" dirty="0">
                <a:latin typeface="+mj-lt"/>
              </a:rPr>
              <a:t>Docker is a company that provides software (also called Docker) that allows users to build, run and manage containers.</a:t>
            </a:r>
            <a:r>
              <a:rPr lang="en-US" dirty="0">
                <a:solidFill>
                  <a:srgbClr val="292929"/>
                </a:solidFill>
                <a:latin typeface="+mj-lt"/>
              </a:rPr>
              <a:t> While Docker’s container are the most common, there are other less famous </a:t>
            </a:r>
            <a:r>
              <a:rPr lang="en-US" i="1" dirty="0">
                <a:solidFill>
                  <a:srgbClr val="292929"/>
                </a:solidFill>
                <a:latin typeface="+mj-lt"/>
              </a:rPr>
              <a:t>alternatives</a:t>
            </a:r>
            <a:r>
              <a:rPr lang="en-US" dirty="0">
                <a:solidFill>
                  <a:srgbClr val="292929"/>
                </a:solidFill>
                <a:latin typeface="+mj-lt"/>
              </a:rPr>
              <a:t> such as </a:t>
            </a:r>
            <a:r>
              <a:rPr lang="en-US" dirty="0">
                <a:latin typeface="+mj-lt"/>
                <a:hlinkClick r:id="rId3"/>
              </a:rPr>
              <a:t>LXD</a:t>
            </a:r>
            <a:r>
              <a:rPr lang="en-US" dirty="0">
                <a:solidFill>
                  <a:srgbClr val="292929"/>
                </a:solidFill>
                <a:latin typeface="+mj-lt"/>
              </a:rPr>
              <a:t> and </a:t>
            </a:r>
            <a:r>
              <a:rPr lang="en-US" dirty="0">
                <a:latin typeface="+mj-lt"/>
                <a:hlinkClick r:id="rId4"/>
              </a:rPr>
              <a:t>LXC</a:t>
            </a:r>
            <a:r>
              <a:rPr lang="en-US" dirty="0">
                <a:solidFill>
                  <a:srgbClr val="292929"/>
                </a:solidFill>
                <a:latin typeface="+mj-lt"/>
              </a:rPr>
              <a:t> that provides container solution.</a:t>
            </a:r>
            <a:endParaRPr lang="en-CA" dirty="0">
              <a:latin typeface="+mj-lt"/>
            </a:endParaRPr>
          </a:p>
        </p:txBody>
      </p:sp>
      <p:pic>
        <p:nvPicPr>
          <p:cNvPr id="7" name="Picture 6">
            <a:extLst>
              <a:ext uri="{FF2B5EF4-FFF2-40B4-BE49-F238E27FC236}">
                <a16:creationId xmlns:a16="http://schemas.microsoft.com/office/drawing/2014/main" id="{204EBE26-CCB4-4C1F-A6AB-5D992B69F25D}"/>
              </a:ext>
            </a:extLst>
          </p:cNvPr>
          <p:cNvPicPr>
            <a:picLocks noChangeAspect="1"/>
          </p:cNvPicPr>
          <p:nvPr/>
        </p:nvPicPr>
        <p:blipFill>
          <a:blip r:embed="rId5"/>
          <a:stretch>
            <a:fillRect/>
          </a:stretch>
        </p:blipFill>
        <p:spPr>
          <a:xfrm>
            <a:off x="3440768" y="2596727"/>
            <a:ext cx="1950889" cy="861135"/>
          </a:xfrm>
          <a:prstGeom prst="rect">
            <a:avLst/>
          </a:prstGeom>
        </p:spPr>
      </p:pic>
    </p:spTree>
    <p:extLst>
      <p:ext uri="{BB962C8B-B14F-4D97-AF65-F5344CB8AC3E}">
        <p14:creationId xmlns:p14="http://schemas.microsoft.com/office/powerpoint/2010/main" val="3878364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E1F5-CC42-4C47-BCAA-19AB6630B600}"/>
              </a:ext>
            </a:extLst>
          </p:cNvPr>
          <p:cNvSpPr>
            <a:spLocks noGrp="1"/>
          </p:cNvSpPr>
          <p:nvPr>
            <p:ph type="title"/>
          </p:nvPr>
        </p:nvSpPr>
        <p:spPr>
          <a:xfrm>
            <a:off x="311700" y="153815"/>
            <a:ext cx="8520600" cy="572700"/>
          </a:xfrm>
        </p:spPr>
        <p:txBody>
          <a:bodyPr/>
          <a:lstStyle/>
          <a:p>
            <a:r>
              <a:rPr lang="en-CA" dirty="0"/>
              <a:t>Flask</a:t>
            </a:r>
          </a:p>
        </p:txBody>
      </p:sp>
      <p:pic>
        <p:nvPicPr>
          <p:cNvPr id="4" name="Google Shape;150;p23">
            <a:extLst>
              <a:ext uri="{FF2B5EF4-FFF2-40B4-BE49-F238E27FC236}">
                <a16:creationId xmlns:a16="http://schemas.microsoft.com/office/drawing/2014/main" id="{2F94C16E-0B80-4CAA-87AA-54DDE4FC9233}"/>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sp>
        <p:nvSpPr>
          <p:cNvPr id="3" name="Rectangle 2">
            <a:extLst>
              <a:ext uri="{FF2B5EF4-FFF2-40B4-BE49-F238E27FC236}">
                <a16:creationId xmlns:a16="http://schemas.microsoft.com/office/drawing/2014/main" id="{BF1F1553-B92F-4ABC-8989-1331DBB23743}"/>
              </a:ext>
            </a:extLst>
          </p:cNvPr>
          <p:cNvSpPr/>
          <p:nvPr/>
        </p:nvSpPr>
        <p:spPr>
          <a:xfrm>
            <a:off x="328570" y="1017589"/>
            <a:ext cx="8348006" cy="1021883"/>
          </a:xfrm>
          <a:prstGeom prst="rect">
            <a:avLst/>
          </a:prstGeom>
        </p:spPr>
        <p:txBody>
          <a:bodyPr wrap="square">
            <a:spAutoFit/>
          </a:bodyPr>
          <a:lstStyle/>
          <a:p>
            <a:pPr>
              <a:lnSpc>
                <a:spcPct val="150000"/>
              </a:lnSpc>
            </a:pPr>
            <a:r>
              <a:rPr lang="en-US" dirty="0">
                <a:latin typeface="+mj-lt"/>
              </a:rPr>
              <a:t>Flask is a web framework. This means flask provides you with tools, libraries and technologies that allow you to build a web application. This web application can be some web pages, a blog, a wiki or go as big as a web-based calendar application or a commercial website.</a:t>
            </a:r>
            <a:endParaRPr lang="en-CA" dirty="0">
              <a:latin typeface="+mj-lt"/>
            </a:endParaRPr>
          </a:p>
        </p:txBody>
      </p:sp>
      <p:pic>
        <p:nvPicPr>
          <p:cNvPr id="6" name="Picture 5" descr="A close up of a logo&#10;&#10;Description automatically generated">
            <a:extLst>
              <a:ext uri="{FF2B5EF4-FFF2-40B4-BE49-F238E27FC236}">
                <a16:creationId xmlns:a16="http://schemas.microsoft.com/office/drawing/2014/main" id="{519F84DB-A38C-4637-9A56-6181FABB639F}"/>
              </a:ext>
            </a:extLst>
          </p:cNvPr>
          <p:cNvPicPr>
            <a:picLocks noChangeAspect="1"/>
          </p:cNvPicPr>
          <p:nvPr/>
        </p:nvPicPr>
        <p:blipFill>
          <a:blip r:embed="rId3"/>
          <a:stretch>
            <a:fillRect/>
          </a:stretch>
        </p:blipFill>
        <p:spPr>
          <a:xfrm>
            <a:off x="2997200" y="2330546"/>
            <a:ext cx="3010747" cy="1505374"/>
          </a:xfrm>
          <a:prstGeom prst="rect">
            <a:avLst/>
          </a:prstGeom>
        </p:spPr>
      </p:pic>
    </p:spTree>
    <p:extLst>
      <p:ext uri="{BB962C8B-B14F-4D97-AF65-F5344CB8AC3E}">
        <p14:creationId xmlns:p14="http://schemas.microsoft.com/office/powerpoint/2010/main" val="3524704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E1F5-CC42-4C47-BCAA-19AB6630B600}"/>
              </a:ext>
            </a:extLst>
          </p:cNvPr>
          <p:cNvSpPr>
            <a:spLocks noGrp="1"/>
          </p:cNvSpPr>
          <p:nvPr>
            <p:ph type="title"/>
          </p:nvPr>
        </p:nvSpPr>
        <p:spPr>
          <a:xfrm>
            <a:off x="311700" y="153815"/>
            <a:ext cx="8520600" cy="572700"/>
          </a:xfrm>
        </p:spPr>
        <p:txBody>
          <a:bodyPr/>
          <a:lstStyle/>
          <a:p>
            <a:r>
              <a:rPr lang="en-CA" dirty="0"/>
              <a:t>Streamlit</a:t>
            </a:r>
          </a:p>
        </p:txBody>
      </p:sp>
      <p:pic>
        <p:nvPicPr>
          <p:cNvPr id="4" name="Google Shape;150;p23">
            <a:extLst>
              <a:ext uri="{FF2B5EF4-FFF2-40B4-BE49-F238E27FC236}">
                <a16:creationId xmlns:a16="http://schemas.microsoft.com/office/drawing/2014/main" id="{2F94C16E-0B80-4CAA-87AA-54DDE4FC9233}"/>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sp>
        <p:nvSpPr>
          <p:cNvPr id="3" name="Rectangle 2">
            <a:extLst>
              <a:ext uri="{FF2B5EF4-FFF2-40B4-BE49-F238E27FC236}">
                <a16:creationId xmlns:a16="http://schemas.microsoft.com/office/drawing/2014/main" id="{BF1F1553-B92F-4ABC-8989-1331DBB23743}"/>
              </a:ext>
            </a:extLst>
          </p:cNvPr>
          <p:cNvSpPr/>
          <p:nvPr/>
        </p:nvSpPr>
        <p:spPr>
          <a:xfrm>
            <a:off x="328570" y="1017589"/>
            <a:ext cx="8348006" cy="703847"/>
          </a:xfrm>
          <a:prstGeom prst="rect">
            <a:avLst/>
          </a:prstGeom>
        </p:spPr>
        <p:txBody>
          <a:bodyPr wrap="square">
            <a:spAutoFit/>
          </a:bodyPr>
          <a:lstStyle/>
          <a:p>
            <a:pPr>
              <a:lnSpc>
                <a:spcPct val="150000"/>
              </a:lnSpc>
            </a:pPr>
            <a:r>
              <a:rPr lang="en-US" dirty="0"/>
              <a:t>Streamlit’s open-source app framework</a:t>
            </a:r>
            <a:r>
              <a:rPr lang="en-US" b="1" dirty="0"/>
              <a:t> </a:t>
            </a:r>
            <a:r>
              <a:rPr lang="en-US" dirty="0"/>
              <a:t>is</a:t>
            </a:r>
            <a:r>
              <a:rPr lang="en-US" b="1" dirty="0"/>
              <a:t> </a:t>
            </a:r>
            <a:r>
              <a:rPr lang="en-US" dirty="0"/>
              <a:t>the easiest way for data scientists and machine learning engineers to create beautiful, performant apps in only a few hours!  All in pure Python. All for free.</a:t>
            </a:r>
            <a:endParaRPr lang="en-CA" dirty="0">
              <a:latin typeface="+mj-lt"/>
            </a:endParaRPr>
          </a:p>
        </p:txBody>
      </p:sp>
      <p:pic>
        <p:nvPicPr>
          <p:cNvPr id="7" name="Picture 6" descr="A close up of a sign&#10;&#10;Description automatically generated">
            <a:extLst>
              <a:ext uri="{FF2B5EF4-FFF2-40B4-BE49-F238E27FC236}">
                <a16:creationId xmlns:a16="http://schemas.microsoft.com/office/drawing/2014/main" id="{64A55E1D-248E-4B25-9A33-404EC8F46513}"/>
              </a:ext>
            </a:extLst>
          </p:cNvPr>
          <p:cNvPicPr>
            <a:picLocks noChangeAspect="1"/>
          </p:cNvPicPr>
          <p:nvPr/>
        </p:nvPicPr>
        <p:blipFill>
          <a:blip r:embed="rId3"/>
          <a:stretch>
            <a:fillRect/>
          </a:stretch>
        </p:blipFill>
        <p:spPr>
          <a:xfrm>
            <a:off x="3405120" y="2286144"/>
            <a:ext cx="2333759" cy="1396419"/>
          </a:xfrm>
          <a:prstGeom prst="rect">
            <a:avLst/>
          </a:prstGeom>
        </p:spPr>
      </p:pic>
    </p:spTree>
    <p:extLst>
      <p:ext uri="{BB962C8B-B14F-4D97-AF65-F5344CB8AC3E}">
        <p14:creationId xmlns:p14="http://schemas.microsoft.com/office/powerpoint/2010/main" val="2080609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E1F5-CC42-4C47-BCAA-19AB6630B600}"/>
              </a:ext>
            </a:extLst>
          </p:cNvPr>
          <p:cNvSpPr>
            <a:spLocks noGrp="1"/>
          </p:cNvSpPr>
          <p:nvPr>
            <p:ph type="title"/>
          </p:nvPr>
        </p:nvSpPr>
        <p:spPr>
          <a:xfrm>
            <a:off x="311700" y="153815"/>
            <a:ext cx="8520600" cy="572700"/>
          </a:xfrm>
        </p:spPr>
        <p:txBody>
          <a:bodyPr/>
          <a:lstStyle/>
          <a:p>
            <a:r>
              <a:rPr lang="en-CA" sz="2400" dirty="0"/>
              <a:t>Demo 1 – Deploy Flask app on Heroku</a:t>
            </a:r>
          </a:p>
        </p:txBody>
      </p:sp>
      <p:pic>
        <p:nvPicPr>
          <p:cNvPr id="4" name="Google Shape;150;p23">
            <a:extLst>
              <a:ext uri="{FF2B5EF4-FFF2-40B4-BE49-F238E27FC236}">
                <a16:creationId xmlns:a16="http://schemas.microsoft.com/office/drawing/2014/main" id="{2F94C16E-0B80-4CAA-87AA-54DDE4FC9233}"/>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sp>
        <p:nvSpPr>
          <p:cNvPr id="7" name="Rectangle 6">
            <a:extLst>
              <a:ext uri="{FF2B5EF4-FFF2-40B4-BE49-F238E27FC236}">
                <a16:creationId xmlns:a16="http://schemas.microsoft.com/office/drawing/2014/main" id="{C506029D-C3D1-422F-B719-CF91F37F88CE}"/>
              </a:ext>
            </a:extLst>
          </p:cNvPr>
          <p:cNvSpPr/>
          <p:nvPr/>
        </p:nvSpPr>
        <p:spPr>
          <a:xfrm>
            <a:off x="311700" y="839144"/>
            <a:ext cx="5609228" cy="307777"/>
          </a:xfrm>
          <a:prstGeom prst="rect">
            <a:avLst/>
          </a:prstGeom>
        </p:spPr>
        <p:txBody>
          <a:bodyPr wrap="none">
            <a:spAutoFit/>
          </a:bodyPr>
          <a:lstStyle/>
          <a:p>
            <a:r>
              <a:rPr lang="en-CA" b="1" dirty="0">
                <a:highlight>
                  <a:srgbClr val="FFFF00"/>
                </a:highlight>
              </a:rPr>
              <a:t>Clone repository </a:t>
            </a:r>
            <a:r>
              <a:rPr lang="en-CA" b="1" dirty="0">
                <a:highlight>
                  <a:srgbClr val="FFFF00"/>
                </a:highlight>
                <a:hlinkClick r:id="rId3"/>
              </a:rPr>
              <a:t>https://github.com/pycaret/deployment-heroku</a:t>
            </a:r>
            <a:endParaRPr lang="en-CA" b="1" dirty="0">
              <a:highlight>
                <a:srgbClr val="FFFF00"/>
              </a:highlight>
            </a:endParaRPr>
          </a:p>
        </p:txBody>
      </p:sp>
      <p:sp>
        <p:nvSpPr>
          <p:cNvPr id="5" name="Rectangle 4">
            <a:extLst>
              <a:ext uri="{FF2B5EF4-FFF2-40B4-BE49-F238E27FC236}">
                <a16:creationId xmlns:a16="http://schemas.microsoft.com/office/drawing/2014/main" id="{97850FC6-C19F-424A-82CA-0E6B78A2AF91}"/>
              </a:ext>
            </a:extLst>
          </p:cNvPr>
          <p:cNvSpPr/>
          <p:nvPr/>
        </p:nvSpPr>
        <p:spPr>
          <a:xfrm>
            <a:off x="311700" y="1328825"/>
            <a:ext cx="8629100" cy="1021883"/>
          </a:xfrm>
          <a:prstGeom prst="rect">
            <a:avLst/>
          </a:prstGeom>
        </p:spPr>
        <p:txBody>
          <a:bodyPr wrap="square">
            <a:spAutoFit/>
          </a:bodyPr>
          <a:lstStyle/>
          <a:p>
            <a:pPr>
              <a:lnSpc>
                <a:spcPct val="150000"/>
              </a:lnSpc>
            </a:pPr>
            <a:r>
              <a:rPr lang="en-US" dirty="0">
                <a:solidFill>
                  <a:srgbClr val="4D5156"/>
                </a:solidFill>
                <a:latin typeface="arial" panose="020B0604020202020204" pitchFamily="34" charset="0"/>
              </a:rPr>
              <a:t>Heroku is a cloud platform as a service supporting several programming languages. One of the first cloud platforms, Heroku has been in development since June 2007, when it supported only the Ruby programming language, but now supports Java, Node.js, Scala, Clojure, Python, PHP, and Go.</a:t>
            </a:r>
            <a:endParaRPr lang="en-CA" dirty="0"/>
          </a:p>
        </p:txBody>
      </p:sp>
      <p:pic>
        <p:nvPicPr>
          <p:cNvPr id="9" name="Picture 8">
            <a:extLst>
              <a:ext uri="{FF2B5EF4-FFF2-40B4-BE49-F238E27FC236}">
                <a16:creationId xmlns:a16="http://schemas.microsoft.com/office/drawing/2014/main" id="{176C4093-500B-4DCE-A4BD-FC512E175C6A}"/>
              </a:ext>
            </a:extLst>
          </p:cNvPr>
          <p:cNvPicPr>
            <a:picLocks noChangeAspect="1"/>
          </p:cNvPicPr>
          <p:nvPr/>
        </p:nvPicPr>
        <p:blipFill>
          <a:blip r:embed="rId4"/>
          <a:stretch>
            <a:fillRect/>
          </a:stretch>
        </p:blipFill>
        <p:spPr>
          <a:xfrm>
            <a:off x="4048647" y="2892604"/>
            <a:ext cx="938331" cy="1464839"/>
          </a:xfrm>
          <a:prstGeom prst="rect">
            <a:avLst/>
          </a:prstGeom>
        </p:spPr>
      </p:pic>
    </p:spTree>
    <p:extLst>
      <p:ext uri="{BB962C8B-B14F-4D97-AF65-F5344CB8AC3E}">
        <p14:creationId xmlns:p14="http://schemas.microsoft.com/office/powerpoint/2010/main" val="919222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70D7-6431-455D-B9AE-FD211518C400}"/>
              </a:ext>
            </a:extLst>
          </p:cNvPr>
          <p:cNvSpPr>
            <a:spLocks noGrp="1"/>
          </p:cNvSpPr>
          <p:nvPr>
            <p:ph type="title"/>
          </p:nvPr>
        </p:nvSpPr>
        <p:spPr>
          <a:xfrm>
            <a:off x="271464" y="112375"/>
            <a:ext cx="6904036" cy="628068"/>
          </a:xfrm>
        </p:spPr>
        <p:txBody>
          <a:bodyPr/>
          <a:lstStyle/>
          <a:p>
            <a:pPr algn="l"/>
            <a:r>
              <a:rPr lang="en-CA" sz="2800" dirty="0"/>
              <a:t>Important Links</a:t>
            </a:r>
          </a:p>
        </p:txBody>
      </p:sp>
      <p:sp>
        <p:nvSpPr>
          <p:cNvPr id="8" name="TextBox 7">
            <a:extLst>
              <a:ext uri="{FF2B5EF4-FFF2-40B4-BE49-F238E27FC236}">
                <a16:creationId xmlns:a16="http://schemas.microsoft.com/office/drawing/2014/main" id="{A0C2AC5B-CD16-4FBB-8763-2EB9B4D781FE}"/>
              </a:ext>
            </a:extLst>
          </p:cNvPr>
          <p:cNvSpPr txBox="1"/>
          <p:nvPr/>
        </p:nvSpPr>
        <p:spPr>
          <a:xfrm>
            <a:off x="271464" y="1058719"/>
            <a:ext cx="8729661" cy="2739211"/>
          </a:xfrm>
          <a:prstGeom prst="rect">
            <a:avLst/>
          </a:prstGeom>
          <a:noFill/>
        </p:spPr>
        <p:txBody>
          <a:bodyPr wrap="square" rtlCol="0">
            <a:spAutoFit/>
          </a:bodyPr>
          <a:lstStyle/>
          <a:p>
            <a:pPr marL="285750" indent="-285750">
              <a:buFont typeface="Arial" panose="020B0604020202020204" pitchFamily="34" charset="0"/>
              <a:buChar char="•"/>
            </a:pPr>
            <a:r>
              <a:rPr lang="en-CA" dirty="0"/>
              <a:t>Official : </a:t>
            </a:r>
            <a:r>
              <a:rPr lang="en-CA" dirty="0">
                <a:hlinkClick r:id="rId2"/>
              </a:rPr>
              <a:t>https://www.pycaret.org</a:t>
            </a: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PyCaret GitHub : </a:t>
            </a:r>
            <a:r>
              <a:rPr lang="en-CA" dirty="0">
                <a:hlinkClick r:id="rId3"/>
              </a:rPr>
              <a:t>https://www.github.com/pycaret/pycaret</a:t>
            </a: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LinkedIn : </a:t>
            </a:r>
            <a:r>
              <a:rPr lang="en-CA" dirty="0">
                <a:hlinkClick r:id="rId4"/>
              </a:rPr>
              <a:t>https://www.linkedin.com/company/pycaret</a:t>
            </a: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YouTube : </a:t>
            </a:r>
            <a:r>
              <a:rPr lang="en-CA" dirty="0">
                <a:hlinkClick r:id="rId5"/>
              </a:rPr>
              <a:t>https://www.youtube.com/channel/UCxA1YTYJ9BEeo50lxyI_B3g</a:t>
            </a: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Medium : </a:t>
            </a:r>
            <a:r>
              <a:rPr lang="en-CA" dirty="0">
                <a:hlinkClick r:id="rId6"/>
              </a:rPr>
              <a:t>https://medium.com/@moez_62905/</a:t>
            </a: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sz="1200" dirty="0">
                <a:highlight>
                  <a:srgbClr val="FFFF00"/>
                </a:highlight>
              </a:rPr>
              <a:t>Today’s Presentation and Demo : </a:t>
            </a:r>
            <a:r>
              <a:rPr lang="en-CA" sz="1200" dirty="0">
                <a:highlight>
                  <a:srgbClr val="FFFF00"/>
                </a:highlight>
                <a:hlinkClick r:id="rId7"/>
              </a:rPr>
              <a:t>https://www.github.com/pycaret/pycaret-demo-sif</a:t>
            </a:r>
            <a:endParaRPr lang="en-CA" dirty="0"/>
          </a:p>
          <a:p>
            <a:endParaRPr lang="en-CA" sz="1800" dirty="0"/>
          </a:p>
        </p:txBody>
      </p:sp>
      <p:sp>
        <p:nvSpPr>
          <p:cNvPr id="16" name="Rectangle 15">
            <a:extLst>
              <a:ext uri="{FF2B5EF4-FFF2-40B4-BE49-F238E27FC236}">
                <a16:creationId xmlns:a16="http://schemas.microsoft.com/office/drawing/2014/main" id="{BF499159-91A5-49B4-A96B-65376CC4751D}"/>
              </a:ext>
            </a:extLst>
          </p:cNvPr>
          <p:cNvSpPr/>
          <p:nvPr/>
        </p:nvSpPr>
        <p:spPr>
          <a:xfrm>
            <a:off x="403038" y="4188993"/>
            <a:ext cx="4033476" cy="307777"/>
          </a:xfrm>
          <a:prstGeom prst="rect">
            <a:avLst/>
          </a:prstGeom>
        </p:spPr>
        <p:txBody>
          <a:bodyPr wrap="none">
            <a:spAutoFit/>
          </a:bodyPr>
          <a:lstStyle/>
          <a:p>
            <a:pPr lvl="0">
              <a:spcBef>
                <a:spcPts val="1600"/>
              </a:spcBef>
              <a:buClr>
                <a:schemeClr val="dk1"/>
              </a:buClr>
              <a:buSzPts val="1100"/>
            </a:pPr>
            <a:r>
              <a:rPr lang="en-US" dirty="0"/>
              <a:t>Follow hashtag #pycaret on LinkedIn and Twitter</a:t>
            </a:r>
          </a:p>
        </p:txBody>
      </p:sp>
      <p:pic>
        <p:nvPicPr>
          <p:cNvPr id="6" name="Google Shape;150;p23">
            <a:extLst>
              <a:ext uri="{FF2B5EF4-FFF2-40B4-BE49-F238E27FC236}">
                <a16:creationId xmlns:a16="http://schemas.microsoft.com/office/drawing/2014/main" id="{71BFC3B8-A52B-4917-B715-C998CED7B625}"/>
              </a:ext>
            </a:extLst>
          </p:cNvPr>
          <p:cNvPicPr preferRelativeResize="0"/>
          <p:nvPr/>
        </p:nvPicPr>
        <p:blipFill>
          <a:blip r:embed="rId8">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891820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68A847-32F8-4A6C-A4EE-8D82AF498319}"/>
              </a:ext>
            </a:extLst>
          </p:cNvPr>
          <p:cNvPicPr>
            <a:picLocks noChangeAspect="1"/>
          </p:cNvPicPr>
          <p:nvPr/>
        </p:nvPicPr>
        <p:blipFill>
          <a:blip r:embed="rId2"/>
          <a:stretch>
            <a:fillRect/>
          </a:stretch>
        </p:blipFill>
        <p:spPr>
          <a:xfrm>
            <a:off x="955573" y="214744"/>
            <a:ext cx="7577813" cy="4714011"/>
          </a:xfrm>
          <a:prstGeom prst="rect">
            <a:avLst/>
          </a:prstGeom>
        </p:spPr>
      </p:pic>
    </p:spTree>
    <p:extLst>
      <p:ext uri="{BB962C8B-B14F-4D97-AF65-F5344CB8AC3E}">
        <p14:creationId xmlns:p14="http://schemas.microsoft.com/office/powerpoint/2010/main" val="2017411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C035DE-D164-4E31-932C-996A5BF3CFA7}"/>
              </a:ext>
            </a:extLst>
          </p:cNvPr>
          <p:cNvPicPr>
            <a:picLocks noChangeAspect="1"/>
          </p:cNvPicPr>
          <p:nvPr/>
        </p:nvPicPr>
        <p:blipFill>
          <a:blip r:embed="rId2"/>
          <a:stretch>
            <a:fillRect/>
          </a:stretch>
        </p:blipFill>
        <p:spPr>
          <a:xfrm>
            <a:off x="868359" y="186483"/>
            <a:ext cx="7407282" cy="4770533"/>
          </a:xfrm>
          <a:prstGeom prst="rect">
            <a:avLst/>
          </a:prstGeom>
        </p:spPr>
      </p:pic>
    </p:spTree>
    <p:extLst>
      <p:ext uri="{BB962C8B-B14F-4D97-AF65-F5344CB8AC3E}">
        <p14:creationId xmlns:p14="http://schemas.microsoft.com/office/powerpoint/2010/main" val="471330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930B4B-BA25-483A-A32C-B01A08319164}"/>
              </a:ext>
            </a:extLst>
          </p:cNvPr>
          <p:cNvPicPr>
            <a:picLocks noChangeAspect="1"/>
          </p:cNvPicPr>
          <p:nvPr/>
        </p:nvPicPr>
        <p:blipFill>
          <a:blip r:embed="rId2"/>
          <a:stretch>
            <a:fillRect/>
          </a:stretch>
        </p:blipFill>
        <p:spPr>
          <a:xfrm>
            <a:off x="1062686" y="251259"/>
            <a:ext cx="7018628" cy="4640982"/>
          </a:xfrm>
          <a:prstGeom prst="rect">
            <a:avLst/>
          </a:prstGeom>
        </p:spPr>
      </p:pic>
    </p:spTree>
    <p:extLst>
      <p:ext uri="{BB962C8B-B14F-4D97-AF65-F5344CB8AC3E}">
        <p14:creationId xmlns:p14="http://schemas.microsoft.com/office/powerpoint/2010/main" val="2678889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CF4350-404B-4149-9886-81ACB9DD3467}"/>
              </a:ext>
            </a:extLst>
          </p:cNvPr>
          <p:cNvPicPr>
            <a:picLocks noChangeAspect="1"/>
          </p:cNvPicPr>
          <p:nvPr/>
        </p:nvPicPr>
        <p:blipFill>
          <a:blip r:embed="rId2"/>
          <a:stretch>
            <a:fillRect/>
          </a:stretch>
        </p:blipFill>
        <p:spPr>
          <a:xfrm>
            <a:off x="910272" y="350343"/>
            <a:ext cx="7323455" cy="4077053"/>
          </a:xfrm>
          <a:prstGeom prst="rect">
            <a:avLst/>
          </a:prstGeom>
        </p:spPr>
      </p:pic>
    </p:spTree>
    <p:extLst>
      <p:ext uri="{BB962C8B-B14F-4D97-AF65-F5344CB8AC3E}">
        <p14:creationId xmlns:p14="http://schemas.microsoft.com/office/powerpoint/2010/main" val="1424786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F949BC-9E82-40E0-AED1-96B02D543B1D}"/>
              </a:ext>
            </a:extLst>
          </p:cNvPr>
          <p:cNvPicPr>
            <a:picLocks noChangeAspect="1"/>
          </p:cNvPicPr>
          <p:nvPr/>
        </p:nvPicPr>
        <p:blipFill>
          <a:blip r:embed="rId2"/>
          <a:stretch>
            <a:fillRect/>
          </a:stretch>
        </p:blipFill>
        <p:spPr>
          <a:xfrm>
            <a:off x="917893" y="384226"/>
            <a:ext cx="7308213" cy="3711262"/>
          </a:xfrm>
          <a:prstGeom prst="rect">
            <a:avLst/>
          </a:prstGeom>
        </p:spPr>
      </p:pic>
    </p:spTree>
    <p:extLst>
      <p:ext uri="{BB962C8B-B14F-4D97-AF65-F5344CB8AC3E}">
        <p14:creationId xmlns:p14="http://schemas.microsoft.com/office/powerpoint/2010/main" val="3710107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50;p23">
            <a:extLst>
              <a:ext uri="{FF2B5EF4-FFF2-40B4-BE49-F238E27FC236}">
                <a16:creationId xmlns:a16="http://schemas.microsoft.com/office/drawing/2014/main" id="{2F94C16E-0B80-4CAA-87AA-54DDE4FC9233}"/>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sp>
        <p:nvSpPr>
          <p:cNvPr id="7" name="Rectangle 6">
            <a:extLst>
              <a:ext uri="{FF2B5EF4-FFF2-40B4-BE49-F238E27FC236}">
                <a16:creationId xmlns:a16="http://schemas.microsoft.com/office/drawing/2014/main" id="{C506029D-C3D1-422F-B719-CF91F37F88CE}"/>
              </a:ext>
            </a:extLst>
          </p:cNvPr>
          <p:cNvSpPr/>
          <p:nvPr/>
        </p:nvSpPr>
        <p:spPr>
          <a:xfrm>
            <a:off x="243966" y="758398"/>
            <a:ext cx="5455340" cy="307777"/>
          </a:xfrm>
          <a:prstGeom prst="rect">
            <a:avLst/>
          </a:prstGeom>
        </p:spPr>
        <p:txBody>
          <a:bodyPr wrap="none">
            <a:spAutoFit/>
          </a:bodyPr>
          <a:lstStyle/>
          <a:p>
            <a:r>
              <a:rPr lang="en-CA" b="1" dirty="0">
                <a:highlight>
                  <a:srgbClr val="FFFF00"/>
                </a:highlight>
              </a:rPr>
              <a:t>Clone repository </a:t>
            </a:r>
            <a:r>
              <a:rPr lang="en-CA" dirty="0">
                <a:highlight>
                  <a:srgbClr val="FFFF00"/>
                </a:highlight>
                <a:hlinkClick r:id="rId3"/>
              </a:rPr>
              <a:t>https://github.com/pycaret/pycaret-streamlit-aws</a:t>
            </a:r>
            <a:endParaRPr lang="en-CA" dirty="0">
              <a:highlight>
                <a:srgbClr val="FFFF00"/>
              </a:highlight>
            </a:endParaRPr>
          </a:p>
        </p:txBody>
      </p:sp>
      <p:sp>
        <p:nvSpPr>
          <p:cNvPr id="8" name="Title 1">
            <a:extLst>
              <a:ext uri="{FF2B5EF4-FFF2-40B4-BE49-F238E27FC236}">
                <a16:creationId xmlns:a16="http://schemas.microsoft.com/office/drawing/2014/main" id="{F70699C1-35B4-449A-889A-4E9D5BD5EA20}"/>
              </a:ext>
            </a:extLst>
          </p:cNvPr>
          <p:cNvSpPr txBox="1">
            <a:spLocks/>
          </p:cNvSpPr>
          <p:nvPr/>
        </p:nvSpPr>
        <p:spPr>
          <a:xfrm>
            <a:off x="216876" y="153815"/>
            <a:ext cx="708478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400" dirty="0"/>
              <a:t>Demo 2 – Deploy Streamlit app on AWS Fargate</a:t>
            </a:r>
          </a:p>
        </p:txBody>
      </p:sp>
      <p:sp>
        <p:nvSpPr>
          <p:cNvPr id="6" name="Rectangle 5">
            <a:extLst>
              <a:ext uri="{FF2B5EF4-FFF2-40B4-BE49-F238E27FC236}">
                <a16:creationId xmlns:a16="http://schemas.microsoft.com/office/drawing/2014/main" id="{DCBC7508-4938-4A4B-8C0C-5B50DBC9BC6F}"/>
              </a:ext>
            </a:extLst>
          </p:cNvPr>
          <p:cNvSpPr/>
          <p:nvPr/>
        </p:nvSpPr>
        <p:spPr>
          <a:xfrm>
            <a:off x="243966" y="1143400"/>
            <a:ext cx="8692939" cy="698717"/>
          </a:xfrm>
          <a:prstGeom prst="rect">
            <a:avLst/>
          </a:prstGeom>
        </p:spPr>
        <p:txBody>
          <a:bodyPr wrap="square">
            <a:spAutoFit/>
          </a:bodyPr>
          <a:lstStyle/>
          <a:p>
            <a:pPr>
              <a:lnSpc>
                <a:spcPct val="150000"/>
              </a:lnSpc>
            </a:pPr>
            <a:r>
              <a:rPr lang="en-US" dirty="0">
                <a:solidFill>
                  <a:srgbClr val="292929"/>
                </a:solidFill>
                <a:latin typeface="+mj-lt"/>
              </a:rPr>
              <a:t>AWS Fargate is a serverless compute engine for containers that works with both Amazon Elastic Container Service (ECS) and Amazon Elastic Kubernetes Service (EKS). </a:t>
            </a:r>
            <a:endParaRPr lang="en-CA" dirty="0">
              <a:latin typeface="+mj-lt"/>
            </a:endParaRPr>
          </a:p>
        </p:txBody>
      </p:sp>
      <p:pic>
        <p:nvPicPr>
          <p:cNvPr id="10" name="Picture 9">
            <a:extLst>
              <a:ext uri="{FF2B5EF4-FFF2-40B4-BE49-F238E27FC236}">
                <a16:creationId xmlns:a16="http://schemas.microsoft.com/office/drawing/2014/main" id="{7A7CDD4E-730C-43BD-8B87-4CA1D6CE5616}"/>
              </a:ext>
            </a:extLst>
          </p:cNvPr>
          <p:cNvPicPr>
            <a:picLocks noChangeAspect="1"/>
          </p:cNvPicPr>
          <p:nvPr/>
        </p:nvPicPr>
        <p:blipFill>
          <a:blip r:embed="rId4"/>
          <a:stretch>
            <a:fillRect/>
          </a:stretch>
        </p:blipFill>
        <p:spPr>
          <a:xfrm>
            <a:off x="1964265" y="1842117"/>
            <a:ext cx="5107093" cy="3180733"/>
          </a:xfrm>
          <a:prstGeom prst="rect">
            <a:avLst/>
          </a:prstGeom>
        </p:spPr>
      </p:pic>
    </p:spTree>
    <p:extLst>
      <p:ext uri="{BB962C8B-B14F-4D97-AF65-F5344CB8AC3E}">
        <p14:creationId xmlns:p14="http://schemas.microsoft.com/office/powerpoint/2010/main" val="581939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Thank you</a:t>
            </a:r>
            <a:endParaRPr dirty="0"/>
          </a:p>
        </p:txBody>
      </p:sp>
      <p:sp>
        <p:nvSpPr>
          <p:cNvPr id="221" name="Google Shape;22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Questions?</a:t>
            </a:r>
            <a:endParaRPr/>
          </a:p>
        </p:txBody>
      </p:sp>
      <p:pic>
        <p:nvPicPr>
          <p:cNvPr id="4" name="Google Shape;150;p23">
            <a:extLst>
              <a:ext uri="{FF2B5EF4-FFF2-40B4-BE49-F238E27FC236}">
                <a16:creationId xmlns:a16="http://schemas.microsoft.com/office/drawing/2014/main" id="{988ACAF2-62A0-44A0-9C0F-9B93F08FAEDE}"/>
              </a:ext>
            </a:extLst>
          </p:cNvPr>
          <p:cNvPicPr preferRelativeResize="0"/>
          <p:nvPr/>
        </p:nvPicPr>
        <p:blipFill>
          <a:blip r:embed="rId3">
            <a:alphaModFix/>
          </a:blip>
          <a:stretch>
            <a:fillRect/>
          </a:stretch>
        </p:blipFill>
        <p:spPr>
          <a:xfrm>
            <a:off x="7585712" y="127725"/>
            <a:ext cx="1415413" cy="17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70D7-6431-455D-B9AE-FD211518C400}"/>
              </a:ext>
            </a:extLst>
          </p:cNvPr>
          <p:cNvSpPr>
            <a:spLocks noGrp="1"/>
          </p:cNvSpPr>
          <p:nvPr>
            <p:ph type="title"/>
          </p:nvPr>
        </p:nvSpPr>
        <p:spPr>
          <a:xfrm>
            <a:off x="211688" y="279188"/>
            <a:ext cx="8520600" cy="628068"/>
          </a:xfrm>
        </p:spPr>
        <p:txBody>
          <a:bodyPr/>
          <a:lstStyle/>
          <a:p>
            <a:pPr algn="l"/>
            <a:r>
              <a:rPr lang="en-CA" dirty="0"/>
              <a:t>Resources</a:t>
            </a:r>
          </a:p>
        </p:txBody>
      </p:sp>
      <p:pic>
        <p:nvPicPr>
          <p:cNvPr id="9" name="Google Shape;150;p23">
            <a:extLst>
              <a:ext uri="{FF2B5EF4-FFF2-40B4-BE49-F238E27FC236}">
                <a16:creationId xmlns:a16="http://schemas.microsoft.com/office/drawing/2014/main" id="{307896C6-572E-48B9-9040-D31E9E89240E}"/>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pic>
        <p:nvPicPr>
          <p:cNvPr id="7" name="Picture 6">
            <a:extLst>
              <a:ext uri="{FF2B5EF4-FFF2-40B4-BE49-F238E27FC236}">
                <a16:creationId xmlns:a16="http://schemas.microsoft.com/office/drawing/2014/main" id="{5A512F76-EFE5-4BFB-89D8-DBE50BE88B64}"/>
              </a:ext>
            </a:extLst>
          </p:cNvPr>
          <p:cNvPicPr>
            <a:picLocks noChangeAspect="1"/>
          </p:cNvPicPr>
          <p:nvPr/>
        </p:nvPicPr>
        <p:blipFill>
          <a:blip r:embed="rId3"/>
          <a:stretch>
            <a:fillRect/>
          </a:stretch>
        </p:blipFill>
        <p:spPr>
          <a:xfrm>
            <a:off x="211688" y="1103077"/>
            <a:ext cx="4229467" cy="2987299"/>
          </a:xfrm>
          <a:prstGeom prst="rect">
            <a:avLst/>
          </a:prstGeom>
        </p:spPr>
      </p:pic>
      <p:pic>
        <p:nvPicPr>
          <p:cNvPr id="8" name="Picture 7">
            <a:extLst>
              <a:ext uri="{FF2B5EF4-FFF2-40B4-BE49-F238E27FC236}">
                <a16:creationId xmlns:a16="http://schemas.microsoft.com/office/drawing/2014/main" id="{8A3BDB28-2E81-475F-A862-78FA9FADA8A5}"/>
              </a:ext>
            </a:extLst>
          </p:cNvPr>
          <p:cNvPicPr>
            <a:picLocks noChangeAspect="1"/>
          </p:cNvPicPr>
          <p:nvPr/>
        </p:nvPicPr>
        <p:blipFill>
          <a:blip r:embed="rId4"/>
          <a:stretch>
            <a:fillRect/>
          </a:stretch>
        </p:blipFill>
        <p:spPr>
          <a:xfrm>
            <a:off x="4479960" y="1103077"/>
            <a:ext cx="4252328" cy="3010161"/>
          </a:xfrm>
          <a:prstGeom prst="rect">
            <a:avLst/>
          </a:prstGeom>
        </p:spPr>
      </p:pic>
      <p:sp>
        <p:nvSpPr>
          <p:cNvPr id="10" name="Rectangle 9">
            <a:extLst>
              <a:ext uri="{FF2B5EF4-FFF2-40B4-BE49-F238E27FC236}">
                <a16:creationId xmlns:a16="http://schemas.microsoft.com/office/drawing/2014/main" id="{984972F1-6259-46E4-AA4F-C70E577E6677}"/>
              </a:ext>
            </a:extLst>
          </p:cNvPr>
          <p:cNvSpPr/>
          <p:nvPr/>
        </p:nvSpPr>
        <p:spPr>
          <a:xfrm>
            <a:off x="209536" y="4200551"/>
            <a:ext cx="4159264" cy="738664"/>
          </a:xfrm>
          <a:prstGeom prst="rect">
            <a:avLst/>
          </a:prstGeom>
        </p:spPr>
        <p:txBody>
          <a:bodyPr wrap="square">
            <a:spAutoFit/>
          </a:bodyPr>
          <a:lstStyle/>
          <a:p>
            <a:r>
              <a:rPr lang="en-CA" dirty="0">
                <a:hlinkClick r:id="rId5"/>
              </a:rPr>
              <a:t>https://towardsdatascience.com/build-and-deploy-machine-learning-web-app-using-pycaret-and-streamlit-28883a569104</a:t>
            </a:r>
            <a:endParaRPr lang="en-CA" dirty="0"/>
          </a:p>
        </p:txBody>
      </p:sp>
      <p:sp>
        <p:nvSpPr>
          <p:cNvPr id="11" name="Rectangle 10">
            <a:extLst>
              <a:ext uri="{FF2B5EF4-FFF2-40B4-BE49-F238E27FC236}">
                <a16:creationId xmlns:a16="http://schemas.microsoft.com/office/drawing/2014/main" id="{6DD662B7-2F7F-4D06-8982-CDB885D9DE8D}"/>
              </a:ext>
            </a:extLst>
          </p:cNvPr>
          <p:cNvSpPr/>
          <p:nvPr/>
        </p:nvSpPr>
        <p:spPr>
          <a:xfrm>
            <a:off x="4484582" y="4200551"/>
            <a:ext cx="4247706" cy="523220"/>
          </a:xfrm>
          <a:prstGeom prst="rect">
            <a:avLst/>
          </a:prstGeom>
        </p:spPr>
        <p:txBody>
          <a:bodyPr wrap="square">
            <a:spAutoFit/>
          </a:bodyPr>
          <a:lstStyle/>
          <a:p>
            <a:r>
              <a:rPr lang="en-CA" dirty="0">
                <a:hlinkClick r:id="rId6"/>
              </a:rPr>
              <a:t>https://towardsdatascience.com/deploy-machine-learning-pipeline-on-aws-fargate-eb6e1c50507</a:t>
            </a:r>
            <a:endParaRPr lang="en-CA" dirty="0"/>
          </a:p>
        </p:txBody>
      </p:sp>
    </p:spTree>
    <p:extLst>
      <p:ext uri="{BB962C8B-B14F-4D97-AF65-F5344CB8AC3E}">
        <p14:creationId xmlns:p14="http://schemas.microsoft.com/office/powerpoint/2010/main" val="3165659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B971CA-D330-41DF-8B57-EB9906C9A259}"/>
              </a:ext>
            </a:extLst>
          </p:cNvPr>
          <p:cNvSpPr>
            <a:spLocks noGrp="1"/>
          </p:cNvSpPr>
          <p:nvPr>
            <p:ph type="title"/>
          </p:nvPr>
        </p:nvSpPr>
        <p:spPr>
          <a:xfrm>
            <a:off x="211688" y="279188"/>
            <a:ext cx="8520600" cy="628068"/>
          </a:xfrm>
        </p:spPr>
        <p:txBody>
          <a:bodyPr/>
          <a:lstStyle/>
          <a:p>
            <a:pPr algn="l"/>
            <a:r>
              <a:rPr lang="en-CA" dirty="0"/>
              <a:t>Resources (cont.)</a:t>
            </a:r>
          </a:p>
        </p:txBody>
      </p:sp>
      <p:pic>
        <p:nvPicPr>
          <p:cNvPr id="12" name="Google Shape;150;p23">
            <a:extLst>
              <a:ext uri="{FF2B5EF4-FFF2-40B4-BE49-F238E27FC236}">
                <a16:creationId xmlns:a16="http://schemas.microsoft.com/office/drawing/2014/main" id="{79F85BCB-5CFC-4F40-A3C3-A5219FD92091}"/>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pic>
        <p:nvPicPr>
          <p:cNvPr id="2" name="Picture 1">
            <a:extLst>
              <a:ext uri="{FF2B5EF4-FFF2-40B4-BE49-F238E27FC236}">
                <a16:creationId xmlns:a16="http://schemas.microsoft.com/office/drawing/2014/main" id="{2ADB4000-50DF-4723-8EDB-5F9C2BE493EE}"/>
              </a:ext>
            </a:extLst>
          </p:cNvPr>
          <p:cNvPicPr>
            <a:picLocks noChangeAspect="1"/>
          </p:cNvPicPr>
          <p:nvPr/>
        </p:nvPicPr>
        <p:blipFill>
          <a:blip r:embed="rId3"/>
          <a:stretch>
            <a:fillRect/>
          </a:stretch>
        </p:blipFill>
        <p:spPr>
          <a:xfrm>
            <a:off x="211687" y="1085956"/>
            <a:ext cx="4133413" cy="2971588"/>
          </a:xfrm>
          <a:prstGeom prst="rect">
            <a:avLst/>
          </a:prstGeom>
        </p:spPr>
      </p:pic>
      <p:pic>
        <p:nvPicPr>
          <p:cNvPr id="3" name="Picture 2">
            <a:extLst>
              <a:ext uri="{FF2B5EF4-FFF2-40B4-BE49-F238E27FC236}">
                <a16:creationId xmlns:a16="http://schemas.microsoft.com/office/drawing/2014/main" id="{A377DD97-C553-42C6-8704-C2709D63860A}"/>
              </a:ext>
            </a:extLst>
          </p:cNvPr>
          <p:cNvPicPr>
            <a:picLocks noChangeAspect="1"/>
          </p:cNvPicPr>
          <p:nvPr/>
        </p:nvPicPr>
        <p:blipFill>
          <a:blip r:embed="rId4"/>
          <a:stretch>
            <a:fillRect/>
          </a:stretch>
        </p:blipFill>
        <p:spPr>
          <a:xfrm>
            <a:off x="4378406" y="1065637"/>
            <a:ext cx="4553905" cy="3000698"/>
          </a:xfrm>
          <a:prstGeom prst="rect">
            <a:avLst/>
          </a:prstGeom>
        </p:spPr>
      </p:pic>
      <p:sp>
        <p:nvSpPr>
          <p:cNvPr id="4" name="Rectangle 3">
            <a:extLst>
              <a:ext uri="{FF2B5EF4-FFF2-40B4-BE49-F238E27FC236}">
                <a16:creationId xmlns:a16="http://schemas.microsoft.com/office/drawing/2014/main" id="{940896FF-0966-4D17-B9BB-18AF55F14B77}"/>
              </a:ext>
            </a:extLst>
          </p:cNvPr>
          <p:cNvSpPr/>
          <p:nvPr/>
        </p:nvSpPr>
        <p:spPr>
          <a:xfrm>
            <a:off x="4381799" y="4145714"/>
            <a:ext cx="4572000" cy="523220"/>
          </a:xfrm>
          <a:prstGeom prst="rect">
            <a:avLst/>
          </a:prstGeom>
        </p:spPr>
        <p:txBody>
          <a:bodyPr>
            <a:spAutoFit/>
          </a:bodyPr>
          <a:lstStyle/>
          <a:p>
            <a:r>
              <a:rPr lang="en-CA">
                <a:hlinkClick r:id="rId5"/>
              </a:rPr>
              <a:t>https://towardsdatascience.com/topic-modeling-in-power-bi-using-pycaret-54422b4e36d6</a:t>
            </a:r>
            <a:endParaRPr lang="en-CA" dirty="0"/>
          </a:p>
        </p:txBody>
      </p:sp>
      <p:sp>
        <p:nvSpPr>
          <p:cNvPr id="6" name="Rectangle 5">
            <a:extLst>
              <a:ext uri="{FF2B5EF4-FFF2-40B4-BE49-F238E27FC236}">
                <a16:creationId xmlns:a16="http://schemas.microsoft.com/office/drawing/2014/main" id="{48EC4C7E-5F72-4C0F-ACA4-4EBA8851615A}"/>
              </a:ext>
            </a:extLst>
          </p:cNvPr>
          <p:cNvSpPr/>
          <p:nvPr/>
        </p:nvSpPr>
        <p:spPr>
          <a:xfrm>
            <a:off x="190201" y="4101534"/>
            <a:ext cx="4572000" cy="738664"/>
          </a:xfrm>
          <a:prstGeom prst="rect">
            <a:avLst/>
          </a:prstGeom>
        </p:spPr>
        <p:txBody>
          <a:bodyPr>
            <a:spAutoFit/>
          </a:bodyPr>
          <a:lstStyle/>
          <a:p>
            <a:r>
              <a:rPr lang="en-CA" dirty="0">
                <a:hlinkClick r:id="rId6"/>
              </a:rPr>
              <a:t>https://towardsdatascience.com/deploy-machine-learning-app-built-using-streamlit-and-pycaret-on-google-kubernetes-engine-fd7e393d99cb</a:t>
            </a:r>
            <a:endParaRPr lang="en-CA" dirty="0"/>
          </a:p>
        </p:txBody>
      </p:sp>
    </p:spTree>
    <p:extLst>
      <p:ext uri="{BB962C8B-B14F-4D97-AF65-F5344CB8AC3E}">
        <p14:creationId xmlns:p14="http://schemas.microsoft.com/office/powerpoint/2010/main" val="558345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ECA281E-5A69-40EF-9FDD-6D2733CF6A0E}"/>
              </a:ext>
            </a:extLst>
          </p:cNvPr>
          <p:cNvPicPr>
            <a:picLocks noChangeAspect="1"/>
          </p:cNvPicPr>
          <p:nvPr/>
        </p:nvPicPr>
        <p:blipFill>
          <a:blip r:embed="rId2"/>
          <a:stretch>
            <a:fillRect/>
          </a:stretch>
        </p:blipFill>
        <p:spPr>
          <a:xfrm>
            <a:off x="283126" y="1138967"/>
            <a:ext cx="4067418" cy="2831746"/>
          </a:xfrm>
          <a:prstGeom prst="rect">
            <a:avLst/>
          </a:prstGeom>
        </p:spPr>
      </p:pic>
      <p:pic>
        <p:nvPicPr>
          <p:cNvPr id="8" name="Picture 7">
            <a:extLst>
              <a:ext uri="{FF2B5EF4-FFF2-40B4-BE49-F238E27FC236}">
                <a16:creationId xmlns:a16="http://schemas.microsoft.com/office/drawing/2014/main" id="{259FA41F-BAC5-4F88-90B3-9D27227C5312}"/>
              </a:ext>
            </a:extLst>
          </p:cNvPr>
          <p:cNvPicPr>
            <a:picLocks noChangeAspect="1"/>
          </p:cNvPicPr>
          <p:nvPr/>
        </p:nvPicPr>
        <p:blipFill>
          <a:blip r:embed="rId3"/>
          <a:stretch>
            <a:fillRect/>
          </a:stretch>
        </p:blipFill>
        <p:spPr>
          <a:xfrm>
            <a:off x="4458820" y="1138967"/>
            <a:ext cx="4352047" cy="2860927"/>
          </a:xfrm>
          <a:prstGeom prst="rect">
            <a:avLst/>
          </a:prstGeom>
        </p:spPr>
      </p:pic>
      <p:sp>
        <p:nvSpPr>
          <p:cNvPr id="9" name="Rectangle 8">
            <a:extLst>
              <a:ext uri="{FF2B5EF4-FFF2-40B4-BE49-F238E27FC236}">
                <a16:creationId xmlns:a16="http://schemas.microsoft.com/office/drawing/2014/main" id="{8C375BC5-0034-4EEE-BB84-9AC4088B8547}"/>
              </a:ext>
            </a:extLst>
          </p:cNvPr>
          <p:cNvSpPr/>
          <p:nvPr/>
        </p:nvSpPr>
        <p:spPr>
          <a:xfrm>
            <a:off x="211688" y="4052650"/>
            <a:ext cx="4067418" cy="738664"/>
          </a:xfrm>
          <a:prstGeom prst="rect">
            <a:avLst/>
          </a:prstGeom>
        </p:spPr>
        <p:txBody>
          <a:bodyPr wrap="square">
            <a:spAutoFit/>
          </a:bodyPr>
          <a:lstStyle/>
          <a:p>
            <a:r>
              <a:rPr lang="en-CA" dirty="0">
                <a:hlinkClick r:id="rId4"/>
              </a:rPr>
              <a:t>https://towardsdatascience.com/deploy-machine-learning-model-on-google-kubernetes-engine-94daac85108b</a:t>
            </a:r>
            <a:endParaRPr lang="en-CA" dirty="0"/>
          </a:p>
        </p:txBody>
      </p:sp>
      <p:sp>
        <p:nvSpPr>
          <p:cNvPr id="10" name="Rectangle 9">
            <a:extLst>
              <a:ext uri="{FF2B5EF4-FFF2-40B4-BE49-F238E27FC236}">
                <a16:creationId xmlns:a16="http://schemas.microsoft.com/office/drawing/2014/main" id="{EC066156-2850-456D-9230-298F6B0C763E}"/>
              </a:ext>
            </a:extLst>
          </p:cNvPr>
          <p:cNvSpPr/>
          <p:nvPr/>
        </p:nvSpPr>
        <p:spPr>
          <a:xfrm>
            <a:off x="4396030" y="4052650"/>
            <a:ext cx="4414837" cy="523220"/>
          </a:xfrm>
          <a:prstGeom prst="rect">
            <a:avLst/>
          </a:prstGeom>
        </p:spPr>
        <p:txBody>
          <a:bodyPr wrap="square">
            <a:spAutoFit/>
          </a:bodyPr>
          <a:lstStyle/>
          <a:p>
            <a:r>
              <a:rPr lang="en-CA" dirty="0">
                <a:hlinkClick r:id="rId5"/>
              </a:rPr>
              <a:t>https://towardsdatascience.com/how-to-implement-clustering-in-power-bi-using-pycaret-4b5e34b1405b</a:t>
            </a:r>
            <a:endParaRPr lang="en-CA" dirty="0"/>
          </a:p>
        </p:txBody>
      </p:sp>
      <p:sp>
        <p:nvSpPr>
          <p:cNvPr id="11" name="Title 1">
            <a:extLst>
              <a:ext uri="{FF2B5EF4-FFF2-40B4-BE49-F238E27FC236}">
                <a16:creationId xmlns:a16="http://schemas.microsoft.com/office/drawing/2014/main" id="{07B971CA-D330-41DF-8B57-EB9906C9A259}"/>
              </a:ext>
            </a:extLst>
          </p:cNvPr>
          <p:cNvSpPr>
            <a:spLocks noGrp="1"/>
          </p:cNvSpPr>
          <p:nvPr>
            <p:ph type="title"/>
          </p:nvPr>
        </p:nvSpPr>
        <p:spPr>
          <a:xfrm>
            <a:off x="211688" y="279188"/>
            <a:ext cx="8520600" cy="628068"/>
          </a:xfrm>
        </p:spPr>
        <p:txBody>
          <a:bodyPr/>
          <a:lstStyle/>
          <a:p>
            <a:pPr algn="l"/>
            <a:r>
              <a:rPr lang="en-CA" dirty="0"/>
              <a:t>Resources (cont.)</a:t>
            </a:r>
          </a:p>
        </p:txBody>
      </p:sp>
      <p:pic>
        <p:nvPicPr>
          <p:cNvPr id="12" name="Google Shape;150;p23">
            <a:extLst>
              <a:ext uri="{FF2B5EF4-FFF2-40B4-BE49-F238E27FC236}">
                <a16:creationId xmlns:a16="http://schemas.microsoft.com/office/drawing/2014/main" id="{79F85BCB-5CFC-4F40-A3C3-A5219FD92091}"/>
              </a:ext>
            </a:extLst>
          </p:cNvPr>
          <p:cNvPicPr preferRelativeResize="0"/>
          <p:nvPr/>
        </p:nvPicPr>
        <p:blipFill>
          <a:blip r:embed="rId6">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107896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70D7-6431-455D-B9AE-FD211518C400}"/>
              </a:ext>
            </a:extLst>
          </p:cNvPr>
          <p:cNvSpPr>
            <a:spLocks noGrp="1"/>
          </p:cNvSpPr>
          <p:nvPr>
            <p:ph type="title"/>
          </p:nvPr>
        </p:nvSpPr>
        <p:spPr>
          <a:xfrm>
            <a:off x="211688" y="279188"/>
            <a:ext cx="8520600" cy="628068"/>
          </a:xfrm>
        </p:spPr>
        <p:txBody>
          <a:bodyPr/>
          <a:lstStyle/>
          <a:p>
            <a:pPr algn="l"/>
            <a:r>
              <a:rPr lang="en-CA" dirty="0"/>
              <a:t>Resources (cont.)</a:t>
            </a:r>
          </a:p>
        </p:txBody>
      </p:sp>
      <p:pic>
        <p:nvPicPr>
          <p:cNvPr id="7" name="Picture 6">
            <a:extLst>
              <a:ext uri="{FF2B5EF4-FFF2-40B4-BE49-F238E27FC236}">
                <a16:creationId xmlns:a16="http://schemas.microsoft.com/office/drawing/2014/main" id="{426F997D-4E72-463C-9248-C2ED40A5DA0A}"/>
              </a:ext>
            </a:extLst>
          </p:cNvPr>
          <p:cNvPicPr>
            <a:picLocks noChangeAspect="1"/>
          </p:cNvPicPr>
          <p:nvPr/>
        </p:nvPicPr>
        <p:blipFill>
          <a:blip r:embed="rId2"/>
          <a:stretch>
            <a:fillRect/>
          </a:stretch>
        </p:blipFill>
        <p:spPr>
          <a:xfrm>
            <a:off x="154538" y="995969"/>
            <a:ext cx="4174650" cy="2947381"/>
          </a:xfrm>
          <a:prstGeom prst="rect">
            <a:avLst/>
          </a:prstGeom>
        </p:spPr>
      </p:pic>
      <p:sp>
        <p:nvSpPr>
          <p:cNvPr id="8" name="Rectangle 7">
            <a:extLst>
              <a:ext uri="{FF2B5EF4-FFF2-40B4-BE49-F238E27FC236}">
                <a16:creationId xmlns:a16="http://schemas.microsoft.com/office/drawing/2014/main" id="{D88B6B06-CF93-496C-9BC7-157966B09EBB}"/>
              </a:ext>
            </a:extLst>
          </p:cNvPr>
          <p:cNvSpPr/>
          <p:nvPr/>
        </p:nvSpPr>
        <p:spPr>
          <a:xfrm>
            <a:off x="211688" y="4052650"/>
            <a:ext cx="4067418" cy="738664"/>
          </a:xfrm>
          <a:prstGeom prst="rect">
            <a:avLst/>
          </a:prstGeom>
        </p:spPr>
        <p:txBody>
          <a:bodyPr wrap="square">
            <a:spAutoFit/>
          </a:bodyPr>
          <a:lstStyle/>
          <a:p>
            <a:r>
              <a:rPr lang="en-CA" dirty="0">
                <a:hlinkClick r:id="rId3"/>
              </a:rPr>
              <a:t>https://towardsdatascience.com/build-your-first-anomaly-detector-in-power-bi-using-pycaret-2b41b363244e</a:t>
            </a:r>
            <a:endParaRPr lang="en-CA" dirty="0"/>
          </a:p>
        </p:txBody>
      </p:sp>
      <p:pic>
        <p:nvPicPr>
          <p:cNvPr id="9" name="Picture 8">
            <a:extLst>
              <a:ext uri="{FF2B5EF4-FFF2-40B4-BE49-F238E27FC236}">
                <a16:creationId xmlns:a16="http://schemas.microsoft.com/office/drawing/2014/main" id="{E2F0416F-F388-45EB-A269-A72F8BE8D26E}"/>
              </a:ext>
            </a:extLst>
          </p:cNvPr>
          <p:cNvPicPr>
            <a:picLocks noChangeAspect="1"/>
          </p:cNvPicPr>
          <p:nvPr/>
        </p:nvPicPr>
        <p:blipFill>
          <a:blip r:embed="rId4"/>
          <a:stretch>
            <a:fillRect/>
          </a:stretch>
        </p:blipFill>
        <p:spPr>
          <a:xfrm>
            <a:off x="4471987" y="995969"/>
            <a:ext cx="4260301" cy="2984175"/>
          </a:xfrm>
          <a:prstGeom prst="rect">
            <a:avLst/>
          </a:prstGeom>
        </p:spPr>
      </p:pic>
      <p:sp>
        <p:nvSpPr>
          <p:cNvPr id="10" name="Rectangle 9">
            <a:extLst>
              <a:ext uri="{FF2B5EF4-FFF2-40B4-BE49-F238E27FC236}">
                <a16:creationId xmlns:a16="http://schemas.microsoft.com/office/drawing/2014/main" id="{774783F3-C14E-438C-8B70-D5A147C89090}"/>
              </a:ext>
            </a:extLst>
          </p:cNvPr>
          <p:cNvSpPr/>
          <p:nvPr/>
        </p:nvSpPr>
        <p:spPr>
          <a:xfrm>
            <a:off x="4414837" y="4052650"/>
            <a:ext cx="4572000" cy="738664"/>
          </a:xfrm>
          <a:prstGeom prst="rect">
            <a:avLst/>
          </a:prstGeom>
        </p:spPr>
        <p:txBody>
          <a:bodyPr>
            <a:spAutoFit/>
          </a:bodyPr>
          <a:lstStyle/>
          <a:p>
            <a:r>
              <a:rPr lang="en-CA" dirty="0">
                <a:hlinkClick r:id="rId5"/>
              </a:rPr>
              <a:t>https://towardsdatascience.com/deploy-machine-learning-pipeline-on-cloud-using-docker-container-bec64458dc01</a:t>
            </a:r>
            <a:endParaRPr lang="en-CA" dirty="0"/>
          </a:p>
        </p:txBody>
      </p:sp>
      <p:pic>
        <p:nvPicPr>
          <p:cNvPr id="11" name="Google Shape;150;p23">
            <a:extLst>
              <a:ext uri="{FF2B5EF4-FFF2-40B4-BE49-F238E27FC236}">
                <a16:creationId xmlns:a16="http://schemas.microsoft.com/office/drawing/2014/main" id="{537360FB-C459-4D85-9120-104CA9E3C32E}"/>
              </a:ext>
            </a:extLst>
          </p:cNvPr>
          <p:cNvPicPr preferRelativeResize="0"/>
          <p:nvPr/>
        </p:nvPicPr>
        <p:blipFill>
          <a:blip r:embed="rId6">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957154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70D7-6431-455D-B9AE-FD211518C400}"/>
              </a:ext>
            </a:extLst>
          </p:cNvPr>
          <p:cNvSpPr>
            <a:spLocks noGrp="1"/>
          </p:cNvSpPr>
          <p:nvPr>
            <p:ph type="title"/>
          </p:nvPr>
        </p:nvSpPr>
        <p:spPr>
          <a:xfrm>
            <a:off x="111672" y="295933"/>
            <a:ext cx="8960889" cy="628068"/>
          </a:xfrm>
        </p:spPr>
        <p:txBody>
          <a:bodyPr/>
          <a:lstStyle/>
          <a:p>
            <a:pPr algn="l"/>
            <a:r>
              <a:rPr lang="en-CA" dirty="0"/>
              <a:t>Resources (cont.)</a:t>
            </a:r>
          </a:p>
        </p:txBody>
      </p:sp>
      <p:pic>
        <p:nvPicPr>
          <p:cNvPr id="3" name="Picture 2">
            <a:extLst>
              <a:ext uri="{FF2B5EF4-FFF2-40B4-BE49-F238E27FC236}">
                <a16:creationId xmlns:a16="http://schemas.microsoft.com/office/drawing/2014/main" id="{D172A2A1-C9FC-4A10-8B50-0FD02DCC619F}"/>
              </a:ext>
            </a:extLst>
          </p:cNvPr>
          <p:cNvPicPr>
            <a:picLocks noChangeAspect="1"/>
          </p:cNvPicPr>
          <p:nvPr/>
        </p:nvPicPr>
        <p:blipFill>
          <a:blip r:embed="rId2"/>
          <a:stretch>
            <a:fillRect/>
          </a:stretch>
        </p:blipFill>
        <p:spPr>
          <a:xfrm>
            <a:off x="154158" y="995969"/>
            <a:ext cx="4232103" cy="2984175"/>
          </a:xfrm>
          <a:prstGeom prst="rect">
            <a:avLst/>
          </a:prstGeom>
        </p:spPr>
      </p:pic>
      <p:sp>
        <p:nvSpPr>
          <p:cNvPr id="4" name="Rectangle 3">
            <a:extLst>
              <a:ext uri="{FF2B5EF4-FFF2-40B4-BE49-F238E27FC236}">
                <a16:creationId xmlns:a16="http://schemas.microsoft.com/office/drawing/2014/main" id="{15E7E271-553D-4A68-AE56-4A3E6BFF20AF}"/>
              </a:ext>
            </a:extLst>
          </p:cNvPr>
          <p:cNvSpPr/>
          <p:nvPr/>
        </p:nvSpPr>
        <p:spPr>
          <a:xfrm>
            <a:off x="107156" y="4147531"/>
            <a:ext cx="4232103" cy="738664"/>
          </a:xfrm>
          <a:prstGeom prst="rect">
            <a:avLst/>
          </a:prstGeom>
        </p:spPr>
        <p:txBody>
          <a:bodyPr wrap="square">
            <a:spAutoFit/>
          </a:bodyPr>
          <a:lstStyle/>
          <a:p>
            <a:r>
              <a:rPr lang="en-CA" dirty="0">
                <a:hlinkClick r:id="rId3"/>
              </a:rPr>
              <a:t>https://towardsdatascience.com/build-and-deploy-your-first-machine-learning-web-app-e020db344a99</a:t>
            </a:r>
            <a:endParaRPr lang="en-CA" dirty="0"/>
          </a:p>
        </p:txBody>
      </p:sp>
      <p:pic>
        <p:nvPicPr>
          <p:cNvPr id="5" name="Picture 4">
            <a:extLst>
              <a:ext uri="{FF2B5EF4-FFF2-40B4-BE49-F238E27FC236}">
                <a16:creationId xmlns:a16="http://schemas.microsoft.com/office/drawing/2014/main" id="{2C26BB95-953F-4DE5-B601-D1D112F73566}"/>
              </a:ext>
            </a:extLst>
          </p:cNvPr>
          <p:cNvPicPr>
            <a:picLocks noChangeAspect="1"/>
          </p:cNvPicPr>
          <p:nvPr/>
        </p:nvPicPr>
        <p:blipFill>
          <a:blip r:embed="rId4"/>
          <a:stretch>
            <a:fillRect/>
          </a:stretch>
        </p:blipFill>
        <p:spPr>
          <a:xfrm>
            <a:off x="4436269" y="995969"/>
            <a:ext cx="4650581" cy="3007625"/>
          </a:xfrm>
          <a:prstGeom prst="rect">
            <a:avLst/>
          </a:prstGeom>
        </p:spPr>
      </p:pic>
      <p:sp>
        <p:nvSpPr>
          <p:cNvPr id="6" name="Rectangle 5">
            <a:extLst>
              <a:ext uri="{FF2B5EF4-FFF2-40B4-BE49-F238E27FC236}">
                <a16:creationId xmlns:a16="http://schemas.microsoft.com/office/drawing/2014/main" id="{CFC0D188-5CFD-4DF8-BE11-5E61E058FA0E}"/>
              </a:ext>
            </a:extLst>
          </p:cNvPr>
          <p:cNvSpPr/>
          <p:nvPr/>
        </p:nvSpPr>
        <p:spPr>
          <a:xfrm>
            <a:off x="4421980" y="4147531"/>
            <a:ext cx="4572000" cy="523220"/>
          </a:xfrm>
          <a:prstGeom prst="rect">
            <a:avLst/>
          </a:prstGeom>
        </p:spPr>
        <p:txBody>
          <a:bodyPr>
            <a:spAutoFit/>
          </a:bodyPr>
          <a:lstStyle/>
          <a:p>
            <a:r>
              <a:rPr lang="en-CA" dirty="0">
                <a:hlinkClick r:id="rId5"/>
              </a:rPr>
              <a:t>https://towardsdatascience.com/machine-learning-in-power-bi-using-pycaret-34307f09394a</a:t>
            </a:r>
            <a:endParaRPr lang="en-CA" dirty="0"/>
          </a:p>
        </p:txBody>
      </p:sp>
      <p:pic>
        <p:nvPicPr>
          <p:cNvPr id="11" name="Google Shape;150;p23">
            <a:extLst>
              <a:ext uri="{FF2B5EF4-FFF2-40B4-BE49-F238E27FC236}">
                <a16:creationId xmlns:a16="http://schemas.microsoft.com/office/drawing/2014/main" id="{75779399-2B4B-48C5-9108-77203F1FEEA5}"/>
              </a:ext>
            </a:extLst>
          </p:cNvPr>
          <p:cNvPicPr preferRelativeResize="0"/>
          <p:nvPr/>
        </p:nvPicPr>
        <p:blipFill>
          <a:blip r:embed="rId6">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3896721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5BE0-7587-409C-9D1A-724DC541C453}"/>
              </a:ext>
            </a:extLst>
          </p:cNvPr>
          <p:cNvSpPr>
            <a:spLocks noGrp="1"/>
          </p:cNvSpPr>
          <p:nvPr>
            <p:ph type="title"/>
          </p:nvPr>
        </p:nvSpPr>
        <p:spPr>
          <a:xfrm>
            <a:off x="311700" y="230713"/>
            <a:ext cx="8520600" cy="572700"/>
          </a:xfrm>
        </p:spPr>
        <p:txBody>
          <a:bodyPr/>
          <a:lstStyle/>
          <a:p>
            <a:r>
              <a:rPr lang="en-CA" dirty="0"/>
              <a:t>Resources (cont.) – Official Video Tutorials</a:t>
            </a:r>
          </a:p>
        </p:txBody>
      </p:sp>
      <p:sp>
        <p:nvSpPr>
          <p:cNvPr id="3" name="Text Placeholder 2">
            <a:extLst>
              <a:ext uri="{FF2B5EF4-FFF2-40B4-BE49-F238E27FC236}">
                <a16:creationId xmlns:a16="http://schemas.microsoft.com/office/drawing/2014/main" id="{06E6FFFC-6088-490F-A98E-979362483C08}"/>
              </a:ext>
            </a:extLst>
          </p:cNvPr>
          <p:cNvSpPr>
            <a:spLocks noGrp="1"/>
          </p:cNvSpPr>
          <p:nvPr>
            <p:ph type="body" idx="1"/>
          </p:nvPr>
        </p:nvSpPr>
        <p:spPr>
          <a:xfrm>
            <a:off x="311700" y="992981"/>
            <a:ext cx="8520600" cy="3919806"/>
          </a:xfrm>
        </p:spPr>
        <p:txBody>
          <a:bodyPr/>
          <a:lstStyle/>
          <a:p>
            <a:r>
              <a:rPr lang="en-US" sz="1600" dirty="0"/>
              <a:t>Binary Classification Video Tutorial</a:t>
            </a:r>
            <a:endParaRPr lang="en-US" i="1" dirty="0"/>
          </a:p>
          <a:p>
            <a:pPr marL="114300" indent="0">
              <a:buNone/>
            </a:pPr>
            <a:r>
              <a:rPr lang="en-CA" sz="1200" dirty="0">
                <a:hlinkClick r:id="rId2"/>
              </a:rPr>
              <a:t>https://www.youtube.com/watch?v=2xAgLKUN6Xs</a:t>
            </a:r>
            <a:endParaRPr lang="en-CA" sz="1200" dirty="0"/>
          </a:p>
          <a:p>
            <a:pPr marL="114300" indent="0">
              <a:buNone/>
            </a:pPr>
            <a:endParaRPr lang="en-CA" sz="1200" dirty="0"/>
          </a:p>
          <a:p>
            <a:r>
              <a:rPr lang="en-US" sz="1600" dirty="0"/>
              <a:t>Clustering in PyCaret Video Tutorial</a:t>
            </a:r>
            <a:endParaRPr lang="en-US" i="1" dirty="0"/>
          </a:p>
          <a:p>
            <a:pPr marL="114300" indent="0">
              <a:buNone/>
            </a:pPr>
            <a:r>
              <a:rPr lang="en-CA" sz="1200" dirty="0">
                <a:hlinkClick r:id="rId3"/>
              </a:rPr>
              <a:t>https://www.youtube.com/watch?v=2oxLDir7foQ</a:t>
            </a:r>
            <a:endParaRPr lang="en-CA" sz="1200" dirty="0"/>
          </a:p>
          <a:p>
            <a:pPr marL="114300" indent="0">
              <a:buNone/>
            </a:pPr>
            <a:endParaRPr lang="en-CA" sz="1200" dirty="0"/>
          </a:p>
          <a:p>
            <a:r>
              <a:rPr lang="en-US" sz="1600" dirty="0"/>
              <a:t>Anomaly Detection in PyCaret Video Tutorial</a:t>
            </a:r>
            <a:endParaRPr lang="en-US" sz="1200" i="1" dirty="0"/>
          </a:p>
          <a:p>
            <a:pPr marL="114300" indent="0">
              <a:buNone/>
            </a:pPr>
            <a:r>
              <a:rPr lang="en-CA" sz="1200" dirty="0">
                <a:hlinkClick r:id="rId4"/>
              </a:rPr>
              <a:t>https://www.youtube.com/watch?v=q0dxYDq1A40&amp;t=2s</a:t>
            </a:r>
            <a:endParaRPr lang="en-CA" sz="1200" dirty="0"/>
          </a:p>
          <a:p>
            <a:pPr marL="114300" indent="0">
              <a:buNone/>
            </a:pPr>
            <a:endParaRPr lang="en-US" dirty="0"/>
          </a:p>
          <a:p>
            <a:r>
              <a:rPr lang="en-US" sz="1600" dirty="0"/>
              <a:t>Topic Modeling in PyCaret Video Tutorial</a:t>
            </a:r>
            <a:endParaRPr lang="en-US" sz="1600" i="1" dirty="0"/>
          </a:p>
          <a:p>
            <a:pPr marL="114300" indent="0">
              <a:buNone/>
            </a:pPr>
            <a:r>
              <a:rPr lang="en-CA" sz="1200" dirty="0">
                <a:hlinkClick r:id="rId5"/>
              </a:rPr>
              <a:t>https://www.youtube.com/watch?v=G6ShuoM3T1M</a:t>
            </a:r>
            <a:endParaRPr lang="en-CA" sz="1200" dirty="0"/>
          </a:p>
          <a:p>
            <a:pPr marL="114300" indent="0">
              <a:buNone/>
            </a:pPr>
            <a:endParaRPr lang="en-CA" sz="1400" u="sng" dirty="0"/>
          </a:p>
          <a:p>
            <a:r>
              <a:rPr lang="en-US" sz="1600" dirty="0"/>
              <a:t>Association Rule Mining in PyCaret Video Tutorial</a:t>
            </a:r>
            <a:endParaRPr lang="en-US" sz="1600" i="1" dirty="0"/>
          </a:p>
          <a:p>
            <a:pPr marL="114300" indent="0">
              <a:buNone/>
            </a:pPr>
            <a:r>
              <a:rPr lang="en-CA" sz="1200" dirty="0">
                <a:hlinkClick r:id="rId6"/>
              </a:rPr>
              <a:t>https://www.youtube.com/watch?v=XYAGwts5qGw</a:t>
            </a:r>
            <a:endParaRPr lang="en-CA" sz="1400" i="1" u="sng" dirty="0"/>
          </a:p>
          <a:p>
            <a:pPr marL="114300" indent="0">
              <a:buNone/>
            </a:pPr>
            <a:endParaRPr lang="en-US" sz="1400" i="1" dirty="0"/>
          </a:p>
          <a:p>
            <a:pPr marL="114300" indent="0">
              <a:buNone/>
            </a:pPr>
            <a:r>
              <a:rPr lang="en-US" i="1" dirty="0"/>
              <a:t> 	</a:t>
            </a:r>
            <a:endParaRPr lang="en-CA" i="1" dirty="0"/>
          </a:p>
        </p:txBody>
      </p:sp>
      <p:pic>
        <p:nvPicPr>
          <p:cNvPr id="5" name="Google Shape;150;p23">
            <a:extLst>
              <a:ext uri="{FF2B5EF4-FFF2-40B4-BE49-F238E27FC236}">
                <a16:creationId xmlns:a16="http://schemas.microsoft.com/office/drawing/2014/main" id="{7D2C2692-5428-44D8-ACB5-849E3EF0E82D}"/>
              </a:ext>
            </a:extLst>
          </p:cNvPr>
          <p:cNvPicPr preferRelativeResize="0"/>
          <p:nvPr/>
        </p:nvPicPr>
        <p:blipFill>
          <a:blip r:embed="rId7">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426455364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TotalTime>
  <Words>1579</Words>
  <Application>Microsoft Office PowerPoint</Application>
  <PresentationFormat>On-screen Show (16:9)</PresentationFormat>
  <Paragraphs>229</Paragraphs>
  <Slides>36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Arial</vt:lpstr>
      <vt:lpstr>Simple Light</vt:lpstr>
      <vt:lpstr>Introducing PyCaret</vt:lpstr>
      <vt:lpstr>About me</vt:lpstr>
      <vt:lpstr>Important Links</vt:lpstr>
      <vt:lpstr>Resources</vt:lpstr>
      <vt:lpstr>Resources (cont.)</vt:lpstr>
      <vt:lpstr>Resources (cont.)</vt:lpstr>
      <vt:lpstr>Resources (cont.)</vt:lpstr>
      <vt:lpstr>Resources (cont.)</vt:lpstr>
      <vt:lpstr>Resources (cont.) – Official Video Tutorials</vt:lpstr>
      <vt:lpstr>Resources (cont.)</vt:lpstr>
      <vt:lpstr>Resources (cont.)</vt:lpstr>
      <vt:lpstr>Agenda</vt:lpstr>
      <vt:lpstr>Let’s get started</vt:lpstr>
      <vt:lpstr>PowerPoint Presentation</vt:lpstr>
      <vt:lpstr>Granular ML Life Cycle of a supervised experiment</vt:lpstr>
      <vt:lpstr>What’s the challenge?</vt:lpstr>
      <vt:lpstr>What is PyCaret?</vt:lpstr>
      <vt:lpstr>Effect of using PyCaret</vt:lpstr>
      <vt:lpstr>Facts</vt:lpstr>
      <vt:lpstr>New Features in PyCaret 2.0x</vt:lpstr>
      <vt:lpstr>PyCaret 2.0x Feature Demo</vt:lpstr>
      <vt:lpstr>Demo PyCaret 1.0x</vt:lpstr>
      <vt:lpstr>What is deployment?</vt:lpstr>
      <vt:lpstr>What is a container?</vt:lpstr>
      <vt:lpstr>Why not just use virtual machines?</vt:lpstr>
      <vt:lpstr>What is Docker?</vt:lpstr>
      <vt:lpstr>Flask</vt:lpstr>
      <vt:lpstr>Streamlit</vt:lpstr>
      <vt:lpstr>Demo 1 – Deploy Flask app on Heroku</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PyCaret 1.0.0</dc:title>
  <cp:lastModifiedBy>Moez Sajwani</cp:lastModifiedBy>
  <cp:revision>77</cp:revision>
  <dcterms:modified xsi:type="dcterms:W3CDTF">2020-07-16T16:48:41Z</dcterms:modified>
</cp:coreProperties>
</file>