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roxima Nova"/>
      <p:regular r:id="rId25"/>
      <p:bold r:id="rId26"/>
      <p:italic r:id="rId27"/>
      <p:boldItalic r:id="rId28"/>
    </p:embeddedFont>
    <p:embeddedFont>
      <p:font typeface="Alfa Slab One"/>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lfaSlabOne-regular.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7a7f0f191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7a7f0f191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7a7f0f191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7a7f0f191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7a7f0f191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7a7f0f191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7a7f0f191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7a7f0f191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7a7f0f191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7a7f0f191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7a7f0f191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7a7f0f191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7a7f0f191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7a7f0f191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7a7f0f191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7a7f0f191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7a7f0f191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7a7f0f191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7a7f0f191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7a7f0f191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60a9d3d0f9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60a9d3d0f9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0a9d3d0f9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0a9d3d0f9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0a9d3d0f9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0a9d3d0f9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7a7f0f19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7a7f0f19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7a7f0f19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7a7f0f19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7a7f0f191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7a7f0f191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7a7f0f191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7a7f0f191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7a7f0f191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7a7f0f191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lnSpc>
                <a:spcPct val="125000"/>
              </a:lnSpc>
              <a:spcBef>
                <a:spcPts val="0"/>
              </a:spcBef>
              <a:spcAft>
                <a:spcPts val="0"/>
              </a:spcAft>
              <a:buClr>
                <a:srgbClr val="91CED9"/>
              </a:buClr>
              <a:buSzPts val="1800"/>
              <a:buFont typeface="Noto Sans Symbols"/>
              <a:buChar char="●"/>
              <a:defRPr sz="2000">
                <a:latin typeface="Calibri"/>
                <a:ea typeface="Calibri"/>
                <a:cs typeface="Calibri"/>
                <a:sym typeface="Calibri"/>
              </a:defRPr>
            </a:lvl1pPr>
            <a:lvl2pPr indent="-228600" lvl="1" marL="914400">
              <a:spcBef>
                <a:spcPts val="0"/>
              </a:spcBef>
              <a:spcAft>
                <a:spcPts val="0"/>
              </a:spcAft>
              <a:buClr>
                <a:srgbClr val="91CED9"/>
              </a:buClr>
              <a:buSzPts val="1800"/>
              <a:buFont typeface="Avenir"/>
              <a:buNone/>
              <a:defRPr/>
            </a:lvl2pPr>
            <a:lvl3pPr indent="-342900" lvl="2" marL="1371600">
              <a:spcBef>
                <a:spcPts val="0"/>
              </a:spcBef>
              <a:spcAft>
                <a:spcPts val="0"/>
              </a:spcAft>
              <a:buClr>
                <a:srgbClr val="91CED9"/>
              </a:buClr>
              <a:buSzPts val="1800"/>
              <a:buFont typeface="Noto Sans Symbols"/>
              <a:buChar char="·"/>
              <a:defRPr/>
            </a:lvl3pPr>
            <a:lvl4pPr indent="-228600" lvl="3" marL="1828800">
              <a:spcBef>
                <a:spcPts val="0"/>
              </a:spcBef>
              <a:spcAft>
                <a:spcPts val="0"/>
              </a:spcAft>
              <a:buClr>
                <a:srgbClr val="91CED9"/>
              </a:buClr>
              <a:buSzPts val="1800"/>
              <a:buFont typeface="Avenir"/>
              <a:buNone/>
              <a:defRPr/>
            </a:lvl4pPr>
            <a:lvl5pPr indent="-342900" lvl="4" marL="2286000">
              <a:spcBef>
                <a:spcPts val="0"/>
              </a:spcBef>
              <a:spcAft>
                <a:spcPts val="0"/>
              </a:spcAft>
              <a:buClr>
                <a:srgbClr val="91CED9"/>
              </a:buClr>
              <a:buSzPts val="1800"/>
              <a:buFont typeface="Noto Sans Symbols"/>
              <a:buChar char="·"/>
              <a:defRPr/>
            </a:lvl5pPr>
            <a:lvl6pPr indent="-342900" lvl="5" marL="2743200">
              <a:spcBef>
                <a:spcPts val="0"/>
              </a:spcBef>
              <a:spcAft>
                <a:spcPts val="0"/>
              </a:spcAft>
              <a:buClr>
                <a:schemeClr val="lt1"/>
              </a:buClr>
              <a:buSzPts val="1800"/>
              <a:buFont typeface="Arial"/>
              <a:buChar char="•"/>
              <a:defRPr/>
            </a:lvl6pPr>
            <a:lvl7pPr indent="-342900" lvl="6" marL="3200400">
              <a:spcBef>
                <a:spcPts val="0"/>
              </a:spcBef>
              <a:spcAft>
                <a:spcPts val="0"/>
              </a:spcAft>
              <a:buClr>
                <a:schemeClr val="lt1"/>
              </a:buClr>
              <a:buSzPts val="1800"/>
              <a:buFont typeface="Arial"/>
              <a:buChar char="•"/>
              <a:defRPr/>
            </a:lvl7pPr>
            <a:lvl8pPr indent="-342900" lvl="7" marL="3657600">
              <a:spcBef>
                <a:spcPts val="0"/>
              </a:spcBef>
              <a:spcAft>
                <a:spcPts val="0"/>
              </a:spcAft>
              <a:buClr>
                <a:schemeClr val="lt1"/>
              </a:buClr>
              <a:buSzPts val="1800"/>
              <a:buFont typeface="Arial"/>
              <a:buChar char="•"/>
              <a:defRPr/>
            </a:lvl8pPr>
            <a:lvl9pPr indent="-342900" lvl="8" marL="4114800">
              <a:spcBef>
                <a:spcPts val="0"/>
              </a:spcBef>
              <a:spcAft>
                <a:spcPts val="0"/>
              </a:spcAft>
              <a:buClr>
                <a:schemeClr val="lt1"/>
              </a:buClr>
              <a:buSzPts val="1800"/>
              <a:buFont typeface="Arial"/>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Analysis on supermarket sales for 3 cities in the Country of </a:t>
            </a:r>
            <a:r>
              <a:rPr lang="en-GB"/>
              <a:t>Myanmar</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Done by: S.S.Jayanth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5. What are the other plots made for this dataset?</a:t>
            </a:r>
            <a:endParaRPr b="1"/>
          </a:p>
          <a:p>
            <a:pPr indent="0" lvl="0" marL="0" rtl="0" algn="l">
              <a:spcBef>
                <a:spcPts val="0"/>
              </a:spcBef>
              <a:spcAft>
                <a:spcPts val="0"/>
              </a:spcAft>
              <a:buNone/>
            </a:pPr>
            <a:r>
              <a:rPr lang="en-GB"/>
              <a:t>The other plots of the dataset are as below: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18" name="Google Shape;118;p22"/>
          <p:cNvPicPr preferRelativeResize="0"/>
          <p:nvPr/>
        </p:nvPicPr>
        <p:blipFill>
          <a:blip r:embed="rId3">
            <a:alphaModFix/>
          </a:blip>
          <a:stretch>
            <a:fillRect/>
          </a:stretch>
        </p:blipFill>
        <p:spPr>
          <a:xfrm>
            <a:off x="623525" y="2129475"/>
            <a:ext cx="2764725" cy="2512025"/>
          </a:xfrm>
          <a:prstGeom prst="rect">
            <a:avLst/>
          </a:prstGeom>
          <a:noFill/>
          <a:ln>
            <a:noFill/>
          </a:ln>
        </p:spPr>
      </p:pic>
      <p:pic>
        <p:nvPicPr>
          <p:cNvPr id="119" name="Google Shape;119;p22"/>
          <p:cNvPicPr preferRelativeResize="0"/>
          <p:nvPr/>
        </p:nvPicPr>
        <p:blipFill>
          <a:blip r:embed="rId4">
            <a:alphaModFix/>
          </a:blip>
          <a:stretch>
            <a:fillRect/>
          </a:stretch>
        </p:blipFill>
        <p:spPr>
          <a:xfrm>
            <a:off x="5154825" y="2129475"/>
            <a:ext cx="2764725" cy="243859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26" name="Google Shape;126;p23"/>
          <p:cNvPicPr preferRelativeResize="0"/>
          <p:nvPr/>
        </p:nvPicPr>
        <p:blipFill>
          <a:blip r:embed="rId3">
            <a:alphaModFix/>
          </a:blip>
          <a:stretch>
            <a:fillRect/>
          </a:stretch>
        </p:blipFill>
        <p:spPr>
          <a:xfrm>
            <a:off x="469050" y="1450975"/>
            <a:ext cx="2576450" cy="2657650"/>
          </a:xfrm>
          <a:prstGeom prst="rect">
            <a:avLst/>
          </a:prstGeom>
          <a:noFill/>
          <a:ln>
            <a:noFill/>
          </a:ln>
        </p:spPr>
      </p:pic>
      <p:pic>
        <p:nvPicPr>
          <p:cNvPr id="127" name="Google Shape;127;p23"/>
          <p:cNvPicPr preferRelativeResize="0"/>
          <p:nvPr/>
        </p:nvPicPr>
        <p:blipFill>
          <a:blip r:embed="rId4">
            <a:alphaModFix/>
          </a:blip>
          <a:stretch>
            <a:fillRect/>
          </a:stretch>
        </p:blipFill>
        <p:spPr>
          <a:xfrm>
            <a:off x="2988188" y="1429988"/>
            <a:ext cx="3009925" cy="2699625"/>
          </a:xfrm>
          <a:prstGeom prst="rect">
            <a:avLst/>
          </a:prstGeom>
          <a:noFill/>
          <a:ln>
            <a:noFill/>
          </a:ln>
        </p:spPr>
      </p:pic>
      <p:pic>
        <p:nvPicPr>
          <p:cNvPr id="128" name="Google Shape;128;p23"/>
          <p:cNvPicPr preferRelativeResize="0"/>
          <p:nvPr/>
        </p:nvPicPr>
        <p:blipFill>
          <a:blip r:embed="rId5">
            <a:alphaModFix/>
          </a:blip>
          <a:stretch>
            <a:fillRect/>
          </a:stretch>
        </p:blipFill>
        <p:spPr>
          <a:xfrm>
            <a:off x="5998100" y="1450975"/>
            <a:ext cx="2733800" cy="254808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35" name="Google Shape;135;p24"/>
          <p:cNvPicPr preferRelativeResize="0"/>
          <p:nvPr/>
        </p:nvPicPr>
        <p:blipFill>
          <a:blip r:embed="rId3">
            <a:alphaModFix/>
          </a:blip>
          <a:stretch>
            <a:fillRect/>
          </a:stretch>
        </p:blipFill>
        <p:spPr>
          <a:xfrm>
            <a:off x="852350" y="569450"/>
            <a:ext cx="7562850" cy="4257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42" name="Google Shape;142;p25"/>
          <p:cNvPicPr preferRelativeResize="0"/>
          <p:nvPr/>
        </p:nvPicPr>
        <p:blipFill>
          <a:blip r:embed="rId3">
            <a:alphaModFix/>
          </a:blip>
          <a:stretch>
            <a:fillRect/>
          </a:stretch>
        </p:blipFill>
        <p:spPr>
          <a:xfrm>
            <a:off x="909250" y="442900"/>
            <a:ext cx="7410450" cy="4257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800"/>
              </a:spcAft>
              <a:buNone/>
            </a:pPr>
            <a:r>
              <a:rPr b="1" lang="en-GB" sz="2266">
                <a:solidFill>
                  <a:srgbClr val="000000"/>
                </a:solidFill>
                <a:highlight>
                  <a:srgbClr val="FFFFFF"/>
                </a:highlight>
                <a:latin typeface="Calibri"/>
                <a:ea typeface="Calibri"/>
                <a:cs typeface="Calibri"/>
                <a:sym typeface="Calibri"/>
              </a:rPr>
              <a:t>Conclusion: </a:t>
            </a:r>
            <a:endParaRPr sz="3666"/>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b="1" sz="1600">
              <a:solidFill>
                <a:srgbClr val="000000"/>
              </a:solidFill>
              <a:highlight>
                <a:srgbClr val="FFFFFF"/>
              </a:highlight>
            </a:endParaRPr>
          </a:p>
          <a:p>
            <a:pPr indent="-330200" lvl="0" marL="457200" rtl="0" algn="l">
              <a:lnSpc>
                <a:spcPct val="150000"/>
              </a:lnSpc>
              <a:spcBef>
                <a:spcPts val="800"/>
              </a:spcBef>
              <a:spcAft>
                <a:spcPts val="0"/>
              </a:spcAft>
              <a:buClr>
                <a:srgbClr val="000000"/>
              </a:buClr>
              <a:buSzPts val="1600"/>
              <a:buFont typeface="Calibri"/>
              <a:buChar char="●"/>
            </a:pPr>
            <a:r>
              <a:rPr lang="en-GB" sz="1600">
                <a:solidFill>
                  <a:srgbClr val="000000"/>
                </a:solidFill>
                <a:highlight>
                  <a:srgbClr val="FFFFFF"/>
                </a:highlight>
              </a:rPr>
              <a:t>This analysis concludes that in the representation of gross income of female vs male, the males earn slightly less than the females.</a:t>
            </a:r>
            <a:endParaRPr sz="1600">
              <a:solidFill>
                <a:srgbClr val="000000"/>
              </a:solidFill>
              <a:highlight>
                <a:srgbClr val="FFFFFF"/>
              </a:highlight>
            </a:endParaRPr>
          </a:p>
          <a:p>
            <a:pPr indent="-330200" lvl="0" marL="457200" rtl="0" algn="l">
              <a:lnSpc>
                <a:spcPct val="150000"/>
              </a:lnSpc>
              <a:spcBef>
                <a:spcPts val="0"/>
              </a:spcBef>
              <a:spcAft>
                <a:spcPts val="0"/>
              </a:spcAft>
              <a:buClr>
                <a:srgbClr val="000000"/>
              </a:buClr>
              <a:buSzPts val="1600"/>
              <a:buFont typeface="Calibri"/>
              <a:buChar char="●"/>
            </a:pPr>
            <a:r>
              <a:rPr lang="en-GB" sz="1600">
                <a:solidFill>
                  <a:srgbClr val="000000"/>
                </a:solidFill>
                <a:highlight>
                  <a:srgbClr val="FFFFFF"/>
                </a:highlight>
              </a:rPr>
              <a:t>This analysis also proves that the normal customers spend more on food and beverages while the member customers spend more on Beauty and health.</a:t>
            </a:r>
            <a:endParaRPr sz="1600">
              <a:solidFill>
                <a:srgbClr val="000000"/>
              </a:solidFill>
              <a:highlight>
                <a:srgbClr val="FFFFFF"/>
              </a:highlight>
            </a:endParaRPr>
          </a:p>
          <a:p>
            <a:pPr indent="-330200" lvl="0" marL="457200" rtl="0" algn="l">
              <a:lnSpc>
                <a:spcPct val="150000"/>
              </a:lnSpc>
              <a:spcBef>
                <a:spcPts val="0"/>
              </a:spcBef>
              <a:spcAft>
                <a:spcPts val="0"/>
              </a:spcAft>
              <a:buClr>
                <a:srgbClr val="000000"/>
              </a:buClr>
              <a:buSzPts val="1600"/>
              <a:buFont typeface="Calibri"/>
              <a:buChar char="●"/>
            </a:pPr>
            <a:r>
              <a:rPr lang="en-GB" sz="1600">
                <a:solidFill>
                  <a:srgbClr val="000000"/>
                </a:solidFill>
                <a:highlight>
                  <a:srgbClr val="FFFFFF"/>
                </a:highlight>
              </a:rPr>
              <a:t> This also proves that the tax% is highest in the city of Naypyitaw, since it is the capital of Myanmar.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Actionable insights and summary</a:t>
            </a:r>
            <a:endParaRPr/>
          </a:p>
        </p:txBody>
      </p:sp>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Actionable Insights: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1. </a:t>
            </a:r>
            <a:r>
              <a:rPr b="1" lang="en-GB"/>
              <a:t>Gender Income Disparity:</a:t>
            </a:r>
            <a:endParaRPr b="1"/>
          </a:p>
          <a:p>
            <a:pPr indent="0" lvl="0" marL="0" rtl="0" algn="l">
              <a:spcBef>
                <a:spcPts val="0"/>
              </a:spcBef>
              <a:spcAft>
                <a:spcPts val="0"/>
              </a:spcAft>
              <a:buNone/>
            </a:pPr>
            <a:r>
              <a:rPr lang="en-GB"/>
              <a:t>The analysis highlights a somewhat unexpected result where the representation of gross income for females versus males reveals that males earn slightly less than females. This insight underscores the need to explore the underlying factors contributing to this phenomenon. Initiating research into occupational distributions, wage gaps, and career progression paths could help identify and address gender-based income disparities.</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GB"/>
              <a:t>2. </a:t>
            </a:r>
            <a:r>
              <a:rPr b="1" lang="en-GB"/>
              <a:t>Consumer Spending Patterns:</a:t>
            </a:r>
            <a:endParaRPr b="1"/>
          </a:p>
          <a:p>
            <a:pPr indent="0" lvl="0" marL="0" rtl="0" algn="l">
              <a:spcBef>
                <a:spcPts val="0"/>
              </a:spcBef>
              <a:spcAft>
                <a:spcPts val="0"/>
              </a:spcAft>
              <a:buNone/>
            </a:pPr>
            <a:r>
              <a:rPr lang="en-GB"/>
              <a:t>The distinction in spending habits between normal customers and member customers is a valuable insight. Notably, normal customers allocate more of their spending towards food and beverages, while member customers prioritize expenditures on beauty and health-related products and services. Businesses can leverage this information to tailor marketing strategies and offerings to cater to the specific preferences of these two customer segments, potentially increasing customer satisfaction and revenue.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3. </a:t>
            </a:r>
            <a:r>
              <a:rPr b="1" lang="en-GB"/>
              <a:t>Geographic Tax Variation:</a:t>
            </a:r>
            <a:endParaRPr b="1"/>
          </a:p>
          <a:p>
            <a:pPr indent="0" lvl="0" marL="0" rtl="0" algn="l">
              <a:spcBef>
                <a:spcPts val="0"/>
              </a:spcBef>
              <a:spcAft>
                <a:spcPts val="0"/>
              </a:spcAft>
              <a:buNone/>
            </a:pPr>
            <a:r>
              <a:rPr lang="en-GB"/>
              <a:t>The analysis draws attention to the variation in tax percentages across different regions, with the highest tax rate observed in the city of </a:t>
            </a:r>
            <a:r>
              <a:rPr lang="en-GB"/>
              <a:t>Naypyidaw</a:t>
            </a:r>
            <a:r>
              <a:rPr lang="en-GB"/>
              <a:t>, Myanmar's capital. This insight has implications for tax policy evaluation and regional economic development strategies. It might be beneficial to investigate the reasons behind the higher tax rate in Naypyitaw, assess its impact on businesses and residents, and consider potential adjustments to ensure equitable tax burdens across the country.</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6" name="Google Shape;16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 conclusion, this analysis offers valuable insights into income distribution, consumer behavior, and tax rates. The findings highlight areas of potential concern and opportunity that policymakers, businesses, and researchers can address. By exploring the underlying factors driving these trends, stakeholders can work towards fostering greater economic equality, refining business strategies, and optimizing tax policies for the betterment of society as a whole.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2" name="Google Shape;17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Summary:</a:t>
            </a:r>
            <a:endParaRPr b="1"/>
          </a:p>
          <a:p>
            <a:pPr indent="0" lvl="0" marL="0" rtl="0" algn="l">
              <a:spcBef>
                <a:spcPts val="0"/>
              </a:spcBef>
              <a:spcAft>
                <a:spcPts val="0"/>
              </a:spcAft>
              <a:buNone/>
            </a:pPr>
            <a:r>
              <a:rPr lang="en-GB"/>
              <a:t>The analysis undertaken examines several key aspects of income distribution, consumer spending behavior, and tax rates across different demographics. The findings shed light on interesting trends and patterns that could have implications for various sectors and policies.</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8" name="Google Shape;17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GB" sz="4800"/>
              <a:t>THANK YOU</a:t>
            </a:r>
            <a:endParaRPr b="1"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lt1"/>
              </a:buClr>
              <a:buSzPct val="93333"/>
              <a:buFont typeface="Calibri"/>
              <a:buNone/>
            </a:pPr>
            <a:r>
              <a:rPr b="1" lang="en-GB">
                <a:latin typeface="Calibri"/>
                <a:ea typeface="Calibri"/>
                <a:cs typeface="Calibri"/>
                <a:sym typeface="Calibri"/>
              </a:rPr>
              <a:t>TABLE OF CONTENTS</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Calibri"/>
              <a:buChar char="●"/>
            </a:pPr>
            <a:r>
              <a:rPr lang="en-GB">
                <a:solidFill>
                  <a:srgbClr val="000000"/>
                </a:solidFill>
              </a:rPr>
              <a:t>Abstract</a:t>
            </a:r>
            <a:endParaRPr>
              <a:solidFill>
                <a:srgbClr val="000000"/>
              </a:solidFill>
            </a:endParaRPr>
          </a:p>
          <a:p>
            <a:pPr indent="-342900" lvl="0" marL="457200" rtl="0" algn="l">
              <a:spcBef>
                <a:spcPts val="0"/>
              </a:spcBef>
              <a:spcAft>
                <a:spcPts val="0"/>
              </a:spcAft>
              <a:buClr>
                <a:srgbClr val="000000"/>
              </a:buClr>
              <a:buSzPts val="1800"/>
              <a:buFont typeface="Calibri"/>
              <a:buChar char="●"/>
            </a:pPr>
            <a:r>
              <a:rPr lang="en-GB">
                <a:solidFill>
                  <a:srgbClr val="000000"/>
                </a:solidFill>
              </a:rPr>
              <a:t>Introduction to the problem statement</a:t>
            </a:r>
            <a:endParaRPr>
              <a:solidFill>
                <a:srgbClr val="000000"/>
              </a:solidFill>
            </a:endParaRPr>
          </a:p>
          <a:p>
            <a:pPr indent="-342900" lvl="0" marL="457200" rtl="0" algn="l">
              <a:spcBef>
                <a:spcPts val="0"/>
              </a:spcBef>
              <a:spcAft>
                <a:spcPts val="0"/>
              </a:spcAft>
              <a:buClr>
                <a:srgbClr val="000000"/>
              </a:buClr>
              <a:buSzPts val="1800"/>
              <a:buFont typeface="Calibri"/>
              <a:buChar char="●"/>
            </a:pPr>
            <a:r>
              <a:rPr lang="en-GB">
                <a:solidFill>
                  <a:srgbClr val="000000"/>
                </a:solidFill>
              </a:rPr>
              <a:t>Data interpretation and analysis</a:t>
            </a:r>
            <a:endParaRPr>
              <a:solidFill>
                <a:srgbClr val="000000"/>
              </a:solidFill>
            </a:endParaRPr>
          </a:p>
          <a:p>
            <a:pPr indent="-342900" lvl="0" marL="457200" rtl="0" algn="l">
              <a:spcBef>
                <a:spcPts val="0"/>
              </a:spcBef>
              <a:spcAft>
                <a:spcPts val="0"/>
              </a:spcAft>
              <a:buClr>
                <a:srgbClr val="000000"/>
              </a:buClr>
              <a:buSzPts val="1800"/>
              <a:buFont typeface="Calibri"/>
              <a:buChar char="●"/>
            </a:pPr>
            <a:r>
              <a:rPr lang="en-GB">
                <a:solidFill>
                  <a:srgbClr val="000000"/>
                </a:solidFill>
              </a:rPr>
              <a:t>Conclusion</a:t>
            </a:r>
            <a:endParaRPr>
              <a:solidFill>
                <a:srgbClr val="000000"/>
              </a:solidFill>
            </a:endParaRPr>
          </a:p>
          <a:p>
            <a:pPr indent="-342900" lvl="0" marL="457200" rtl="0" algn="l">
              <a:spcBef>
                <a:spcPts val="0"/>
              </a:spcBef>
              <a:spcAft>
                <a:spcPts val="0"/>
              </a:spcAft>
              <a:buClr>
                <a:srgbClr val="000000"/>
              </a:buClr>
              <a:buSzPts val="1800"/>
              <a:buFont typeface="Calibri"/>
              <a:buChar char="●"/>
            </a:pPr>
            <a:r>
              <a:rPr lang="en-GB">
                <a:solidFill>
                  <a:srgbClr val="000000"/>
                </a:solidFill>
              </a:rPr>
              <a:t>Actionable Insights and Summary</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Abstract</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t>This study focuses on the comprehensive analysis of supermarket sales within the country of Myanmar, specifically within three major cities: Mandalay, Naypyidaw, and Yangon. The analysis delves into sales data for both member and normal customer types, considering the demographic factors of gender – male and female. Employing Python programming and data visualisation tools, the study aims to uncover valuable insights into consumer purchasing behaviours and preferences. By examining sales patterns across different customer segments and cities, this research contributes to a better understanding of the dynamics driving supermarket sales in Myanmar. The findings from this analysis could potentially aid business strategies and decision-making processes for supermarket chains operating within these cities.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 to the problem statement and data interpretation and analysis</a:t>
            </a:r>
            <a:endParaRPr/>
          </a:p>
        </p:txBody>
      </p:sp>
      <p:sp>
        <p:nvSpPr>
          <p:cNvPr id="75" name="Google Shape;75;p16"/>
          <p:cNvSpPr txBox="1"/>
          <p:nvPr>
            <p:ph idx="1" type="body"/>
          </p:nvPr>
        </p:nvSpPr>
        <p:spPr>
          <a:xfrm>
            <a:off x="311700" y="1444200"/>
            <a:ext cx="8520600" cy="360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1. What is the gross income distribution gender wise?</a:t>
            </a:r>
            <a:endParaRPr b="1"/>
          </a:p>
          <a:p>
            <a:pPr indent="0" lvl="0" marL="0" rtl="0" algn="l">
              <a:spcBef>
                <a:spcPts val="0"/>
              </a:spcBef>
              <a:spcAft>
                <a:spcPts val="0"/>
              </a:spcAft>
              <a:buNone/>
            </a:pPr>
            <a:r>
              <a:rPr lang="en-GB"/>
              <a:t>The gross income distribution across all the 3 Cities have been</a:t>
            </a:r>
            <a:endParaRPr/>
          </a:p>
          <a:p>
            <a:pPr indent="0" lvl="0" marL="0" rtl="0" algn="l">
              <a:spcBef>
                <a:spcPts val="0"/>
              </a:spcBef>
              <a:spcAft>
                <a:spcPts val="0"/>
              </a:spcAft>
              <a:buNone/>
            </a:pPr>
            <a:r>
              <a:rPr lang="en-GB"/>
              <a:t>plotted using python and power BI. In python, the plot is only gender</a:t>
            </a:r>
            <a:endParaRPr/>
          </a:p>
          <a:p>
            <a:pPr indent="0" lvl="0" marL="0" rtl="0" algn="l">
              <a:spcBef>
                <a:spcPts val="0"/>
              </a:spcBef>
              <a:spcAft>
                <a:spcPts val="0"/>
              </a:spcAft>
              <a:buNone/>
            </a:pPr>
            <a:r>
              <a:rPr lang="en-GB"/>
              <a:t>against gross income, while in power BI, we can see the plot</a:t>
            </a:r>
            <a:endParaRPr/>
          </a:p>
          <a:p>
            <a:pPr indent="0" lvl="0" marL="0" rtl="0" algn="l">
              <a:spcBef>
                <a:spcPts val="0"/>
              </a:spcBef>
              <a:spcAft>
                <a:spcPts val="0"/>
              </a:spcAft>
              <a:buNone/>
            </a:pPr>
            <a:r>
              <a:rPr lang="en-GB"/>
              <a:t>including per city as well. The plots indicate that the gender Female</a:t>
            </a:r>
            <a:endParaRPr/>
          </a:p>
          <a:p>
            <a:pPr indent="0" lvl="0" marL="0" rtl="0" algn="l">
              <a:spcBef>
                <a:spcPts val="0"/>
              </a:spcBef>
              <a:spcAft>
                <a:spcPts val="0"/>
              </a:spcAft>
              <a:buNone/>
            </a:pPr>
            <a:r>
              <a:rPr lang="en-GB"/>
              <a:t>have a slightly higher gross income compared to men.</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82" name="Google Shape;82;p17"/>
          <p:cNvPicPr preferRelativeResize="0"/>
          <p:nvPr/>
        </p:nvPicPr>
        <p:blipFill rotWithShape="1">
          <a:blip r:embed="rId3">
            <a:alphaModFix/>
          </a:blip>
          <a:srcRect b="-3734" l="0" r="0" t="0"/>
          <a:stretch/>
        </p:blipFill>
        <p:spPr>
          <a:xfrm>
            <a:off x="888150" y="1557953"/>
            <a:ext cx="3252650" cy="2720575"/>
          </a:xfrm>
          <a:prstGeom prst="rect">
            <a:avLst/>
          </a:prstGeom>
          <a:noFill/>
          <a:ln>
            <a:noFill/>
          </a:ln>
        </p:spPr>
      </p:pic>
      <p:pic>
        <p:nvPicPr>
          <p:cNvPr id="83" name="Google Shape;83;p17"/>
          <p:cNvPicPr preferRelativeResize="0"/>
          <p:nvPr/>
        </p:nvPicPr>
        <p:blipFill>
          <a:blip r:embed="rId4">
            <a:alphaModFix/>
          </a:blip>
          <a:stretch>
            <a:fillRect/>
          </a:stretch>
        </p:blipFill>
        <p:spPr>
          <a:xfrm>
            <a:off x="5131650" y="1633150"/>
            <a:ext cx="2853900" cy="2677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2. What is the total gross income distribution?</a:t>
            </a:r>
            <a:endParaRPr b="1"/>
          </a:p>
          <a:p>
            <a:pPr indent="0" lvl="0" marL="0" rtl="0" algn="l">
              <a:spcBef>
                <a:spcPts val="0"/>
              </a:spcBef>
              <a:spcAft>
                <a:spcPts val="0"/>
              </a:spcAft>
              <a:buNone/>
            </a:pPr>
            <a:r>
              <a:rPr lang="en-GB"/>
              <a:t>The total gross income distribution across all 3 cities has been</a:t>
            </a:r>
            <a:endParaRPr/>
          </a:p>
          <a:p>
            <a:pPr indent="0" lvl="0" marL="0" rtl="0" algn="l">
              <a:spcBef>
                <a:spcPts val="0"/>
              </a:spcBef>
              <a:spcAft>
                <a:spcPts val="0"/>
              </a:spcAft>
              <a:buNone/>
            </a:pPr>
            <a:r>
              <a:rPr lang="en-GB"/>
              <a:t>plotted using Python, which indicates that the data is actually</a:t>
            </a:r>
            <a:endParaRPr/>
          </a:p>
          <a:p>
            <a:pPr indent="0" lvl="0" marL="0" rtl="0" algn="l">
              <a:spcBef>
                <a:spcPts val="0"/>
              </a:spcBef>
              <a:spcAft>
                <a:spcPts val="0"/>
              </a:spcAft>
              <a:buNone/>
            </a:pPr>
            <a:r>
              <a:rPr lang="en-GB"/>
              <a:t>right skewed, i.e.; outliers in the right side of the data. When</a:t>
            </a:r>
            <a:endParaRPr/>
          </a:p>
          <a:p>
            <a:pPr indent="0" lvl="0" marL="0" rtl="0" algn="l">
              <a:spcBef>
                <a:spcPts val="0"/>
              </a:spcBef>
              <a:spcAft>
                <a:spcPts val="0"/>
              </a:spcAft>
              <a:buNone/>
            </a:pPr>
            <a:r>
              <a:rPr lang="en-GB"/>
              <a:t>logarithmic transformation was applied, we can observe that</a:t>
            </a:r>
            <a:endParaRPr/>
          </a:p>
          <a:p>
            <a:pPr indent="0" lvl="0" marL="0" rtl="0" algn="l">
              <a:spcBef>
                <a:spcPts val="0"/>
              </a:spcBef>
              <a:spcAft>
                <a:spcPts val="0"/>
              </a:spcAft>
              <a:buNone/>
            </a:pPr>
            <a:r>
              <a:rPr lang="en-GB"/>
              <a:t>the skewness moved to the left side of the data, however, the</a:t>
            </a:r>
            <a:endParaRPr/>
          </a:p>
          <a:p>
            <a:pPr indent="0" lvl="0" marL="0" rtl="0" algn="l">
              <a:spcBef>
                <a:spcPts val="0"/>
              </a:spcBef>
              <a:spcAft>
                <a:spcPts val="0"/>
              </a:spcAft>
              <a:buNone/>
            </a:pPr>
            <a:r>
              <a:rPr lang="en-GB"/>
              <a:t>data is closer to stability than the normally distributed data.</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5" name="Google Shape;95;p19"/>
          <p:cNvSpPr txBox="1"/>
          <p:nvPr>
            <p:ph idx="1" type="body"/>
          </p:nvPr>
        </p:nvSpPr>
        <p:spPr>
          <a:xfrm>
            <a:off x="311700" y="1152475"/>
            <a:ext cx="8520600" cy="3913800"/>
          </a:xfrm>
          <a:prstGeom prst="rect">
            <a:avLst/>
          </a:prstGeom>
        </p:spPr>
        <p:txBody>
          <a:bodyPr anchorCtr="0" anchor="t" bIns="91425" lIns="91425" spcFirstLastPara="1" rIns="91425" wrap="square" tIns="91425">
            <a:normAutofit/>
          </a:bodyPr>
          <a:lstStyle/>
          <a:p>
            <a:pPr indent="0" lvl="0" marL="457200" rtl="0" algn="ctr">
              <a:lnSpc>
                <a:spcPct val="150000"/>
              </a:lnSpc>
              <a:spcBef>
                <a:spcPts val="0"/>
              </a:spcBef>
              <a:spcAft>
                <a:spcPts val="0"/>
              </a:spcAft>
              <a:buNone/>
            </a:pPr>
            <a:r>
              <a:t/>
            </a:r>
            <a:endParaRPr b="1" sz="1600">
              <a:solidFill>
                <a:srgbClr val="000000"/>
              </a:solidFill>
              <a:highlight>
                <a:srgbClr val="FFFFFF"/>
              </a:highlight>
            </a:endParaRPr>
          </a:p>
          <a:p>
            <a:pPr indent="0" lvl="0" marL="457200" rtl="0" algn="ctr">
              <a:lnSpc>
                <a:spcPct val="150000"/>
              </a:lnSpc>
              <a:spcBef>
                <a:spcPts val="800"/>
              </a:spcBef>
              <a:spcAft>
                <a:spcPts val="800"/>
              </a:spcAft>
              <a:buNone/>
            </a:pPr>
            <a:r>
              <a:rPr b="1" lang="en-GB" sz="1600">
                <a:solidFill>
                  <a:srgbClr val="000000"/>
                </a:solidFill>
                <a:highlight>
                  <a:srgbClr val="FFFFFF"/>
                </a:highlight>
              </a:rPr>
              <a:t>Normally distributed gross income plotNormally distributed gross income plotdistributed Normally distributed gross income plotgross income plot</a:t>
            </a:r>
            <a:endParaRPr/>
          </a:p>
        </p:txBody>
      </p:sp>
      <p:pic>
        <p:nvPicPr>
          <p:cNvPr id="96" name="Google Shape;96;p19"/>
          <p:cNvPicPr preferRelativeResize="0"/>
          <p:nvPr/>
        </p:nvPicPr>
        <p:blipFill>
          <a:blip r:embed="rId3">
            <a:alphaModFix/>
          </a:blip>
          <a:stretch>
            <a:fillRect/>
          </a:stretch>
        </p:blipFill>
        <p:spPr>
          <a:xfrm>
            <a:off x="252800" y="1152475"/>
            <a:ext cx="4248575" cy="2902075"/>
          </a:xfrm>
          <a:prstGeom prst="rect">
            <a:avLst/>
          </a:prstGeom>
          <a:noFill/>
          <a:ln>
            <a:noFill/>
          </a:ln>
        </p:spPr>
      </p:pic>
      <p:pic>
        <p:nvPicPr>
          <p:cNvPr id="97" name="Google Shape;97;p19"/>
          <p:cNvPicPr preferRelativeResize="0"/>
          <p:nvPr/>
        </p:nvPicPr>
        <p:blipFill>
          <a:blip r:embed="rId4">
            <a:alphaModFix/>
          </a:blip>
          <a:stretch>
            <a:fillRect/>
          </a:stretch>
        </p:blipFill>
        <p:spPr>
          <a:xfrm>
            <a:off x="4501375" y="1285600"/>
            <a:ext cx="4248575" cy="27363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3. What is the total Unit price distribution?</a:t>
            </a:r>
            <a:endParaRPr b="1"/>
          </a:p>
          <a:p>
            <a:pPr indent="0" lvl="0" marL="0" rtl="0" algn="l">
              <a:spcBef>
                <a:spcPts val="0"/>
              </a:spcBef>
              <a:spcAft>
                <a:spcPts val="0"/>
              </a:spcAft>
              <a:buNone/>
            </a:pPr>
            <a:r>
              <a:rPr lang="en-GB"/>
              <a:t>The unit price distribution was plotted </a:t>
            </a:r>
            <a:endParaRPr/>
          </a:p>
          <a:p>
            <a:pPr indent="0" lvl="0" marL="0" rtl="0" algn="l">
              <a:spcBef>
                <a:spcPts val="0"/>
              </a:spcBef>
              <a:spcAft>
                <a:spcPts val="0"/>
              </a:spcAft>
              <a:buNone/>
            </a:pPr>
            <a:r>
              <a:rPr lang="en-GB"/>
              <a:t>using python, which states that the </a:t>
            </a:r>
            <a:endParaRPr/>
          </a:p>
          <a:p>
            <a:pPr indent="0" lvl="0" marL="0" rtl="0" algn="l">
              <a:spcBef>
                <a:spcPts val="0"/>
              </a:spcBef>
              <a:spcAft>
                <a:spcPts val="0"/>
              </a:spcAft>
              <a:buNone/>
            </a:pPr>
            <a:r>
              <a:rPr lang="en-GB"/>
              <a:t>data is normally distributed and there </a:t>
            </a:r>
            <a:endParaRPr/>
          </a:p>
          <a:p>
            <a:pPr indent="0" lvl="0" marL="0" rtl="0" algn="l">
              <a:spcBef>
                <a:spcPts val="0"/>
              </a:spcBef>
              <a:spcAft>
                <a:spcPts val="0"/>
              </a:spcAft>
              <a:buNone/>
            </a:pPr>
            <a:r>
              <a:rPr lang="en-GB"/>
              <a:t>are no outliers in the data, which implies </a:t>
            </a:r>
            <a:endParaRPr/>
          </a:p>
          <a:p>
            <a:pPr indent="0" lvl="0" marL="0" rtl="0" algn="l">
              <a:spcBef>
                <a:spcPts val="0"/>
              </a:spcBef>
              <a:spcAft>
                <a:spcPts val="0"/>
              </a:spcAft>
              <a:buNone/>
            </a:pPr>
            <a:r>
              <a:rPr lang="en-GB"/>
              <a:t>that the data stabilised.</a:t>
            </a:r>
            <a:endParaRPr/>
          </a:p>
          <a:p>
            <a:pPr indent="0" lvl="0" marL="0" rtl="0" algn="l">
              <a:spcBef>
                <a:spcPts val="0"/>
              </a:spcBef>
              <a:spcAft>
                <a:spcPts val="0"/>
              </a:spcAft>
              <a:buNone/>
            </a:pPr>
            <a:r>
              <a:t/>
            </a:r>
            <a:endParaRPr/>
          </a:p>
        </p:txBody>
      </p:sp>
      <p:pic>
        <p:nvPicPr>
          <p:cNvPr id="104" name="Google Shape;104;p20"/>
          <p:cNvPicPr preferRelativeResize="0"/>
          <p:nvPr/>
        </p:nvPicPr>
        <p:blipFill>
          <a:blip r:embed="rId3">
            <a:alphaModFix/>
          </a:blip>
          <a:stretch>
            <a:fillRect/>
          </a:stretch>
        </p:blipFill>
        <p:spPr>
          <a:xfrm>
            <a:off x="4703875" y="1533684"/>
            <a:ext cx="4128426" cy="2653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4. What is the cost of goods sold distribution?</a:t>
            </a:r>
            <a:endParaRPr b="1"/>
          </a:p>
          <a:p>
            <a:pPr indent="0" lvl="0" marL="0" rtl="0" algn="l">
              <a:spcBef>
                <a:spcPts val="0"/>
              </a:spcBef>
              <a:spcAft>
                <a:spcPts val="0"/>
              </a:spcAft>
              <a:buNone/>
            </a:pPr>
            <a:r>
              <a:rPr lang="en-GB"/>
              <a:t>The cost of goods sold is quite similar to </a:t>
            </a:r>
            <a:endParaRPr/>
          </a:p>
          <a:p>
            <a:pPr indent="0" lvl="0" marL="0" rtl="0" algn="l">
              <a:spcBef>
                <a:spcPts val="0"/>
              </a:spcBef>
              <a:spcAft>
                <a:spcPts val="0"/>
              </a:spcAft>
              <a:buNone/>
            </a:pPr>
            <a:r>
              <a:rPr lang="en-GB"/>
              <a:t>the gross income distribution plot wise, </a:t>
            </a:r>
            <a:endParaRPr/>
          </a:p>
          <a:p>
            <a:pPr indent="0" lvl="0" marL="0" rtl="0" algn="l">
              <a:spcBef>
                <a:spcPts val="0"/>
              </a:spcBef>
              <a:spcAft>
                <a:spcPts val="0"/>
              </a:spcAft>
              <a:buNone/>
            </a:pPr>
            <a:r>
              <a:rPr lang="en-GB"/>
              <a:t>however, the count if the plot varies, i.e.;</a:t>
            </a:r>
            <a:endParaRPr/>
          </a:p>
          <a:p>
            <a:pPr indent="0" lvl="0" marL="0" rtl="0" algn="l">
              <a:spcBef>
                <a:spcPts val="0"/>
              </a:spcBef>
              <a:spcAft>
                <a:spcPts val="0"/>
              </a:spcAft>
              <a:buNone/>
            </a:pPr>
            <a:r>
              <a:rPr lang="en-GB"/>
              <a:t>the parameters are significantly greater.</a:t>
            </a:r>
            <a:endParaRPr/>
          </a:p>
          <a:p>
            <a:pPr indent="0" lvl="0" marL="0" rtl="0" algn="l">
              <a:spcBef>
                <a:spcPts val="0"/>
              </a:spcBef>
              <a:spcAft>
                <a:spcPts val="0"/>
              </a:spcAft>
              <a:buNone/>
            </a:pPr>
            <a:r>
              <a:t/>
            </a:r>
            <a:endParaRPr/>
          </a:p>
        </p:txBody>
      </p:sp>
      <p:pic>
        <p:nvPicPr>
          <p:cNvPr id="111" name="Google Shape;111;p21"/>
          <p:cNvPicPr preferRelativeResize="0"/>
          <p:nvPr/>
        </p:nvPicPr>
        <p:blipFill>
          <a:blip r:embed="rId3">
            <a:alphaModFix/>
          </a:blip>
          <a:stretch>
            <a:fillRect/>
          </a:stretch>
        </p:blipFill>
        <p:spPr>
          <a:xfrm>
            <a:off x="4647175" y="1666100"/>
            <a:ext cx="4087500" cy="2731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