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74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C95AC9-F81A-4084-BB40-9A7F2E32BBF1}" v="438" dt="2025-07-03T03:48:40.257"/>
    <p1510:client id="{F71789B6-BEBD-427C-9E3B-E49D8054A48B}" v="1" dt="2025-07-03T04:29:16.8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7" d="100"/>
          <a:sy n="77" d="100"/>
        </p:scale>
        <p:origin x="77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.sandham@gmail.com" userId="2b03540321407d0e" providerId="LiveId" clId="{F71789B6-BEBD-427C-9E3B-E49D8054A48B}"/>
    <pc:docChg chg="custSel addSld modSld">
      <pc:chgData name="priya.sandham@gmail.com" userId="2b03540321407d0e" providerId="LiveId" clId="{F71789B6-BEBD-427C-9E3B-E49D8054A48B}" dt="2025-07-03T04:34:01.914" v="257" actId="14100"/>
      <pc:docMkLst>
        <pc:docMk/>
      </pc:docMkLst>
      <pc:sldChg chg="modSp mod">
        <pc:chgData name="priya.sandham@gmail.com" userId="2b03540321407d0e" providerId="LiveId" clId="{F71789B6-BEBD-427C-9E3B-E49D8054A48B}" dt="2025-07-03T04:26:58.043" v="165" actId="27636"/>
        <pc:sldMkLst>
          <pc:docMk/>
          <pc:sldMk cId="2774194775" sldId="258"/>
        </pc:sldMkLst>
        <pc:spChg chg="mod">
          <ac:chgData name="priya.sandham@gmail.com" userId="2b03540321407d0e" providerId="LiveId" clId="{F71789B6-BEBD-427C-9E3B-E49D8054A48B}" dt="2025-07-03T04:26:58.043" v="165" actId="27636"/>
          <ac:spMkLst>
            <pc:docMk/>
            <pc:sldMk cId="2774194775" sldId="258"/>
            <ac:spMk id="5" creationId="{19A1F254-BA6C-5EC4-93F3-9AD53E3F449E}"/>
          </ac:spMkLst>
        </pc:spChg>
      </pc:sldChg>
      <pc:sldChg chg="modSp mod">
        <pc:chgData name="priya.sandham@gmail.com" userId="2b03540321407d0e" providerId="LiveId" clId="{F71789B6-BEBD-427C-9E3B-E49D8054A48B}" dt="2025-07-03T04:28:08.768" v="211" actId="5793"/>
        <pc:sldMkLst>
          <pc:docMk/>
          <pc:sldMk cId="1577316255" sldId="261"/>
        </pc:sldMkLst>
        <pc:spChg chg="mod">
          <ac:chgData name="priya.sandham@gmail.com" userId="2b03540321407d0e" providerId="LiveId" clId="{F71789B6-BEBD-427C-9E3B-E49D8054A48B}" dt="2025-07-03T04:28:08.768" v="211" actId="5793"/>
          <ac:spMkLst>
            <pc:docMk/>
            <pc:sldMk cId="1577316255" sldId="261"/>
            <ac:spMk id="10" creationId="{3B02D519-5915-1757-E819-E120DC6D3E9C}"/>
          </ac:spMkLst>
        </pc:spChg>
      </pc:sldChg>
      <pc:sldChg chg="modSp mod">
        <pc:chgData name="priya.sandham@gmail.com" userId="2b03540321407d0e" providerId="LiveId" clId="{F71789B6-BEBD-427C-9E3B-E49D8054A48B}" dt="2025-07-03T04:29:35.730" v="226" actId="255"/>
        <pc:sldMkLst>
          <pc:docMk/>
          <pc:sldMk cId="1381788239" sldId="262"/>
        </pc:sldMkLst>
        <pc:spChg chg="mod">
          <ac:chgData name="priya.sandham@gmail.com" userId="2b03540321407d0e" providerId="LiveId" clId="{F71789B6-BEBD-427C-9E3B-E49D8054A48B}" dt="2025-07-03T04:29:35.730" v="226" actId="255"/>
          <ac:spMkLst>
            <pc:docMk/>
            <pc:sldMk cId="1381788239" sldId="262"/>
            <ac:spMk id="3" creationId="{5D1B71BB-6D15-C69C-D74B-1F371B7AAE2F}"/>
          </ac:spMkLst>
        </pc:spChg>
      </pc:sldChg>
      <pc:sldChg chg="addSp delSp modSp mod">
        <pc:chgData name="priya.sandham@gmail.com" userId="2b03540321407d0e" providerId="LiveId" clId="{F71789B6-BEBD-427C-9E3B-E49D8054A48B}" dt="2025-07-03T04:33:37.615" v="254" actId="5793"/>
        <pc:sldMkLst>
          <pc:docMk/>
          <pc:sldMk cId="317865317" sldId="264"/>
        </pc:sldMkLst>
        <pc:spChg chg="add mod">
          <ac:chgData name="priya.sandham@gmail.com" userId="2b03540321407d0e" providerId="LiveId" clId="{F71789B6-BEBD-427C-9E3B-E49D8054A48B}" dt="2025-07-03T04:33:37.615" v="254" actId="5793"/>
          <ac:spMkLst>
            <pc:docMk/>
            <pc:sldMk cId="317865317" sldId="264"/>
            <ac:spMk id="3" creationId="{E51BCF78-C1E3-EFB7-E7AC-AC2CF176328C}"/>
          </ac:spMkLst>
        </pc:spChg>
        <pc:spChg chg="del mod">
          <ac:chgData name="priya.sandham@gmail.com" userId="2b03540321407d0e" providerId="LiveId" clId="{F71789B6-BEBD-427C-9E3B-E49D8054A48B}" dt="2025-07-03T04:30:05.425" v="230" actId="478"/>
          <ac:spMkLst>
            <pc:docMk/>
            <pc:sldMk cId="317865317" sldId="264"/>
            <ac:spMk id="9" creationId="{8DE10DFC-127C-CF9E-8058-7070170BFD0E}"/>
          </ac:spMkLst>
        </pc:spChg>
        <pc:picChg chg="mod">
          <ac:chgData name="priya.sandham@gmail.com" userId="2b03540321407d0e" providerId="LiveId" clId="{F71789B6-BEBD-427C-9E3B-E49D8054A48B}" dt="2025-07-03T04:29:54.649" v="227" actId="14100"/>
          <ac:picMkLst>
            <pc:docMk/>
            <pc:sldMk cId="317865317" sldId="264"/>
            <ac:picMk id="7" creationId="{F7053FA2-CB3E-2C8E-32CE-9A6B6B2678CE}"/>
          </ac:picMkLst>
        </pc:picChg>
        <pc:picChg chg="mod">
          <ac:chgData name="priya.sandham@gmail.com" userId="2b03540321407d0e" providerId="LiveId" clId="{F71789B6-BEBD-427C-9E3B-E49D8054A48B}" dt="2025-07-03T04:32:55.721" v="244" actId="1076"/>
          <ac:picMkLst>
            <pc:docMk/>
            <pc:sldMk cId="317865317" sldId="264"/>
            <ac:picMk id="11" creationId="{EB5AA729-D7DB-6FDB-FFB4-B716E2D14758}"/>
          </ac:picMkLst>
        </pc:picChg>
      </pc:sldChg>
      <pc:sldChg chg="modSp mod">
        <pc:chgData name="priya.sandham@gmail.com" userId="2b03540321407d0e" providerId="LiveId" clId="{F71789B6-BEBD-427C-9E3B-E49D8054A48B}" dt="2025-07-03T04:34:01.914" v="257" actId="14100"/>
        <pc:sldMkLst>
          <pc:docMk/>
          <pc:sldMk cId="1413154119" sldId="266"/>
        </pc:sldMkLst>
        <pc:picChg chg="mod">
          <ac:chgData name="priya.sandham@gmail.com" userId="2b03540321407d0e" providerId="LiveId" clId="{F71789B6-BEBD-427C-9E3B-E49D8054A48B}" dt="2025-07-03T04:34:01.914" v="257" actId="14100"/>
          <ac:picMkLst>
            <pc:docMk/>
            <pc:sldMk cId="1413154119" sldId="266"/>
            <ac:picMk id="3" creationId="{C74B2B9A-EB09-CB7A-6F9C-A7F577A1A197}"/>
          </ac:picMkLst>
        </pc:picChg>
      </pc:sldChg>
      <pc:sldChg chg="addSp modSp new mod">
        <pc:chgData name="priya.sandham@gmail.com" userId="2b03540321407d0e" providerId="LiveId" clId="{F71789B6-BEBD-427C-9E3B-E49D8054A48B}" dt="2025-07-03T04:29:07.398" v="224" actId="1076"/>
        <pc:sldMkLst>
          <pc:docMk/>
          <pc:sldMk cId="1073873538" sldId="274"/>
        </pc:sldMkLst>
        <pc:spChg chg="add mod">
          <ac:chgData name="priya.sandham@gmail.com" userId="2b03540321407d0e" providerId="LiveId" clId="{F71789B6-BEBD-427C-9E3B-E49D8054A48B}" dt="2025-07-03T04:29:07.398" v="224" actId="1076"/>
          <ac:spMkLst>
            <pc:docMk/>
            <pc:sldMk cId="1073873538" sldId="274"/>
            <ac:spMk id="3" creationId="{9BD6839A-3258-1AF0-C959-4C349E8B02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E9779-E4B7-440F-A5C7-D4DD886333AD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D34CDE-00C5-4628-9E4B-4337461E83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22814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359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569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884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54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5048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D34CDE-00C5-4628-9E4B-4337461E839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03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6CC4-8E30-B9DF-7E34-5C90CD3B9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A30705-C110-3A21-E749-7AA24A7A0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5C51-C461-0CE7-E63E-63E308C2E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DEA20-2FEF-A0AD-EF93-560603FB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CA1BE-29F6-7499-090A-5F383ACA2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201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3DC3B-4A2B-E200-06CC-073FC4336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4609B-0108-6868-419D-53210C273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85D3A-63B2-33CD-DA09-03CF2EDCD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7D1BF-56DD-B96F-8C1E-9CB8D700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AC387-50D5-BF10-E621-7DA65DC0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98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C8745-4AF4-829B-2CBC-E8233F179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2562DF-92A5-DFAC-93A7-1700670B9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29187-13CD-9682-7BDC-01345D37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95E48-052F-5C5E-14AD-84F5B923B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4C4C9-3D85-AF87-14DD-4131A99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649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7B16-6E63-C709-BAED-509F56495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D26E-655C-B1BB-EAE6-C70370828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704FA-6923-3814-9623-92A3B1487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FB00D-F19E-A9BF-DED2-081E2A6EA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3ED5B-00DC-84AB-7C3F-717CF955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47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059C-5EB8-7B9C-37A6-DC268EC09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C06D4-B99C-D091-DF6A-E10A6296B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1E8B2-068C-A5D3-EAF5-C2703E729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0EE77-6597-C343-AACE-B0DF76BB3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D5471-9DF4-02DD-7E46-02091CCC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94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F27F-6C89-C4FF-3BCF-D35A8D3A5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FB893-CDFA-626A-C20C-C1DF9F204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C04F8-9E83-CDA8-BA22-099955B82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4338F-2CD1-7E87-98AF-647DD41DF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5FE2E-F330-EF3C-DBA0-D194E449A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D94CF-917F-EF97-BC1F-11ACF419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997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3E31-1A06-2B27-DF8A-EB182C74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2808B-9087-BD01-8A09-03B18728B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2977F-70B7-D39B-3EFC-AA1D5C5A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DFCE4-3192-7C8E-CECF-AC26EBB74F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6FDDEB-BFC8-F8E5-0CEC-AB08C37D0E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CAB549-C89A-AD11-2382-ADC3536E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BD0EAE-78E0-917B-D075-11ACE18D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E6E71-4B0B-7CF0-CF1D-E1BEB7B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45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2F5-0295-473A-7C6E-F937FCCF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84878-C5BC-9E46-4B21-D8B39425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45908-0FD3-DA79-9E60-8B337C7D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D96D6-1BBD-C45E-18FF-1684B6B71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027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030F76-2F17-BC97-8771-BCAE487E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E07E61-9C64-5A10-79DC-81280958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41B4F-C411-AC58-7E29-F3BB3082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24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AC2DF-0F5D-9B73-03BA-7A7948FE1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30AE6-2BC3-FE51-AB38-5FA548887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CB128-8461-EB14-2E3A-2B65DB2D7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EE5F8-3C7D-DB35-CED7-A39E026A4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D600-D652-44A5-863C-95A3B2DF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9C033F-A1CB-FE21-23B9-D42DFA83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825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32D-7D39-E9AA-8E27-4746854BE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A7A0A4-C64D-3B59-F539-39BFF07F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106BC-2CCE-485A-C2C5-BF9C1B91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2578B-904E-AE68-4B8F-0EDC52AA7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2A652-3BE3-9A0B-5E45-8E188B81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2333-2C17-5F61-D624-36C9EED2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112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97986-475D-2E7F-E789-44F1B5847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EC157-D4B6-B33F-6DD0-57BC93E3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8703-C54A-60BA-8165-AD42DB8F7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88BE47-6EEC-4F50-898F-4FBA0ED6655B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1F500-DF44-4356-526B-4315FAA8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F419-A2D1-B30F-7512-ABDDF92F1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38DD46-7A8D-4D90-9751-A1643CE04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135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6A94-B4BC-2090-979F-8BCB5FBFCE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4604" y="240030"/>
            <a:ext cx="9434902" cy="2077003"/>
          </a:xfrm>
        </p:spPr>
        <p:txBody>
          <a:bodyPr>
            <a:normAutofit/>
          </a:bodyPr>
          <a:lstStyle/>
          <a:p>
            <a:r>
              <a:rPr lang="en-US" sz="5400" dirty="0"/>
              <a:t>Transforming waste management with transfer learning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F1C467-B15F-86F4-DF30-3A25A4A0E1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707105"/>
            <a:ext cx="10469217" cy="297034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12800" dirty="0"/>
              <a:t>Team ID: LTVIP2025TMID39411</a:t>
            </a:r>
          </a:p>
          <a:p>
            <a:pPr algn="l"/>
            <a:r>
              <a:rPr lang="en-US" sz="12800" dirty="0"/>
              <a:t>Team leader: S </a:t>
            </a:r>
            <a:r>
              <a:rPr lang="en-US" sz="12800" dirty="0" err="1"/>
              <a:t>S</a:t>
            </a:r>
            <a:r>
              <a:rPr lang="en-US" sz="12800" dirty="0"/>
              <a:t> Jayapriya</a:t>
            </a:r>
          </a:p>
          <a:p>
            <a:pPr algn="l"/>
            <a:r>
              <a:rPr lang="en-US" sz="12800" dirty="0"/>
              <a:t>Team members:</a:t>
            </a:r>
          </a:p>
          <a:p>
            <a:pPr algn="l"/>
            <a:r>
              <a:rPr lang="en-US" sz="12800" dirty="0"/>
              <a:t>1.Rampalle Vishnu Vardhan</a:t>
            </a:r>
          </a:p>
          <a:p>
            <a:pPr algn="l"/>
            <a:r>
              <a:rPr lang="en-US" sz="12800" dirty="0"/>
              <a:t>2.Ravilla </a:t>
            </a:r>
            <a:r>
              <a:rPr lang="en-US" sz="12800" dirty="0" err="1"/>
              <a:t>Rupachowdary</a:t>
            </a:r>
            <a:endParaRPr lang="en-US" sz="12800" dirty="0"/>
          </a:p>
          <a:p>
            <a:pPr algn="l"/>
            <a:r>
              <a:rPr lang="en-US" sz="12800" dirty="0"/>
              <a:t>3.Revanth</a:t>
            </a:r>
          </a:p>
          <a:p>
            <a:pPr>
              <a:lnSpc>
                <a:spcPct val="100000"/>
              </a:lnSpc>
            </a:pPr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5385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053FA2-CB3E-2C8E-32CE-9A6B6B267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3" y="0"/>
            <a:ext cx="10583429" cy="3429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23D37E0-3628-84B5-AFDF-A543E0B51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6" y="3429000"/>
            <a:ext cx="10977957" cy="599439"/>
          </a:xfrm>
        </p:spPr>
        <p:txBody>
          <a:bodyPr>
            <a:normAutofit/>
          </a:bodyPr>
          <a:lstStyle/>
          <a:p>
            <a:r>
              <a:rPr lang="en-IN" sz="2800" dirty="0"/>
              <a:t>ACTIVITY 1.2:Read the dataset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5AA729-D7DB-6FDB-FFB4-B716E2D14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526" y="4007554"/>
            <a:ext cx="6772078" cy="285044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BCF78-C1E3-EFB7-E7AC-AC2CF1763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3243" y="3935896"/>
            <a:ext cx="8686802" cy="2922104"/>
          </a:xfrm>
        </p:spPr>
        <p:txBody>
          <a:bodyPr>
            <a:normAutofit/>
          </a:bodyPr>
          <a:lstStyle/>
          <a:p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7865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52F3FB-B826-D599-3E0A-E787FFE39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14" y="127065"/>
            <a:ext cx="11786886" cy="45936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735B20-BA50-9DDF-7EB4-EFBCD6805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24" y="4848828"/>
            <a:ext cx="11385942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566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4B2B9A-EB09-CB7A-6F9C-A7F577A1A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40833"/>
            <a:ext cx="10774017" cy="66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154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BA3A-0AB5-D81E-E886-854D97CF2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3" y="52609"/>
            <a:ext cx="10515600" cy="1006757"/>
          </a:xfrm>
        </p:spPr>
        <p:txBody>
          <a:bodyPr/>
          <a:lstStyle/>
          <a:p>
            <a:r>
              <a:rPr lang="en-IN" dirty="0"/>
              <a:t>Split data and model building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A72CA-984F-334C-470A-0A41F2A4D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443" y="971550"/>
            <a:ext cx="12135849" cy="10990363"/>
          </a:xfrm>
        </p:spPr>
        <p:txBody>
          <a:bodyPr/>
          <a:lstStyle/>
          <a:p>
            <a:r>
              <a:rPr lang="en-IN" dirty="0"/>
              <a:t>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0BE5D-93AE-DB11-B911-F84D47CE8C52}"/>
              </a:ext>
            </a:extLst>
          </p:cNvPr>
          <p:cNvSpPr txBox="1"/>
          <p:nvPr/>
        </p:nvSpPr>
        <p:spPr>
          <a:xfrm>
            <a:off x="400050" y="811530"/>
            <a:ext cx="8815387" cy="710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465"/>
              </a:spcBef>
              <a:buNone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  <a:t>Train-Test-Split: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spcBef>
                <a:spcPts val="465"/>
              </a:spcBef>
              <a:spcAft>
                <a:spcPts val="600"/>
              </a:spcAft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  <a:t>In this project, we have already separated data for training and testing.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039BFC9-48C8-8DB3-8176-41E446E80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5045" y="2439977"/>
            <a:ext cx="20877509" cy="227528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8719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Train-Test-Split: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rgbClr val="35475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In this project, we have already separated data for training and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  </a:t>
            </a:r>
            <a:r>
              <a:rPr kumimoji="0" lang="en-US" altLang="en-US" sz="10600" b="0" i="0" u="none" strike="noStrike" cap="none" normalizeH="0" baseline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                 </a:t>
            </a:r>
            <a:endParaRPr kumimoji="0" lang="en-US" altLang="en-US" sz="2200" b="0" i="0" u="none" strike="noStrike" cap="none" normalizeH="0" baseline="0">
              <a:ln>
                <a:noFill/>
              </a:ln>
              <a:solidFill>
                <a:srgbClr val="35475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B1D81EE-E694-56E1-A081-DC440AD8D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596" y="1682001"/>
            <a:ext cx="10970203" cy="3970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527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40F721-7381-B585-285A-C280AA1115F1}"/>
              </a:ext>
            </a:extLst>
          </p:cNvPr>
          <p:cNvSpPr txBox="1"/>
          <p:nvPr/>
        </p:nvSpPr>
        <p:spPr>
          <a:xfrm>
            <a:off x="251460" y="0"/>
            <a:ext cx="12104370" cy="3690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1200"/>
              </a:spcBef>
              <a:spcAft>
                <a:spcPts val="750"/>
              </a:spcAft>
              <a:buNone/>
            </a:pPr>
            <a:r>
              <a:rPr lang="en-US" sz="2400" b="1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Model building;</a:t>
            </a:r>
          </a:p>
          <a:p>
            <a:pPr algn="l" rtl="0">
              <a:spcAft>
                <a:spcPts val="600"/>
              </a:spcAft>
              <a:buNone/>
            </a:pPr>
            <a:r>
              <a:rPr lang="en-US" b="0" i="0" dirty="0">
                <a:effectLst/>
                <a:latin typeface="Montserrat" panose="00000500000000000000" pitchFamily="2" charset="0"/>
              </a:rPr>
              <a:t>Vgg16 Transfer-Learning Model:</a:t>
            </a:r>
          </a:p>
          <a:p>
            <a:pPr algn="l" rtl="0">
              <a:spcAft>
                <a:spcPts val="600"/>
              </a:spcAft>
              <a:buNone/>
            </a:pPr>
            <a:r>
              <a:rPr lang="en-US" b="0" i="0" dirty="0">
                <a:effectLst/>
                <a:latin typeface="Montserrat" panose="00000500000000000000" pitchFamily="2" charset="0"/>
              </a:rPr>
              <a:t>The VGG16-based neural network is created using a pre-trained VGG16 architecture with frozen weights. The model is built sequentially, incorporating the VGG16 base, a flattening layer, dropout for regularization, and a dense layer with SoftMax activation for classification into five categories. The model is compiled using the Adam optimizer and sparse categorical cross-entropy loss. During training, which spans 10 epochs, a generator is employed for the training data, and validation is conducted, incorporating call-backs such as Model Checkpoint and Early Stopping. The best-performing model is saved as "healthy_vs_rotten.h5 " for potential future use. The model summary provides an overview of the architecture, showcasing the layers and parameters involved.</a:t>
            </a:r>
          </a:p>
          <a:p>
            <a:pPr>
              <a:buNone/>
            </a:pPr>
            <a:br>
              <a:rPr lang="en-US" dirty="0"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8483719-BFD1-5ED6-DBA6-AD82117AB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" y="-5426335"/>
            <a:ext cx="6069330" cy="7294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  </a:t>
            </a:r>
            <a:r>
              <a:rPr kumimoji="0" lang="en-US" altLang="en-US" sz="2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ntserrat" panose="00000500000000000000" pitchFamily="2" charset="0"/>
              </a:rPr>
              <a:t>        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ED9BC78-80E9-B63D-663C-08F39B76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084" y="3209924"/>
            <a:ext cx="9100185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7841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AED9FEFE-5BF6-F9F0-6786-3BF5530401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9088"/>
            <a:ext cx="11277600" cy="621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42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CB49F8-6066-AABF-E026-33A99498D8A9}"/>
              </a:ext>
            </a:extLst>
          </p:cNvPr>
          <p:cNvSpPr txBox="1"/>
          <p:nvPr/>
        </p:nvSpPr>
        <p:spPr>
          <a:xfrm>
            <a:off x="349044" y="383458"/>
            <a:ext cx="11680724" cy="1249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850"/>
              </a:lnSpc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sz="2400" b="1" i="0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Testing Model &amp; Data Prediction</a:t>
            </a:r>
          </a:p>
          <a:p>
            <a:pPr algn="l" rtl="0">
              <a:spcBef>
                <a:spcPts val="460"/>
              </a:spcBef>
              <a:buNone/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  <a:t>Testing the model</a:t>
            </a:r>
            <a:endParaRPr lang="en-US" b="0" i="0" dirty="0">
              <a:solidFill>
                <a:srgbClr val="35475C"/>
              </a:solidFill>
              <a:effectLst/>
              <a:latin typeface="Open Sans" panose="020B0606030504020204" pitchFamily="34" charset="0"/>
            </a:endParaRPr>
          </a:p>
          <a:p>
            <a:pPr algn="l" rtl="0">
              <a:spcBef>
                <a:spcPts val="460"/>
              </a:spcBef>
              <a:spcAft>
                <a:spcPts val="600"/>
              </a:spcAft>
            </a:pPr>
            <a:r>
              <a:rPr lang="en-US" b="0" i="0" dirty="0">
                <a:solidFill>
                  <a:srgbClr val="35475C"/>
                </a:solidFill>
                <a:effectLst/>
                <a:latin typeface="Montserrat" panose="00000500000000000000" pitchFamily="2" charset="0"/>
              </a:rPr>
              <a:t>Here we have tested with the Vgg16 Model With the help of the predict () function.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4A8F807-E815-01F5-6452-FCA5BF53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528" y="2123884"/>
            <a:ext cx="9861756" cy="4350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049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7E257B18-A615-9251-E728-2F152307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80" y="252741"/>
            <a:ext cx="11838039" cy="6352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832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E28A4C51-E1A6-B24C-6B27-2F9267695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29" y="443819"/>
            <a:ext cx="11503742" cy="597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8736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BCD990-924B-60B3-E975-5BE636498314}"/>
              </a:ext>
            </a:extLst>
          </p:cNvPr>
          <p:cNvSpPr txBox="1"/>
          <p:nvPr/>
        </p:nvSpPr>
        <p:spPr>
          <a:xfrm>
            <a:off x="276901" y="233265"/>
            <a:ext cx="11031794" cy="1397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250"/>
              </a:lnSpc>
              <a:spcBef>
                <a:spcPts val="1200"/>
              </a:spcBef>
              <a:spcAft>
                <a:spcPts val="750"/>
              </a:spcAft>
              <a:buNone/>
            </a:pPr>
            <a:r>
              <a:rPr lang="en-US" sz="3200" b="1" dirty="0">
                <a:solidFill>
                  <a:srgbClr val="2D2828"/>
                </a:solidFill>
                <a:effectLst/>
                <a:latin typeface="Open Sans" panose="020B0606030504020204" pitchFamily="34" charset="0"/>
              </a:rPr>
              <a:t>Saving the model</a:t>
            </a:r>
          </a:p>
          <a:p>
            <a:pPr algn="l" rtl="0">
              <a:spcAft>
                <a:spcPts val="600"/>
              </a:spcAft>
              <a:buNone/>
            </a:pPr>
            <a:r>
              <a:rPr lang="en-US" b="0" i="0" dirty="0">
                <a:effectLst/>
                <a:latin typeface="Montserrat" panose="00000500000000000000" pitchFamily="2" charset="0"/>
              </a:rPr>
              <a:t>Finally, we have chosen the best model now saving that model </a:t>
            </a:r>
          </a:p>
          <a:p>
            <a:pPr>
              <a:buNone/>
            </a:pPr>
            <a:br>
              <a:rPr lang="en-US" dirty="0">
                <a:effectLst/>
                <a:latin typeface="Montserrat" panose="00000500000000000000" pitchFamily="2" charset="0"/>
              </a:rPr>
            </a:br>
            <a:endParaRPr lang="en-IN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1A39A47-CA18-B2C1-E84F-FE4FAD556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30" y="1375697"/>
            <a:ext cx="11427329" cy="243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402C9ED-12AA-9ED7-161C-2C477592D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4193300"/>
            <a:ext cx="11516189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2D2828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  <a:t>Application Building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In this section, we will be building a web application that is integrated into the model we built. A UI is provided for the uses where he has to enter the values for predictions. The enter values are given to the saved model and prediction is showcased on the UI.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This section has the following tasks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Building HTML Pages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5475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5475C"/>
                </a:solidFill>
                <a:effectLst/>
                <a:latin typeface="Montserrat" panose="00000500000000000000" pitchFamily="2" charset="0"/>
                <a:cs typeface="Open Sans" panose="020B0606030504020204" pitchFamily="34" charset="0"/>
              </a:rPr>
              <a:t>Building server-side script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35475C"/>
              </a:solidFill>
              <a:effectLst/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532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755663-24BF-4094-0CC8-5F83D140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</a:t>
            </a:r>
            <a:endParaRPr lang="en-IN" dirty="0"/>
          </a:p>
        </p:txBody>
      </p:sp>
      <p:pic>
        <p:nvPicPr>
          <p:cNvPr id="10" name="Content Placeholder 9" descr="A diagram of a process&#10;&#10;AI-generated content may be incorrect.">
            <a:extLst>
              <a:ext uri="{FF2B5EF4-FFF2-40B4-BE49-F238E27FC236}">
                <a16:creationId xmlns:a16="http://schemas.microsoft.com/office/drawing/2014/main" id="{AD472736-E73C-76F3-A57B-F1F8BCAAD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" y="1300613"/>
            <a:ext cx="10788115" cy="5295741"/>
          </a:xfrm>
        </p:spPr>
      </p:pic>
    </p:spTree>
    <p:extLst>
      <p:ext uri="{BB962C8B-B14F-4D97-AF65-F5344CB8AC3E}">
        <p14:creationId xmlns:p14="http://schemas.microsoft.com/office/powerpoint/2010/main" val="154212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19A1F254-BA6C-5EC4-93F3-9AD53E3F449E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-1"/>
            <a:ext cx="12192001" cy="693751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800" dirty="0"/>
              <a:t>prior knowledge:</a:t>
            </a:r>
          </a:p>
          <a:p>
            <a:pPr marL="0" indent="0">
              <a:buNone/>
            </a:pPr>
            <a:r>
              <a:rPr lang="en-US" sz="2600" dirty="0"/>
              <a:t>              Transforming waste management using transfer learning is an emerging </a:t>
            </a:r>
            <a:r>
              <a:rPr lang="en-IN" sz="2600" dirty="0"/>
              <a:t>interdisciplinary field that </a:t>
            </a:r>
            <a:r>
              <a:rPr lang="en-IN" sz="2600" dirty="0" err="1"/>
              <a:t>liverages</a:t>
            </a:r>
            <a:r>
              <a:rPr lang="en-IN" sz="2600" dirty="0"/>
              <a:t> pre-trained machine learning models to improve waste </a:t>
            </a:r>
            <a:r>
              <a:rPr lang="en-IN" sz="2600" dirty="0" err="1"/>
              <a:t>detection,classification,sorting</a:t>
            </a:r>
            <a:r>
              <a:rPr lang="en-IN" sz="2600" dirty="0"/>
              <a:t> and </a:t>
            </a:r>
            <a:r>
              <a:rPr lang="en-IN" sz="2600" dirty="0" err="1"/>
              <a:t>monitoring,often</a:t>
            </a:r>
            <a:r>
              <a:rPr lang="en-IN" sz="2600" dirty="0"/>
              <a:t> limited la</a:t>
            </a:r>
          </a:p>
          <a:p>
            <a:pPr marL="0" indent="0">
              <a:buNone/>
            </a:pPr>
            <a:r>
              <a:rPr lang="en-IN" sz="2600" dirty="0"/>
              <a:t>belled data.</a:t>
            </a:r>
            <a:endParaRPr lang="en-US" sz="2600" dirty="0"/>
          </a:p>
          <a:p>
            <a:pPr marL="0" indent="0">
              <a:buNone/>
            </a:pPr>
            <a:r>
              <a:rPr lang="en-US" sz="2000" dirty="0"/>
              <a:t>1.Understanding transfer learning;</a:t>
            </a:r>
          </a:p>
          <a:p>
            <a:pPr marL="0" indent="0">
              <a:buNone/>
            </a:pPr>
            <a:r>
              <a:rPr lang="en-US" sz="2000" dirty="0"/>
              <a:t>                  Transfer learning is a machine learning technique where a model developed for one task is reused as the starting point for a model on a second,</a:t>
            </a:r>
            <a:r>
              <a:rPr lang="en-IN" sz="2000" dirty="0"/>
              <a:t>related task.</a:t>
            </a:r>
          </a:p>
          <a:p>
            <a:r>
              <a:rPr lang="en-IN" sz="2000" dirty="0"/>
              <a:t>You have limited labelled data for </a:t>
            </a:r>
            <a:r>
              <a:rPr lang="en-IN" sz="2000" dirty="0" err="1"/>
              <a:t>ur</a:t>
            </a:r>
            <a:r>
              <a:rPr lang="en-IN" sz="2000" dirty="0"/>
              <a:t> target task(</a:t>
            </a:r>
            <a:r>
              <a:rPr lang="en-IN" sz="2000" dirty="0" err="1"/>
              <a:t>eg;waste</a:t>
            </a:r>
            <a:r>
              <a:rPr lang="en-IN" sz="2000" dirty="0"/>
              <a:t> classification)</a:t>
            </a:r>
          </a:p>
          <a:p>
            <a:r>
              <a:rPr lang="en-IN" sz="2000" dirty="0"/>
              <a:t>You can leverage pre-trained models on large data sets like </a:t>
            </a:r>
            <a:r>
              <a:rPr lang="en-IN" sz="2000" dirty="0" err="1"/>
              <a:t>imaginate,coco,etc</a:t>
            </a:r>
            <a:r>
              <a:rPr lang="en-IN" sz="2000" dirty="0"/>
              <a:t>.</a:t>
            </a:r>
          </a:p>
          <a:p>
            <a:pPr marL="0" indent="0">
              <a:buNone/>
            </a:pPr>
            <a:r>
              <a:rPr lang="en-IN" sz="2000" dirty="0"/>
              <a:t>  Common techniques;</a:t>
            </a:r>
          </a:p>
          <a:p>
            <a:pPr marL="0" indent="0">
              <a:buNone/>
            </a:pPr>
            <a:r>
              <a:rPr lang="en-IN" sz="2000" dirty="0"/>
              <a:t>*Feature extraction</a:t>
            </a:r>
          </a:p>
          <a:p>
            <a:pPr marL="0" indent="0">
              <a:buNone/>
            </a:pPr>
            <a:r>
              <a:rPr lang="en-IN" sz="2000" dirty="0"/>
              <a:t>*Fine-tuning</a:t>
            </a:r>
          </a:p>
          <a:p>
            <a:pPr marL="0" indent="0">
              <a:buNone/>
            </a:pPr>
            <a:r>
              <a:rPr lang="en-IN" sz="2000" dirty="0"/>
              <a:t>2.Waste  management context;</a:t>
            </a:r>
          </a:p>
          <a:p>
            <a:pPr marL="0" indent="0">
              <a:buNone/>
            </a:pPr>
            <a:r>
              <a:rPr lang="en-IN" sz="2000" dirty="0"/>
              <a:t>   Waste detection: recognizing waste in images or videos </a:t>
            </a:r>
          </a:p>
          <a:p>
            <a:pPr marL="0" indent="0">
              <a:buNone/>
            </a:pPr>
            <a:r>
              <a:rPr lang="en-IN" sz="2000" dirty="0"/>
              <a:t>   Waste classification: sorting into categories </a:t>
            </a:r>
          </a:p>
          <a:p>
            <a:pPr marL="0" indent="0">
              <a:buNone/>
            </a:pPr>
            <a:r>
              <a:rPr lang="en-IN" sz="2000" dirty="0"/>
              <a:t>   Monitoring: tracking waste levels in bins or landfill           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600" dirty="0"/>
          </a:p>
          <a:p>
            <a:pPr marL="0" indent="0">
              <a:buNone/>
            </a:pPr>
            <a:endParaRPr lang="en-IN" sz="3900" dirty="0"/>
          </a:p>
          <a:p>
            <a:pPr marL="0" indent="0">
              <a:buNone/>
            </a:pPr>
            <a:endParaRPr lang="en-IN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74194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35C0-1B8F-3CE9-9E6B-B9E9CD372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357" y="365125"/>
            <a:ext cx="11085443" cy="72197"/>
          </a:xfrm>
        </p:spPr>
        <p:txBody>
          <a:bodyPr>
            <a:noAutofit/>
          </a:bodyPr>
          <a:lstStyle/>
          <a:p>
            <a:r>
              <a:rPr lang="en-IN" sz="4000" dirty="0"/>
              <a:t>       Project flow;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B02D519-5915-1757-E819-E120DC6D3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89280"/>
            <a:ext cx="12035789" cy="6268720"/>
          </a:xfrm>
        </p:spPr>
        <p:txBody>
          <a:bodyPr>
            <a:noAutofit/>
          </a:bodyPr>
          <a:lstStyle/>
          <a:p>
            <a:r>
              <a:rPr lang="en-IN" sz="2000" b="1" dirty="0"/>
              <a:t>1. Problem Definition &amp; Objective Setting</a:t>
            </a:r>
          </a:p>
          <a:p>
            <a:pPr marL="0" indent="0">
              <a:buNone/>
            </a:pPr>
            <a:r>
              <a:rPr lang="en-IN" sz="2000" b="1" dirty="0"/>
              <a:t> Transforming Waste Management with Transfer Learning</a:t>
            </a:r>
          </a:p>
          <a:p>
            <a:r>
              <a:rPr lang="en-IN" sz="2000" dirty="0" err="1"/>
              <a:t>tify</a:t>
            </a:r>
            <a:r>
              <a:rPr lang="en-IN" sz="2000" dirty="0"/>
              <a:t> key challenges in current waste management systems (e.g., manual sorting inefficiency, contamination).</a:t>
            </a:r>
          </a:p>
          <a:p>
            <a:r>
              <a:rPr lang="en-IN" sz="2000" dirty="0"/>
              <a:t>Define project goals: e.g., automate waste classification, reduce landfill input, improve recycling accuracy using transfer learning.</a:t>
            </a:r>
          </a:p>
          <a:p>
            <a:r>
              <a:rPr lang="en-IN" sz="2000" b="1" dirty="0"/>
              <a:t>2. Data Collection &amp; Preparation</a:t>
            </a:r>
          </a:p>
          <a:p>
            <a:r>
              <a:rPr lang="en-IN" sz="2000" b="1" dirty="0"/>
              <a:t>Data Sources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Image datasets of waste (e.g., from smart bins, surveillance, public datasets like </a:t>
            </a:r>
            <a:r>
              <a:rPr lang="en-IN" sz="2000" dirty="0" err="1"/>
              <a:t>TrashNet</a:t>
            </a:r>
            <a:r>
              <a:rPr lang="en-IN" sz="2000" dirty="0"/>
              <a:t>).</a:t>
            </a:r>
          </a:p>
          <a:p>
            <a:pPr lvl="1"/>
            <a:r>
              <a:rPr lang="en-IN" sz="2000" dirty="0"/>
              <a:t>Sensor data (e.g., weight, moisture, RFID).</a:t>
            </a:r>
          </a:p>
          <a:p>
            <a:pPr lvl="1"/>
            <a:r>
              <a:rPr lang="en-IN" sz="2000" dirty="0"/>
              <a:t>Textual labels or metadata if using multi-modal learning.</a:t>
            </a:r>
          </a:p>
          <a:p>
            <a:r>
              <a:rPr lang="en-IN" sz="2000" b="1" dirty="0"/>
              <a:t>Data Annotation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Label waste categories (e.g., organic, recyclable, hazardous).</a:t>
            </a:r>
          </a:p>
          <a:p>
            <a:pPr lvl="1"/>
            <a:r>
              <a:rPr lang="en-IN" sz="2000" dirty="0"/>
              <a:t>Ensure diversity (different lighting, angles, backgrounds).</a:t>
            </a:r>
          </a:p>
          <a:p>
            <a:r>
              <a:rPr lang="en-IN" sz="2000" b="1" dirty="0"/>
              <a:t>3. Model Selection &amp; Transfer Learning Setup</a:t>
            </a:r>
          </a:p>
          <a:p>
            <a:r>
              <a:rPr lang="en-IN" sz="2000" b="1" dirty="0"/>
              <a:t>Choose a Pre-trained Model</a:t>
            </a:r>
            <a:r>
              <a:rPr lang="en-IN" sz="2000" dirty="0"/>
              <a:t>:</a:t>
            </a:r>
          </a:p>
          <a:p>
            <a:pPr lvl="1"/>
            <a:r>
              <a:rPr lang="en-IN" sz="2000" dirty="0"/>
              <a:t>For images: </a:t>
            </a:r>
            <a:r>
              <a:rPr lang="en-IN" sz="2000" dirty="0" err="1"/>
              <a:t>ResNet</a:t>
            </a:r>
            <a:r>
              <a:rPr lang="en-IN" sz="2000" dirty="0"/>
              <a:t>, </a:t>
            </a:r>
            <a:r>
              <a:rPr lang="en-IN" sz="2000" dirty="0" err="1"/>
              <a:t>MobileNet</a:t>
            </a:r>
            <a:r>
              <a:rPr lang="en-IN" sz="2000" dirty="0"/>
              <a:t>, </a:t>
            </a:r>
            <a:r>
              <a:rPr lang="en-IN" sz="2000" dirty="0" err="1"/>
              <a:t>EfficientNet</a:t>
            </a:r>
            <a:r>
              <a:rPr lang="en-IN" sz="2000" dirty="0"/>
              <a:t>, VGG.</a:t>
            </a:r>
          </a:p>
          <a:p>
            <a:pPr marL="457200" lvl="1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5F7BF-8B38-B273-995E-A6C554FAFDA8}"/>
              </a:ext>
            </a:extLst>
          </p:cNvPr>
          <p:cNvSpPr txBox="1"/>
          <p:nvPr/>
        </p:nvSpPr>
        <p:spPr>
          <a:xfrm flipV="1">
            <a:off x="2965782" y="1120676"/>
            <a:ext cx="4630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3569519-AC6D-39CB-43A2-B6602619CE9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754799" y="157190"/>
            <a:ext cx="530564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31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B0C9FC-98FE-5DAE-E225-1583BAF220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497377"/>
              </p:ext>
            </p:extLst>
          </p:nvPr>
        </p:nvGraphicFramePr>
        <p:xfrm>
          <a:off x="602673" y="592282"/>
          <a:ext cx="11180616" cy="597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26872">
                  <a:extLst>
                    <a:ext uri="{9D8B030D-6E8A-4147-A177-3AD203B41FA5}">
                      <a16:colId xmlns:a16="http://schemas.microsoft.com/office/drawing/2014/main" val="156811809"/>
                    </a:ext>
                  </a:extLst>
                </a:gridCol>
                <a:gridCol w="3726872">
                  <a:extLst>
                    <a:ext uri="{9D8B030D-6E8A-4147-A177-3AD203B41FA5}">
                      <a16:colId xmlns:a16="http://schemas.microsoft.com/office/drawing/2014/main" val="1579277004"/>
                    </a:ext>
                  </a:extLst>
                </a:gridCol>
                <a:gridCol w="3726872">
                  <a:extLst>
                    <a:ext uri="{9D8B030D-6E8A-4147-A177-3AD203B41FA5}">
                      <a16:colId xmlns:a16="http://schemas.microsoft.com/office/drawing/2014/main" val="272271330"/>
                    </a:ext>
                  </a:extLst>
                </a:gridCol>
              </a:tblGrid>
              <a:tr h="981941">
                <a:tc>
                  <a:txBody>
                    <a:bodyPr/>
                    <a:lstStyle/>
                    <a:p>
                      <a:r>
                        <a:rPr lang="en-US" dirty="0"/>
                        <a:t>       </a:t>
                      </a:r>
                    </a:p>
                    <a:p>
                      <a:r>
                        <a:rPr lang="en-US" sz="4400" dirty="0"/>
                        <a:t>         </a:t>
                      </a:r>
                      <a:r>
                        <a:rPr lang="en-US" sz="2800" dirty="0"/>
                        <a:t>Task</a:t>
                      </a:r>
                      <a:endParaRPr lang="en-I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Transfer learning </a:t>
                      </a:r>
                    </a:p>
                    <a:p>
                      <a:r>
                        <a:rPr lang="en-US" sz="3200" dirty="0"/>
                        <a:t>application</a:t>
                      </a:r>
                      <a:endParaRPr lang="en-IN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Common models used</a:t>
                      </a:r>
                      <a:endParaRPr lang="en-I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61125"/>
                  </a:ext>
                </a:extLst>
              </a:tr>
              <a:tr h="981941">
                <a:tc>
                  <a:txBody>
                    <a:bodyPr/>
                    <a:lstStyle/>
                    <a:p>
                      <a:r>
                        <a:rPr lang="en-US" sz="2000" dirty="0"/>
                        <a:t>Waste image classification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Classify waste types using pre-trained CNNs.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Mobilenet,resnet,VGG,efficientnet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38467"/>
                  </a:ext>
                </a:extLst>
              </a:tr>
              <a:tr h="981941">
                <a:tc>
                  <a:txBody>
                    <a:bodyPr/>
                    <a:lstStyle/>
                    <a:p>
                      <a:r>
                        <a:rPr lang="en-US" dirty="0"/>
                        <a:t>Object detection in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Detect and locate waste types in street or bin images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YOLO,SSD,Faster</a:t>
                      </a:r>
                      <a:r>
                        <a:rPr lang="en-US" dirty="0"/>
                        <a:t> R-CNNS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234549"/>
                  </a:ext>
                </a:extLst>
              </a:tr>
              <a:tr h="981941">
                <a:tc>
                  <a:txBody>
                    <a:bodyPr/>
                    <a:lstStyle/>
                    <a:p>
                      <a:r>
                        <a:rPr lang="en-US" dirty="0"/>
                        <a:t>Sematic segmentation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Pixel-level classification of waste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U-</a:t>
                      </a:r>
                      <a:r>
                        <a:rPr lang="en-US" dirty="0" err="1"/>
                        <a:t>Net,deeplock,segnetRor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010305"/>
                  </a:ext>
                </a:extLst>
              </a:tr>
              <a:tr h="981941">
                <a:tc>
                  <a:txBody>
                    <a:bodyPr/>
                    <a:lstStyle/>
                    <a:p>
                      <a:r>
                        <a:rPr lang="en-US" dirty="0"/>
                        <a:t>Robotic waste sorting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vision  models with robotic </a:t>
                      </a:r>
                      <a:r>
                        <a:rPr lang="en-US" dirty="0" err="1"/>
                        <a:t>acduators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Transfer </a:t>
                      </a:r>
                      <a:r>
                        <a:rPr lang="en-US" dirty="0" err="1"/>
                        <a:t>learning+control</a:t>
                      </a:r>
                      <a:r>
                        <a:rPr lang="en-US" dirty="0"/>
                        <a:t> systems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67660"/>
                  </a:ext>
                </a:extLst>
              </a:tr>
              <a:tr h="981941">
                <a:tc>
                  <a:txBody>
                    <a:bodyPr/>
                    <a:lstStyle/>
                    <a:p>
                      <a:r>
                        <a:rPr lang="en-US" dirty="0"/>
                        <a:t>Smart bins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Detecet</a:t>
                      </a:r>
                      <a:r>
                        <a:rPr lang="en-US" dirty="0"/>
                        <a:t> fill level and type of waste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Pre-trained vision </a:t>
                      </a:r>
                      <a:r>
                        <a:rPr lang="en-US" dirty="0" err="1"/>
                        <a:t>models+IoT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5799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D5A67D5-A108-51A6-0E06-6C5CD013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47073"/>
            <a:ext cx="10777330" cy="459823"/>
          </a:xfrm>
        </p:spPr>
        <p:txBody>
          <a:bodyPr>
            <a:normAutofit fontScale="90000"/>
          </a:bodyPr>
          <a:lstStyle/>
          <a:p>
            <a:r>
              <a:rPr lang="en-US" dirty="0"/>
              <a:t>3.Applications of transfer learning 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573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876A49-1CF5-E913-6E7B-1309E8832A4A}"/>
              </a:ext>
            </a:extLst>
          </p:cNvPr>
          <p:cNvSpPr txBox="1"/>
          <p:nvPr/>
        </p:nvSpPr>
        <p:spPr>
          <a:xfrm>
            <a:off x="365760" y="411480"/>
            <a:ext cx="1199007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600" b="1" dirty="0"/>
              <a:t>🎯 Project Objectives</a:t>
            </a:r>
            <a:r>
              <a:rPr lang="en-US" sz="2400" b="1" dirty="0"/>
              <a:t>: Transforming Waste Management with Transfer Learning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Leverage Pre-trained Models for Waste Classification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Utilize pre-trained deep learning models (e.g., </a:t>
            </a:r>
            <a:r>
              <a:rPr lang="en-US" sz="2400" dirty="0" err="1"/>
              <a:t>ResNet</a:t>
            </a:r>
            <a:r>
              <a:rPr lang="en-US" sz="2400" dirty="0"/>
              <a:t>, </a:t>
            </a:r>
            <a:r>
              <a:rPr lang="en-US" sz="2400" dirty="0" err="1"/>
              <a:t>EfficientNet</a:t>
            </a:r>
            <a:r>
              <a:rPr lang="en-US" sz="2400" dirty="0"/>
              <a:t>, BERT for text-based data) to classify different waste types (e.g., plastic, organic, glass, metal) from images or sensor data.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Reduce training time and data requirements by fine-tuning models on domain-specific waste datasets.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Improve Accuracy and Efficiency in Waste Sorting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Apply transfer learning to enhance automated waste sorting systems, increasing classification accuracy and speed in real-world conditions (e.g., varied lighting, occlusions, mixed waste types).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Address Data Scarcity in Waste Management</a:t>
            </a:r>
            <a:endParaRPr lang="en-US" sz="2400" dirty="0"/>
          </a:p>
          <a:p>
            <a:pPr marL="742950" lvl="1" indent="-285750">
              <a:buFont typeface="+mj-lt"/>
              <a:buAutoNum type="arabicPeriod"/>
            </a:pPr>
            <a:r>
              <a:rPr lang="en-US" sz="2400" dirty="0"/>
              <a:t>Mitigate the challenge of limited labeled datasets in waste management by transferring knowledge from general-purpose datasets (e.g., ImageNet, COCO) to smaller, domain-specific datasets.</a:t>
            </a:r>
          </a:p>
        </p:txBody>
      </p:sp>
    </p:spTree>
    <p:extLst>
      <p:ext uri="{BB962C8B-B14F-4D97-AF65-F5344CB8AC3E}">
        <p14:creationId xmlns:p14="http://schemas.microsoft.com/office/powerpoint/2010/main" val="2549671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F5FB-3E71-630B-F64B-2A2E95FAE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320" y="123206"/>
            <a:ext cx="5948680" cy="386080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Project structure</a:t>
            </a:r>
            <a:r>
              <a:rPr lang="en-IN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B71BB-6D15-C69C-D74B-1F371B7AA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9757"/>
            <a:ext cx="12192000" cy="8368496"/>
          </a:xfrm>
        </p:spPr>
        <p:txBody>
          <a:bodyPr>
            <a:noAutofit/>
          </a:bodyPr>
          <a:lstStyle/>
          <a:p>
            <a:r>
              <a:rPr lang="en-IN" sz="1600" dirty="0" err="1"/>
              <a:t>Cwaste</a:t>
            </a:r>
            <a:r>
              <a:rPr lang="en-IN" sz="1600" dirty="0"/>
              <a:t>-management-transfer-learning/</a:t>
            </a:r>
          </a:p>
          <a:p>
            <a:r>
              <a:rPr lang="en-IN" sz="1600" dirty="0"/>
              <a:t>├── README.md</a:t>
            </a:r>
          </a:p>
          <a:p>
            <a:r>
              <a:rPr lang="en-IN" sz="1600" dirty="0"/>
              <a:t>├── requirements.txt</a:t>
            </a:r>
          </a:p>
          <a:p>
            <a:r>
              <a:rPr lang="en-IN" sz="1600" dirty="0"/>
              <a:t>├── .</a:t>
            </a:r>
            <a:r>
              <a:rPr lang="en-IN" sz="1600" dirty="0" err="1"/>
              <a:t>gitignore</a:t>
            </a:r>
            <a:endParaRPr lang="en-IN" sz="1600" dirty="0"/>
          </a:p>
          <a:p>
            <a:r>
              <a:rPr lang="en-IN" sz="1600" dirty="0"/>
              <a:t>│</a:t>
            </a:r>
          </a:p>
          <a:p>
            <a:r>
              <a:rPr lang="en-IN" sz="1600" dirty="0"/>
              <a:t>├── data/</a:t>
            </a:r>
          </a:p>
          <a:p>
            <a:r>
              <a:rPr lang="en-IN" sz="1600" dirty="0"/>
              <a:t>│   ├── raw/                  # Unprocessed waste image/text/sensor data</a:t>
            </a:r>
          </a:p>
          <a:p>
            <a:r>
              <a:rPr lang="en-IN" sz="1600" dirty="0"/>
              <a:t>│   ├── processed/            # Cleaned and </a:t>
            </a:r>
            <a:r>
              <a:rPr lang="en-IN" sz="1600" dirty="0" err="1"/>
              <a:t>preprocessed</a:t>
            </a:r>
            <a:r>
              <a:rPr lang="en-IN" sz="1600" dirty="0"/>
              <a:t> data</a:t>
            </a:r>
          </a:p>
          <a:p>
            <a:r>
              <a:rPr lang="en-IN" sz="1600" dirty="0"/>
              <a:t>│</a:t>
            </a:r>
          </a:p>
          <a:p>
            <a:r>
              <a:rPr lang="en-IN" sz="1600" dirty="0"/>
              <a:t>│   └── annotations/          # </a:t>
            </a:r>
            <a:r>
              <a:rPr lang="en-IN" sz="1600" dirty="0" err="1"/>
              <a:t>Labeled</a:t>
            </a:r>
            <a:r>
              <a:rPr lang="en-IN" sz="1600" dirty="0"/>
              <a:t> data (e.g., bounding boxes, categories)</a:t>
            </a:r>
          </a:p>
          <a:p>
            <a:r>
              <a:rPr lang="en-IN" sz="1600" dirty="0"/>
              <a:t>│</a:t>
            </a:r>
          </a:p>
          <a:p>
            <a:r>
              <a:rPr lang="en-IN" sz="1600" dirty="0"/>
              <a:t>├── notebooks/</a:t>
            </a:r>
          </a:p>
          <a:p>
            <a:r>
              <a:rPr lang="en-IN" sz="1600" dirty="0"/>
              <a:t>│   ├── 01_data_exploration.ipynb</a:t>
            </a:r>
          </a:p>
          <a:p>
            <a:r>
              <a:rPr lang="en-IN" sz="1600" dirty="0"/>
              <a:t>│   ├── 02_preprocessing.ipynb</a:t>
            </a:r>
          </a:p>
          <a:p>
            <a:r>
              <a:rPr lang="en-IN" sz="1600" dirty="0"/>
              <a:t>│   ├── 03_model_training.ipynb</a:t>
            </a:r>
          </a:p>
          <a:p>
            <a:r>
              <a:rPr lang="en-IN" sz="1600" dirty="0"/>
              <a:t>│   └── 04_evaluation_visualization.ipynb</a:t>
            </a:r>
          </a:p>
          <a:p>
            <a:r>
              <a:rPr lang="en-IN" sz="1600" dirty="0" err="1"/>
              <a:t>reate</a:t>
            </a:r>
            <a:r>
              <a:rPr lang="en-IN" sz="1600" dirty="0"/>
              <a:t> the project folder which contains files as shown in below</a:t>
            </a:r>
          </a:p>
        </p:txBody>
      </p:sp>
    </p:spTree>
    <p:extLst>
      <p:ext uri="{BB962C8B-B14F-4D97-AF65-F5344CB8AC3E}">
        <p14:creationId xmlns:p14="http://schemas.microsoft.com/office/powerpoint/2010/main" val="1381788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6839A-3258-1AF0-C959-4C349E8B0229}"/>
              </a:ext>
            </a:extLst>
          </p:cNvPr>
          <p:cNvSpPr txBox="1"/>
          <p:nvPr/>
        </p:nvSpPr>
        <p:spPr>
          <a:xfrm>
            <a:off x="331303" y="58846"/>
            <a:ext cx="11529393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N" sz="1800" dirty="0" err="1"/>
              <a:t>src</a:t>
            </a:r>
            <a:r>
              <a:rPr lang="en-IN" sz="1800" dirty="0"/>
              <a:t>/</a:t>
            </a:r>
          </a:p>
          <a:p>
            <a:pPr marL="0" indent="0">
              <a:buNone/>
            </a:pPr>
            <a:r>
              <a:rPr lang="en-IN" sz="1800" dirty="0"/>
              <a:t>│   ├── __init__.py</a:t>
            </a:r>
          </a:p>
          <a:p>
            <a:pPr marL="0" indent="0">
              <a:buNone/>
            </a:pPr>
            <a:r>
              <a:rPr lang="en-IN" sz="1800" dirty="0"/>
              <a:t>│   ├── data_loader.py        # Data loading and augmentation functions</a:t>
            </a:r>
          </a:p>
          <a:p>
            <a:pPr marL="0" indent="0">
              <a:buNone/>
            </a:pPr>
            <a:r>
              <a:rPr lang="en-IN" sz="1800" dirty="0"/>
              <a:t>│   ├── preprocess.py         # Image/text preprocessing logic</a:t>
            </a:r>
          </a:p>
          <a:p>
            <a:pPr marL="0" indent="0">
              <a:buNone/>
            </a:pPr>
            <a:r>
              <a:rPr lang="en-IN" sz="1800" dirty="0"/>
              <a:t>│   ├── model.py              # Transfer learning model architecture</a:t>
            </a:r>
          </a:p>
          <a:p>
            <a:pPr marL="0" indent="0">
              <a:buNone/>
            </a:pPr>
            <a:r>
              <a:rPr lang="en-IN" sz="1800" dirty="0"/>
              <a:t>│   ├── train.py              # Training loop</a:t>
            </a:r>
          </a:p>
          <a:p>
            <a:pPr marL="0" indent="0">
              <a:buNone/>
            </a:pPr>
            <a:r>
              <a:rPr lang="en-IN" sz="1800" dirty="0"/>
              <a:t>│   ├── evaluate.py           # Evaluation functions and metrics</a:t>
            </a:r>
          </a:p>
          <a:p>
            <a:pPr marL="0" indent="0">
              <a:buNone/>
            </a:pPr>
            <a:r>
              <a:rPr lang="en-IN" sz="1800" dirty="0"/>
              <a:t>│   └── utils.py              # Helper functions</a:t>
            </a:r>
          </a:p>
          <a:p>
            <a:pPr marL="0" indent="0">
              <a:buNone/>
            </a:pPr>
            <a:r>
              <a:rPr lang="en-IN" sz="1800" dirty="0"/>
              <a:t>│</a:t>
            </a:r>
          </a:p>
          <a:p>
            <a:pPr marL="0" indent="0">
              <a:buNone/>
            </a:pPr>
            <a:r>
              <a:rPr lang="en-IN" sz="1800" dirty="0"/>
              <a:t>├── models/</a:t>
            </a:r>
          </a:p>
          <a:p>
            <a:pPr marL="0" indent="0">
              <a:buNone/>
            </a:pPr>
            <a:r>
              <a:rPr lang="en-IN" sz="1800" dirty="0"/>
              <a:t>│   ├── checkpoints/          # Saved model checkpoints during training</a:t>
            </a:r>
          </a:p>
          <a:p>
            <a:pPr marL="0" indent="0">
              <a:buNone/>
            </a:pPr>
            <a:r>
              <a:rPr lang="en-IN" sz="1800" dirty="0"/>
              <a:t>│   └── </a:t>
            </a:r>
            <a:r>
              <a:rPr lang="en-IN" sz="1800" dirty="0" err="1"/>
              <a:t>best_model.pth</a:t>
            </a:r>
            <a:r>
              <a:rPr lang="en-IN" sz="1800" dirty="0"/>
              <a:t>        # Final or best-performing model</a:t>
            </a:r>
          </a:p>
          <a:p>
            <a:pPr marL="0" indent="0">
              <a:buNone/>
            </a:pPr>
            <a:r>
              <a:rPr lang="en-IN" sz="1800" dirty="0" err="1"/>
              <a:t>src</a:t>
            </a:r>
            <a:r>
              <a:rPr lang="en-IN" sz="1800" dirty="0"/>
              <a:t>/</a:t>
            </a:r>
          </a:p>
          <a:p>
            <a:pPr marL="0" indent="0">
              <a:buNone/>
            </a:pPr>
            <a:r>
              <a:rPr lang="en-IN" sz="1800" dirty="0"/>
              <a:t>│   ├── __init__.py</a:t>
            </a:r>
          </a:p>
          <a:p>
            <a:pPr marL="0" indent="0">
              <a:buNone/>
            </a:pPr>
            <a:r>
              <a:rPr lang="en-IN" sz="1800" dirty="0"/>
              <a:t>│   ├── data_loader.py        # Data loading and augmentation functions</a:t>
            </a:r>
          </a:p>
          <a:p>
            <a:pPr marL="0" indent="0">
              <a:buNone/>
            </a:pPr>
            <a:r>
              <a:rPr lang="en-IN" sz="1800" dirty="0"/>
              <a:t>│   ├── preprocess.py         # Image/text preprocessing logic</a:t>
            </a:r>
          </a:p>
          <a:p>
            <a:pPr marL="0" indent="0">
              <a:buNone/>
            </a:pPr>
            <a:r>
              <a:rPr lang="en-IN" sz="1800" dirty="0"/>
              <a:t>│   ├── model.py              # Transfer learning model architecture</a:t>
            </a:r>
          </a:p>
          <a:p>
            <a:pPr marL="0" indent="0">
              <a:buNone/>
            </a:pPr>
            <a:r>
              <a:rPr lang="en-IN" sz="1800" dirty="0"/>
              <a:t>│   ├── train.py              # Training loop</a:t>
            </a:r>
          </a:p>
          <a:p>
            <a:pPr marL="0" indent="0">
              <a:buNone/>
            </a:pPr>
            <a:r>
              <a:rPr lang="en-IN" sz="1800" dirty="0"/>
              <a:t>│   ├── evaluate.py           # Evaluation functions and metrics</a:t>
            </a:r>
          </a:p>
          <a:p>
            <a:pPr marL="0" indent="0">
              <a:buNone/>
            </a:pPr>
            <a:r>
              <a:rPr lang="en-IN" sz="1800" dirty="0"/>
              <a:t>│   └── utils.py              # Helper functions</a:t>
            </a:r>
          </a:p>
          <a:p>
            <a:pPr marL="0" indent="0">
              <a:buNone/>
            </a:pPr>
            <a:r>
              <a:rPr lang="en-IN" sz="1800" dirty="0"/>
              <a:t>│</a:t>
            </a:r>
          </a:p>
          <a:p>
            <a:pPr marL="0" indent="0">
              <a:buNone/>
            </a:pPr>
            <a:r>
              <a:rPr lang="en-IN" sz="1800" dirty="0"/>
              <a:t>├── models/</a:t>
            </a:r>
          </a:p>
          <a:p>
            <a:pPr marL="0" indent="0">
              <a:buNone/>
            </a:pPr>
            <a:r>
              <a:rPr lang="en-IN" sz="1800" dirty="0"/>
              <a:t>│   ├── checkpoints/          # Saved model checkpoints during training</a:t>
            </a:r>
          </a:p>
          <a:p>
            <a:pPr marL="0" indent="0">
              <a:buNone/>
            </a:pPr>
            <a:r>
              <a:rPr lang="en-IN" sz="1800" dirty="0"/>
              <a:t>│   └── </a:t>
            </a:r>
            <a:r>
              <a:rPr lang="en-IN" sz="1800" dirty="0" err="1"/>
              <a:t>best_model.pth</a:t>
            </a:r>
            <a:r>
              <a:rPr lang="en-IN" sz="1800" dirty="0"/>
              <a:t>        # Final or best-performing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3873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4745C-AA9E-8460-D53C-FB92E252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287" y="0"/>
            <a:ext cx="7026965" cy="822960"/>
          </a:xfrm>
        </p:spPr>
        <p:txBody>
          <a:bodyPr>
            <a:noAutofit/>
          </a:bodyPr>
          <a:lstStyle/>
          <a:p>
            <a:r>
              <a:rPr lang="en-IN" sz="4000" dirty="0"/>
              <a:t>Data collection and preparation</a:t>
            </a:r>
            <a:r>
              <a:rPr lang="en-IN" sz="2800" dirty="0"/>
              <a:t>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2D1D4-F0FD-0362-9978-0B02E5B6D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287" y="646043"/>
            <a:ext cx="11161643" cy="62914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            ML depends heavily on data it is the  most crucial aspect that makes algorithm training </a:t>
            </a:r>
            <a:r>
              <a:rPr lang="en-IN" sz="2400" dirty="0" err="1"/>
              <a:t>possible.so,this</a:t>
            </a:r>
            <a:r>
              <a:rPr lang="en-IN" sz="2400" dirty="0"/>
              <a:t> section allows you to download the required dataset.</a:t>
            </a:r>
          </a:p>
          <a:p>
            <a:r>
              <a:rPr lang="en-IN" sz="2400" dirty="0"/>
              <a:t>Collect the dataset             </a:t>
            </a:r>
          </a:p>
          <a:p>
            <a:pPr marL="0" indent="0">
              <a:buNone/>
            </a:pPr>
            <a:r>
              <a:rPr lang="en-IN" sz="2400" dirty="0"/>
              <a:t>       There are </a:t>
            </a:r>
            <a:r>
              <a:rPr lang="en-IN" sz="2400" dirty="0" err="1"/>
              <a:t>manypopular</a:t>
            </a:r>
            <a:r>
              <a:rPr lang="en-IN" sz="2400" dirty="0"/>
              <a:t> open sources for collecting the </a:t>
            </a:r>
            <a:r>
              <a:rPr lang="en-IN" sz="2400" dirty="0" err="1"/>
              <a:t>data.eg:Kaggle.com,UCI</a:t>
            </a:r>
            <a:r>
              <a:rPr lang="en-IN" sz="2400" dirty="0"/>
              <a:t> </a:t>
            </a:r>
            <a:r>
              <a:rPr lang="en-IN" sz="2400" dirty="0" err="1"/>
              <a:t>repository,etc</a:t>
            </a:r>
            <a:r>
              <a:rPr lang="en-IN" sz="2400" dirty="0"/>
              <a:t>.</a:t>
            </a:r>
          </a:p>
          <a:p>
            <a:pPr marL="0" indent="0">
              <a:buNone/>
            </a:pPr>
            <a:r>
              <a:rPr lang="en-IN" sz="2400" dirty="0"/>
              <a:t>    In this </a:t>
            </a:r>
            <a:r>
              <a:rPr lang="en-IN" sz="2400" dirty="0" err="1"/>
              <a:t>project,we</a:t>
            </a:r>
            <a:r>
              <a:rPr lang="en-IN" sz="2400" dirty="0"/>
              <a:t> have used 3 classes of biodegradable, recyclable and trash images data. This data is downloaded from Kaggle.com or can be connected by using </a:t>
            </a:r>
            <a:r>
              <a:rPr lang="en-IN" sz="2400" dirty="0" err="1"/>
              <a:t>API.please</a:t>
            </a:r>
            <a:r>
              <a:rPr lang="en-IN" sz="2400" dirty="0"/>
              <a:t> refer to the link given below to download the dataset.</a:t>
            </a:r>
          </a:p>
          <a:p>
            <a:pPr marL="0" indent="0">
              <a:buNone/>
            </a:pPr>
            <a:r>
              <a:rPr lang="en-IN" sz="2400" dirty="0" err="1"/>
              <a:t>Link:dataset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As the dataset is </a:t>
            </a:r>
            <a:r>
              <a:rPr lang="en-IN" sz="2400" dirty="0" err="1"/>
              <a:t>download.let</a:t>
            </a:r>
            <a:r>
              <a:rPr lang="en-IN" sz="2400" dirty="0"/>
              <a:t> us read and understand the data properly with the help pf some visualization techniques and some </a:t>
            </a:r>
            <a:r>
              <a:rPr lang="en-IN" sz="2400" dirty="0" err="1"/>
              <a:t>analyzing</a:t>
            </a:r>
            <a:r>
              <a:rPr lang="en-IN" sz="2400" dirty="0"/>
              <a:t> techniques.</a:t>
            </a:r>
          </a:p>
          <a:p>
            <a:pPr marL="0" indent="0">
              <a:buNone/>
            </a:pPr>
            <a:r>
              <a:rPr lang="en-IN" sz="2400" dirty="0" err="1"/>
              <a:t>Note:there</a:t>
            </a:r>
            <a:r>
              <a:rPr lang="en-IN" sz="2400" dirty="0"/>
              <a:t> are several techniques for understanding  the </a:t>
            </a:r>
            <a:r>
              <a:rPr lang="en-IN" sz="2400" dirty="0" err="1"/>
              <a:t>data.but</a:t>
            </a:r>
            <a:r>
              <a:rPr lang="en-IN" sz="2400" dirty="0"/>
              <a:t> here we have used some of it.in an additional way, you can use multiple techniques. </a:t>
            </a:r>
          </a:p>
          <a:p>
            <a:pPr marL="0" indent="0">
              <a:buNone/>
            </a:pPr>
            <a:r>
              <a:rPr lang="en-IN" sz="2400" dirty="0"/>
              <a:t>Activity1.1:Importing the libraries</a:t>
            </a:r>
          </a:p>
          <a:p>
            <a:pPr marL="0" indent="0">
              <a:buNone/>
            </a:pPr>
            <a:r>
              <a:rPr lang="en-IN" sz="2400" dirty="0"/>
              <a:t>Import the necessary libraries as shown in the image.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0217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Words>1365</Words>
  <Application>Microsoft Office PowerPoint</Application>
  <PresentationFormat>Widescreen</PresentationFormat>
  <Paragraphs>166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Montserrat</vt:lpstr>
      <vt:lpstr>Open Sans</vt:lpstr>
      <vt:lpstr>Office Theme</vt:lpstr>
      <vt:lpstr>Transforming waste management with transfer learning</vt:lpstr>
      <vt:lpstr>Architecture:</vt:lpstr>
      <vt:lpstr>PowerPoint Presentation</vt:lpstr>
      <vt:lpstr>       Project flow;</vt:lpstr>
      <vt:lpstr>3.Applications of transfer learning ;</vt:lpstr>
      <vt:lpstr>PowerPoint Presentation</vt:lpstr>
      <vt:lpstr>Project structure;</vt:lpstr>
      <vt:lpstr>PowerPoint Presentation</vt:lpstr>
      <vt:lpstr>Data collection and preparation;</vt:lpstr>
      <vt:lpstr>ACTIVITY 1.2:Read the dataset</vt:lpstr>
      <vt:lpstr>PowerPoint Presentation</vt:lpstr>
      <vt:lpstr>PowerPoint Presentation</vt:lpstr>
      <vt:lpstr>Split data and model building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priya.sandham@gmail.com</dc:creator>
  <cp:lastModifiedBy>priya.sandham@gmail.com</cp:lastModifiedBy>
  <cp:revision>2</cp:revision>
  <dcterms:created xsi:type="dcterms:W3CDTF">2025-07-02T14:59:44Z</dcterms:created>
  <dcterms:modified xsi:type="dcterms:W3CDTF">2025-07-03T04:34:07Z</dcterms:modified>
</cp:coreProperties>
</file>