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FC545-184C-46B8-856F-DA8598283A2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E511-0E2B-4BAA-A8E1-BC4463132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87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C586F5-F7A9-41E4-9F94-B83B02444E5C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6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99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4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32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34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59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60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22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13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0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F5-F7A9-41E4-9F94-B83B02444E5C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02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4C586F5-F7A9-41E4-9F94-B83B02444E5C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17800E5-77C7-4AD6-9DB1-5B529A206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55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88DA9-AB1C-4C97-BE7F-447FD1797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01DE2A-0D2B-4E94-87DA-7E47DD54C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68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B30419F6-7964-448A-B923-C49B82564E3E}"/>
              </a:ext>
            </a:extLst>
          </p:cNvPr>
          <p:cNvGrpSpPr/>
          <p:nvPr/>
        </p:nvGrpSpPr>
        <p:grpSpPr>
          <a:xfrm>
            <a:off x="8985208" y="1211172"/>
            <a:ext cx="2916183" cy="1740572"/>
            <a:chOff x="6092768" y="906376"/>
            <a:chExt cx="2916183" cy="1740572"/>
          </a:xfrm>
          <a:noFill/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E1F6D261-5728-4826-9236-2FF918004C03}"/>
                </a:ext>
              </a:extLst>
            </p:cNvPr>
            <p:cNvGrpSpPr/>
            <p:nvPr/>
          </p:nvGrpSpPr>
          <p:grpSpPr>
            <a:xfrm>
              <a:off x="6092768" y="906376"/>
              <a:ext cx="2916183" cy="1740572"/>
              <a:chOff x="4263968" y="1427746"/>
              <a:chExt cx="2916183" cy="1740572"/>
            </a:xfrm>
            <a:grpFill/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5E10F1D5-FAC4-41F8-87F6-B88C3CC68F84}"/>
                  </a:ext>
                </a:extLst>
              </p:cNvPr>
              <p:cNvSpPr/>
              <p:nvPr/>
            </p:nvSpPr>
            <p:spPr>
              <a:xfrm>
                <a:off x="4884820" y="1812759"/>
                <a:ext cx="1652337" cy="13555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3307875-C26A-4336-9F83-CF2805C7DA79}"/>
                  </a:ext>
                </a:extLst>
              </p:cNvPr>
              <p:cNvSpPr txBox="1"/>
              <p:nvPr/>
            </p:nvSpPr>
            <p:spPr>
              <a:xfrm>
                <a:off x="4263968" y="1427746"/>
                <a:ext cx="2916183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定数バッファ</a:t>
                </a:r>
                <a:r>
                  <a:rPr kumimoji="1" lang="en-US" altLang="ja-JP" dirty="0"/>
                  <a:t>―</a:t>
                </a:r>
                <a:r>
                  <a:rPr kumimoji="1" lang="ja-JP" altLang="en-US" dirty="0"/>
                  <a:t>用レジスタ</a:t>
                </a:r>
              </a:p>
            </p:txBody>
          </p:sp>
        </p:grp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92A1CBC-2572-4E20-8E78-11E62ECDB527}"/>
                </a:ext>
              </a:extLst>
            </p:cNvPr>
            <p:cNvSpPr/>
            <p:nvPr/>
          </p:nvSpPr>
          <p:spPr>
            <a:xfrm>
              <a:off x="6817895" y="1515978"/>
              <a:ext cx="1435768" cy="3769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b0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8D06A30-11C8-42E0-A5CC-B49899FD8320}"/>
                </a:ext>
              </a:extLst>
            </p:cNvPr>
            <p:cNvSpPr/>
            <p:nvPr/>
          </p:nvSpPr>
          <p:spPr>
            <a:xfrm>
              <a:off x="6825917" y="1997239"/>
              <a:ext cx="1435768" cy="3769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b1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FBB6F9E8-F437-4122-BE9A-A13E043F074B}"/>
              </a:ext>
            </a:extLst>
          </p:cNvPr>
          <p:cNvGrpSpPr/>
          <p:nvPr/>
        </p:nvGrpSpPr>
        <p:grpSpPr>
          <a:xfrm>
            <a:off x="9241884" y="4106778"/>
            <a:ext cx="2492990" cy="1949116"/>
            <a:chOff x="9317233" y="288758"/>
            <a:chExt cx="2492990" cy="1949116"/>
          </a:xfrm>
          <a:noFill/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3B012910-A3D1-414A-9893-0CF8CD2BCD9C}"/>
                </a:ext>
              </a:extLst>
            </p:cNvPr>
            <p:cNvGrpSpPr/>
            <p:nvPr/>
          </p:nvGrpSpPr>
          <p:grpSpPr>
            <a:xfrm>
              <a:off x="9317233" y="288758"/>
              <a:ext cx="2492990" cy="1949116"/>
              <a:chOff x="8964305" y="890337"/>
              <a:chExt cx="2492990" cy="1949116"/>
            </a:xfrm>
            <a:grpFill/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069BB64-8DCB-4FCB-A374-18C8AF4ED6A9}"/>
                  </a:ext>
                </a:extLst>
              </p:cNvPr>
              <p:cNvGrpSpPr/>
              <p:nvPr/>
            </p:nvGrpSpPr>
            <p:grpSpPr>
              <a:xfrm>
                <a:off x="8964305" y="890337"/>
                <a:ext cx="2492990" cy="1949116"/>
                <a:chOff x="8090010" y="890337"/>
                <a:chExt cx="2492990" cy="1949116"/>
              </a:xfrm>
              <a:grpFill/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AA657B5A-00EC-40A7-A8F1-0E5E3753BE85}"/>
                    </a:ext>
                  </a:extLst>
                </p:cNvPr>
                <p:cNvSpPr/>
                <p:nvPr/>
              </p:nvSpPr>
              <p:spPr>
                <a:xfrm>
                  <a:off x="8542420" y="1275348"/>
                  <a:ext cx="1692443" cy="156410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0E27E10B-97EA-4AA9-B0DC-9B8A0B92E8E1}"/>
                    </a:ext>
                  </a:extLst>
                </p:cNvPr>
                <p:cNvSpPr txBox="1"/>
                <p:nvPr/>
              </p:nvSpPr>
              <p:spPr>
                <a:xfrm>
                  <a:off x="8090010" y="890337"/>
                  <a:ext cx="2492990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/>
                    <a:t>テクスチャ用レジスタ</a:t>
                  </a:r>
                </a:p>
              </p:txBody>
            </p:sp>
          </p:grp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7DAF4BA3-CB62-4639-BEF7-FCC7BA3166B7}"/>
                  </a:ext>
                </a:extLst>
              </p:cNvPr>
              <p:cNvSpPr/>
              <p:nvPr/>
            </p:nvSpPr>
            <p:spPr>
              <a:xfrm>
                <a:off x="9545053" y="1411705"/>
                <a:ext cx="1435768" cy="37699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+mn-ea"/>
                  </a:rPr>
                  <a:t>t0</a:t>
                </a:r>
                <a:endParaRPr kumimoji="1" lang="ja-JP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6C54B182-58EE-4C83-BB1B-03BD9B2483BB}"/>
                </a:ext>
              </a:extLst>
            </p:cNvPr>
            <p:cNvSpPr/>
            <p:nvPr/>
          </p:nvSpPr>
          <p:spPr>
            <a:xfrm>
              <a:off x="9906002" y="1283367"/>
              <a:ext cx="1435768" cy="3769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t1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99BD97D6-D367-4788-92F4-4BD5F4069FC9}"/>
                </a:ext>
              </a:extLst>
            </p:cNvPr>
            <p:cNvSpPr/>
            <p:nvPr/>
          </p:nvSpPr>
          <p:spPr>
            <a:xfrm>
              <a:off x="9914023" y="1740568"/>
              <a:ext cx="1435768" cy="3769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t2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20D3CFA-08D0-4533-978F-54AF6007C67D}"/>
              </a:ext>
            </a:extLst>
          </p:cNvPr>
          <p:cNvGrpSpPr/>
          <p:nvPr/>
        </p:nvGrpSpPr>
        <p:grpSpPr>
          <a:xfrm>
            <a:off x="5840954" y="2045370"/>
            <a:ext cx="2629246" cy="1387641"/>
            <a:chOff x="4167716" y="1515979"/>
            <a:chExt cx="2629246" cy="1387641"/>
          </a:xfrm>
          <a:noFill/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947510B-407F-4F9B-8D20-0A2DEF0CD41B}"/>
                </a:ext>
              </a:extLst>
            </p:cNvPr>
            <p:cNvGrpSpPr/>
            <p:nvPr/>
          </p:nvGrpSpPr>
          <p:grpSpPr>
            <a:xfrm>
              <a:off x="4167716" y="1515979"/>
              <a:ext cx="2629246" cy="1387641"/>
              <a:chOff x="4849505" y="1796716"/>
              <a:chExt cx="2629246" cy="1387641"/>
            </a:xfrm>
            <a:grpFill/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FD2BB1CE-ACE5-48A2-BB87-4D5BAA922463}"/>
                  </a:ext>
                </a:extLst>
              </p:cNvPr>
              <p:cNvGrpSpPr/>
              <p:nvPr/>
            </p:nvGrpSpPr>
            <p:grpSpPr>
              <a:xfrm>
                <a:off x="5009148" y="2133600"/>
                <a:ext cx="2281989" cy="1050757"/>
                <a:chOff x="3224463" y="1267326"/>
                <a:chExt cx="2281989" cy="1050757"/>
              </a:xfrm>
              <a:grpFill/>
            </p:grpSpPr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805FE503-D207-4A24-ACAA-BD29C518E403}"/>
                    </a:ext>
                  </a:extLst>
                </p:cNvPr>
                <p:cNvSpPr/>
                <p:nvPr/>
              </p:nvSpPr>
              <p:spPr>
                <a:xfrm>
                  <a:off x="3224463" y="1267326"/>
                  <a:ext cx="2281989" cy="1050757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" name="四角形: 角を丸くする 4">
                  <a:extLst>
                    <a:ext uri="{FF2B5EF4-FFF2-40B4-BE49-F238E27FC236}">
                      <a16:creationId xmlns:a16="http://schemas.microsoft.com/office/drawing/2014/main" id="{921F279F-2350-4665-9F7B-7E4532CB18EA}"/>
                    </a:ext>
                  </a:extLst>
                </p:cNvPr>
                <p:cNvSpPr/>
                <p:nvPr/>
              </p:nvSpPr>
              <p:spPr>
                <a:xfrm>
                  <a:off x="3368842" y="1724526"/>
                  <a:ext cx="2033335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2714621-0E9E-48CA-ADA7-1F35A73F5095}"/>
                  </a:ext>
                </a:extLst>
              </p:cNvPr>
              <p:cNvSpPr txBox="1"/>
              <p:nvPr/>
            </p:nvSpPr>
            <p:spPr>
              <a:xfrm>
                <a:off x="4849505" y="1796716"/>
                <a:ext cx="26292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ディスクリプタヒープ</a:t>
                </a:r>
                <a:r>
                  <a:rPr kumimoji="1" lang="en-US" altLang="ja-JP" dirty="0"/>
                  <a:t>B</a:t>
                </a:r>
                <a:endParaRPr kumimoji="1" lang="ja-JP" altLang="en-US" dirty="0"/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C52E7F3-3232-454A-BCA4-195CD542A13E}"/>
                </a:ext>
              </a:extLst>
            </p:cNvPr>
            <p:cNvSpPr txBox="1"/>
            <p:nvPr/>
          </p:nvSpPr>
          <p:spPr>
            <a:xfrm>
              <a:off x="4744797" y="1957136"/>
              <a:ext cx="13388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ヒープ領域</a:t>
              </a: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2214E4A7-C2DD-4AD9-B67E-6856D464E568}"/>
              </a:ext>
            </a:extLst>
          </p:cNvPr>
          <p:cNvGrpSpPr/>
          <p:nvPr/>
        </p:nvGrpSpPr>
        <p:grpSpPr>
          <a:xfrm>
            <a:off x="309660" y="617622"/>
            <a:ext cx="4754828" cy="5542547"/>
            <a:chOff x="368968" y="770021"/>
            <a:chExt cx="4754828" cy="5542547"/>
          </a:xfrm>
          <a:noFill/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646E08A8-F70C-4301-94E0-4E6BF3BBDF67}"/>
                </a:ext>
              </a:extLst>
            </p:cNvPr>
            <p:cNvGrpSpPr/>
            <p:nvPr/>
          </p:nvGrpSpPr>
          <p:grpSpPr>
            <a:xfrm>
              <a:off x="368968" y="770021"/>
              <a:ext cx="4754828" cy="5542547"/>
              <a:chOff x="1716506" y="810126"/>
              <a:chExt cx="4754828" cy="5542547"/>
            </a:xfrm>
            <a:grpFill/>
          </p:grpSpPr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61C38C3-0B69-49FE-AE9D-129EE49AFCA5}"/>
                  </a:ext>
                </a:extLst>
              </p:cNvPr>
              <p:cNvSpPr txBox="1"/>
              <p:nvPr/>
            </p:nvSpPr>
            <p:spPr>
              <a:xfrm>
                <a:off x="1716506" y="810126"/>
                <a:ext cx="475482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ディスクリプタテーブル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ルートパラメータ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217E8F44-22F5-43E0-9F77-54D30A00ED95}"/>
                  </a:ext>
                </a:extLst>
              </p:cNvPr>
              <p:cNvSpPr/>
              <p:nvPr/>
            </p:nvSpPr>
            <p:spPr>
              <a:xfrm>
                <a:off x="1900992" y="1235242"/>
                <a:ext cx="4451684" cy="51174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46D71E2D-A8C1-4623-B471-D06179A20417}"/>
                </a:ext>
              </a:extLst>
            </p:cNvPr>
            <p:cNvGrpSpPr/>
            <p:nvPr/>
          </p:nvGrpSpPr>
          <p:grpSpPr>
            <a:xfrm>
              <a:off x="625641" y="3922293"/>
              <a:ext cx="4307306" cy="2342147"/>
              <a:chOff x="5382126" y="4018547"/>
              <a:chExt cx="4307306" cy="2342147"/>
            </a:xfrm>
            <a:grpFill/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15D10DE7-04F8-4E42-880C-981FD0D6FFAD}"/>
                  </a:ext>
                </a:extLst>
              </p:cNvPr>
              <p:cNvGrpSpPr/>
              <p:nvPr/>
            </p:nvGrpSpPr>
            <p:grpSpPr>
              <a:xfrm>
                <a:off x="5534527" y="4034587"/>
                <a:ext cx="3970421" cy="2165686"/>
                <a:chOff x="625640" y="609600"/>
                <a:chExt cx="3970421" cy="2165686"/>
              </a:xfrm>
              <a:grpFill/>
            </p:grpSpPr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EB08D59E-2FD8-4D71-8DF4-D3F7152F88CD}"/>
                    </a:ext>
                  </a:extLst>
                </p:cNvPr>
                <p:cNvGrpSpPr/>
                <p:nvPr/>
              </p:nvGrpSpPr>
              <p:grpSpPr>
                <a:xfrm>
                  <a:off x="625640" y="609600"/>
                  <a:ext cx="3970421" cy="2165686"/>
                  <a:chOff x="2125578" y="802105"/>
                  <a:chExt cx="3970421" cy="2165686"/>
                </a:xfrm>
                <a:grpFill/>
              </p:grpSpPr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C75C9311-5350-49A7-9ED4-51D9B807D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83833" y="802105"/>
                    <a:ext cx="2597186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>
                        <a:latin typeface="+mn-ea"/>
                      </a:rPr>
                      <a:t>ディスクリプタレンジ</a:t>
                    </a:r>
                    <a:r>
                      <a:rPr kumimoji="1" lang="en-US" altLang="ja-JP" dirty="0">
                        <a:latin typeface="+mn-ea"/>
                      </a:rPr>
                      <a:t>3</a:t>
                    </a:r>
                    <a:endParaRPr kumimoji="1" lang="ja-JP" altLang="en-US" dirty="0">
                      <a:latin typeface="+mn-ea"/>
                    </a:endParaRPr>
                  </a:p>
                </p:txBody>
              </p:sp>
              <p:grpSp>
                <p:nvGrpSpPr>
                  <p:cNvPr id="38" name="グループ化 37">
                    <a:extLst>
                      <a:ext uri="{FF2B5EF4-FFF2-40B4-BE49-F238E27FC236}">
                        <a16:creationId xmlns:a16="http://schemas.microsoft.com/office/drawing/2014/main" id="{A1842A02-6CA3-4E4A-8A8B-771219C804A6}"/>
                      </a:ext>
                    </a:extLst>
                  </p:cNvPr>
                  <p:cNvGrpSpPr/>
                  <p:nvPr/>
                </p:nvGrpSpPr>
                <p:grpSpPr>
                  <a:xfrm>
                    <a:off x="2125578" y="1235243"/>
                    <a:ext cx="3970421" cy="1732548"/>
                    <a:chOff x="2125578" y="1235243"/>
                    <a:chExt cx="3970421" cy="1732548"/>
                  </a:xfrm>
                  <a:grpFill/>
                </p:grpSpPr>
                <p:sp>
                  <p:nvSpPr>
                    <p:cNvPr id="31" name="正方形/長方形 30">
                      <a:extLst>
                        <a:ext uri="{FF2B5EF4-FFF2-40B4-BE49-F238E27FC236}">
                          <a16:creationId xmlns:a16="http://schemas.microsoft.com/office/drawing/2014/main" id="{6694FFBB-4A88-4745-9CC4-769E9D270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5578" y="1235243"/>
                      <a:ext cx="3970421" cy="173254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" name="四角形: 角を丸くする 35">
                      <a:extLst>
                        <a:ext uri="{FF2B5EF4-FFF2-40B4-BE49-F238E27FC236}">
                          <a16:creationId xmlns:a16="http://schemas.microsoft.com/office/drawing/2014/main" id="{6F5AA7F3-4AD8-404C-851C-22D918CB05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3865" y="1339523"/>
                      <a:ext cx="3773904" cy="449179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C::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n-ea"/>
                        </a:rPr>
                        <a:t>ディスクリプタ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n-ea"/>
                        </a:rPr>
                        <a:t>→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t0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</p:grpSp>
            </p:grpSp>
            <p:sp>
              <p:nvSpPr>
                <p:cNvPr id="45" name="四角形: 角を丸くする 44">
                  <a:extLst>
                    <a:ext uri="{FF2B5EF4-FFF2-40B4-BE49-F238E27FC236}">
                      <a16:creationId xmlns:a16="http://schemas.microsoft.com/office/drawing/2014/main" id="{290C130E-1C14-4F56-A4F6-65E86405609D}"/>
                    </a:ext>
                  </a:extLst>
                </p:cNvPr>
                <p:cNvSpPr/>
                <p:nvPr/>
              </p:nvSpPr>
              <p:spPr>
                <a:xfrm>
                  <a:off x="733928" y="1660363"/>
                  <a:ext cx="3773904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C::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→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t1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6" name="四角形: 角を丸くする 45">
                  <a:extLst>
                    <a:ext uri="{FF2B5EF4-FFF2-40B4-BE49-F238E27FC236}">
                      <a16:creationId xmlns:a16="http://schemas.microsoft.com/office/drawing/2014/main" id="{D3FFC38A-EE98-4052-B1EB-29D1A081BEC4}"/>
                    </a:ext>
                  </a:extLst>
                </p:cNvPr>
                <p:cNvSpPr/>
                <p:nvPr/>
              </p:nvSpPr>
              <p:spPr>
                <a:xfrm>
                  <a:off x="749969" y="2173713"/>
                  <a:ext cx="3773904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C::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→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t2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72" name="四角形: 角を丸くする 71">
                <a:extLst>
                  <a:ext uri="{FF2B5EF4-FFF2-40B4-BE49-F238E27FC236}">
                    <a16:creationId xmlns:a16="http://schemas.microsoft.com/office/drawing/2014/main" id="{D0EC706C-4ED1-4371-8914-E3C3B3FAEFCD}"/>
                  </a:ext>
                </a:extLst>
              </p:cNvPr>
              <p:cNvSpPr/>
              <p:nvPr/>
            </p:nvSpPr>
            <p:spPr>
              <a:xfrm>
                <a:off x="5382126" y="4018547"/>
                <a:ext cx="4307306" cy="2342147"/>
              </a:xfrm>
              <a:prstGeom prst="roundRect">
                <a:avLst/>
              </a:prstGeom>
              <a:grp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C0CEA2CC-39B7-4E73-9A6E-9DD243404BDE}"/>
                </a:ext>
              </a:extLst>
            </p:cNvPr>
            <p:cNvGrpSpPr/>
            <p:nvPr/>
          </p:nvGrpSpPr>
          <p:grpSpPr>
            <a:xfrm>
              <a:off x="625642" y="1275347"/>
              <a:ext cx="4307306" cy="1259307"/>
              <a:chOff x="5317957" y="4170946"/>
              <a:chExt cx="4307306" cy="1259307"/>
            </a:xfrm>
            <a:grpFill/>
          </p:grpSpPr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CCBCFC8-2216-467A-A7E6-67528B9243C9}"/>
                  </a:ext>
                </a:extLst>
              </p:cNvPr>
              <p:cNvGrpSpPr/>
              <p:nvPr/>
            </p:nvGrpSpPr>
            <p:grpSpPr>
              <a:xfrm>
                <a:off x="5486400" y="4211054"/>
                <a:ext cx="3970421" cy="1098885"/>
                <a:chOff x="4973051" y="4170947"/>
                <a:chExt cx="3970421" cy="1098885"/>
              </a:xfrm>
              <a:grpFill/>
            </p:grpSpPr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DAD7AA18-BB60-41EA-BE59-8F136890855F}"/>
                    </a:ext>
                  </a:extLst>
                </p:cNvPr>
                <p:cNvSpPr txBox="1"/>
                <p:nvPr/>
              </p:nvSpPr>
              <p:spPr>
                <a:xfrm>
                  <a:off x="5659668" y="4170947"/>
                  <a:ext cx="26084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>
                      <a:latin typeface="+mn-ea"/>
                    </a:rPr>
                    <a:t>ディスクリプタレンジ</a:t>
                  </a:r>
                  <a:r>
                    <a:rPr kumimoji="1" lang="en-US" altLang="ja-JP" dirty="0">
                      <a:latin typeface="+mn-ea"/>
                    </a:rPr>
                    <a:t>1</a:t>
                  </a:r>
                  <a:endParaRPr kumimoji="1" lang="ja-JP" altLang="en-US" dirty="0">
                    <a:latin typeface="+mn-ea"/>
                  </a:endParaRPr>
                </a:p>
              </p:txBody>
            </p:sp>
            <p:grpSp>
              <p:nvGrpSpPr>
                <p:cNvPr id="63" name="グループ化 62">
                  <a:extLst>
                    <a:ext uri="{FF2B5EF4-FFF2-40B4-BE49-F238E27FC236}">
                      <a16:creationId xmlns:a16="http://schemas.microsoft.com/office/drawing/2014/main" id="{2332E9CB-5199-47BD-9312-338E3AF37F40}"/>
                    </a:ext>
                  </a:extLst>
                </p:cNvPr>
                <p:cNvGrpSpPr/>
                <p:nvPr/>
              </p:nvGrpSpPr>
              <p:grpSpPr>
                <a:xfrm>
                  <a:off x="4973051" y="4604085"/>
                  <a:ext cx="3970421" cy="665747"/>
                  <a:chOff x="2125578" y="1235243"/>
                  <a:chExt cx="3970421" cy="665747"/>
                </a:xfrm>
                <a:grpFill/>
              </p:grpSpPr>
              <p:sp>
                <p:nvSpPr>
                  <p:cNvPr id="64" name="正方形/長方形 63">
                    <a:extLst>
                      <a:ext uri="{FF2B5EF4-FFF2-40B4-BE49-F238E27FC236}">
                        <a16:creationId xmlns:a16="http://schemas.microsoft.com/office/drawing/2014/main" id="{1E174718-4D47-4E71-9675-DDB876BFACE9}"/>
                      </a:ext>
                    </a:extLst>
                  </p:cNvPr>
                  <p:cNvSpPr/>
                  <p:nvPr/>
                </p:nvSpPr>
                <p:spPr>
                  <a:xfrm>
                    <a:off x="2125578" y="1235243"/>
                    <a:ext cx="3970421" cy="66574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四角形: 角を丸くする 64">
                    <a:extLst>
                      <a:ext uri="{FF2B5EF4-FFF2-40B4-BE49-F238E27FC236}">
                        <a16:creationId xmlns:a16="http://schemas.microsoft.com/office/drawing/2014/main" id="{E4448E5C-8132-494E-A663-D719C1F001BE}"/>
                      </a:ext>
                    </a:extLst>
                  </p:cNvPr>
                  <p:cNvSpPr/>
                  <p:nvPr/>
                </p:nvSpPr>
                <p:spPr>
                  <a:xfrm>
                    <a:off x="2233865" y="1339523"/>
                    <a:ext cx="3773904" cy="44917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A::</a:t>
                    </a:r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+mn-ea"/>
                      </a:rPr>
                      <a:t>ディスクリプタ</a:t>
                    </a:r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1</a:t>
                    </a:r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+mn-ea"/>
                      </a:rPr>
                      <a:t>→</a:t>
                    </a:r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b0</a:t>
                    </a:r>
                    <a:endParaRPr kumimoji="1" lang="ja-JP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  <p:sp>
            <p:nvSpPr>
              <p:cNvPr id="74" name="四角形: 角を丸くする 73">
                <a:extLst>
                  <a:ext uri="{FF2B5EF4-FFF2-40B4-BE49-F238E27FC236}">
                    <a16:creationId xmlns:a16="http://schemas.microsoft.com/office/drawing/2014/main" id="{4F4D81FE-AC22-47E5-B8A7-8EE7FDA23B9E}"/>
                  </a:ext>
                </a:extLst>
              </p:cNvPr>
              <p:cNvSpPr/>
              <p:nvPr/>
            </p:nvSpPr>
            <p:spPr>
              <a:xfrm>
                <a:off x="5317957" y="4170946"/>
                <a:ext cx="4307306" cy="1259307"/>
              </a:xfrm>
              <a:prstGeom prst="roundRect">
                <a:avLst/>
              </a:prstGeom>
              <a:grp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2191CD5D-C61D-44B3-953E-EB6C638C773B}"/>
                </a:ext>
              </a:extLst>
            </p:cNvPr>
            <p:cNvGrpSpPr/>
            <p:nvPr/>
          </p:nvGrpSpPr>
          <p:grpSpPr>
            <a:xfrm>
              <a:off x="625642" y="2598822"/>
              <a:ext cx="4307306" cy="1259307"/>
              <a:chOff x="5317957" y="4170946"/>
              <a:chExt cx="4307306" cy="1259307"/>
            </a:xfrm>
            <a:grpFill/>
          </p:grpSpPr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9712D08F-8EA6-48A2-A7F2-01D132D44B05}"/>
                  </a:ext>
                </a:extLst>
              </p:cNvPr>
              <p:cNvGrpSpPr/>
              <p:nvPr/>
            </p:nvGrpSpPr>
            <p:grpSpPr>
              <a:xfrm>
                <a:off x="5486400" y="4211054"/>
                <a:ext cx="3970421" cy="1098885"/>
                <a:chOff x="4973051" y="4170947"/>
                <a:chExt cx="3970421" cy="1098885"/>
              </a:xfrm>
              <a:grpFill/>
            </p:grpSpPr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412CFF16-98A5-47E5-81ED-7AF988DD0BB3}"/>
                    </a:ext>
                  </a:extLst>
                </p:cNvPr>
                <p:cNvSpPr txBox="1"/>
                <p:nvPr/>
              </p:nvSpPr>
              <p:spPr>
                <a:xfrm>
                  <a:off x="5659668" y="4170947"/>
                  <a:ext cx="260840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>
                      <a:latin typeface="+mn-ea"/>
                    </a:rPr>
                    <a:t>ディスクリプタレンジ</a:t>
                  </a:r>
                  <a:r>
                    <a:rPr kumimoji="1" lang="en-US" altLang="ja-JP" dirty="0">
                      <a:latin typeface="+mn-ea"/>
                    </a:rPr>
                    <a:t>2</a:t>
                  </a:r>
                  <a:endParaRPr kumimoji="1" lang="ja-JP" altLang="en-US" dirty="0">
                    <a:latin typeface="+mn-ea"/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7DE6541E-19B6-42BD-9620-44B6DCF47920}"/>
                    </a:ext>
                  </a:extLst>
                </p:cNvPr>
                <p:cNvGrpSpPr/>
                <p:nvPr/>
              </p:nvGrpSpPr>
              <p:grpSpPr>
                <a:xfrm>
                  <a:off x="4973051" y="4604085"/>
                  <a:ext cx="3970421" cy="665747"/>
                  <a:chOff x="2125578" y="1235243"/>
                  <a:chExt cx="3970421" cy="665747"/>
                </a:xfrm>
                <a:grpFill/>
              </p:grpSpPr>
              <p:sp>
                <p:nvSpPr>
                  <p:cNvPr id="81" name="正方形/長方形 80">
                    <a:extLst>
                      <a:ext uri="{FF2B5EF4-FFF2-40B4-BE49-F238E27FC236}">
                        <a16:creationId xmlns:a16="http://schemas.microsoft.com/office/drawing/2014/main" id="{89B42500-5D04-4DEC-A6EF-7F939425B38E}"/>
                      </a:ext>
                    </a:extLst>
                  </p:cNvPr>
                  <p:cNvSpPr/>
                  <p:nvPr/>
                </p:nvSpPr>
                <p:spPr>
                  <a:xfrm>
                    <a:off x="2125578" y="1235243"/>
                    <a:ext cx="3970421" cy="66574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四角形: 角を丸くする 81">
                    <a:extLst>
                      <a:ext uri="{FF2B5EF4-FFF2-40B4-BE49-F238E27FC236}">
                        <a16:creationId xmlns:a16="http://schemas.microsoft.com/office/drawing/2014/main" id="{C516B0C7-B35B-4941-BD1C-0E16BEBC9288}"/>
                      </a:ext>
                    </a:extLst>
                  </p:cNvPr>
                  <p:cNvSpPr/>
                  <p:nvPr/>
                </p:nvSpPr>
                <p:spPr>
                  <a:xfrm>
                    <a:off x="2233865" y="1339523"/>
                    <a:ext cx="3773904" cy="44917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B::</a:t>
                    </a:r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+mn-ea"/>
                      </a:rPr>
                      <a:t>ディスクリプタ</a:t>
                    </a:r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1</a:t>
                    </a:r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+mn-ea"/>
                      </a:rPr>
                      <a:t>→</a:t>
                    </a:r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b1</a:t>
                    </a:r>
                    <a:endParaRPr kumimoji="1" lang="ja-JP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  <p:sp>
            <p:nvSpPr>
              <p:cNvPr id="78" name="四角形: 角を丸くする 77">
                <a:extLst>
                  <a:ext uri="{FF2B5EF4-FFF2-40B4-BE49-F238E27FC236}">
                    <a16:creationId xmlns:a16="http://schemas.microsoft.com/office/drawing/2014/main" id="{D222CBE5-24F2-4800-AC32-DBED6882E43D}"/>
                  </a:ext>
                </a:extLst>
              </p:cNvPr>
              <p:cNvSpPr/>
              <p:nvPr/>
            </p:nvSpPr>
            <p:spPr>
              <a:xfrm>
                <a:off x="5317957" y="4170946"/>
                <a:ext cx="4307306" cy="1259307"/>
              </a:xfrm>
              <a:prstGeom prst="roundRect">
                <a:avLst/>
              </a:prstGeom>
              <a:grp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DA643534-5DB0-43E9-8E35-629963526497}"/>
              </a:ext>
            </a:extLst>
          </p:cNvPr>
          <p:cNvGrpSpPr/>
          <p:nvPr/>
        </p:nvGrpSpPr>
        <p:grpSpPr>
          <a:xfrm>
            <a:off x="5840956" y="3777918"/>
            <a:ext cx="2629246" cy="2422356"/>
            <a:chOff x="4167716" y="1515979"/>
            <a:chExt cx="2629246" cy="2422356"/>
          </a:xfrm>
          <a:noFill/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7730A07A-0D9D-410D-ABFB-E5EE1C3DCEF9}"/>
                </a:ext>
              </a:extLst>
            </p:cNvPr>
            <p:cNvGrpSpPr/>
            <p:nvPr/>
          </p:nvGrpSpPr>
          <p:grpSpPr>
            <a:xfrm>
              <a:off x="4167716" y="1515979"/>
              <a:ext cx="2629246" cy="2422356"/>
              <a:chOff x="4849505" y="1796716"/>
              <a:chExt cx="2629246" cy="2422356"/>
            </a:xfrm>
            <a:grpFill/>
          </p:grpSpPr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3AA96E61-2309-426F-B12A-06688B83CCF6}"/>
                  </a:ext>
                </a:extLst>
              </p:cNvPr>
              <p:cNvGrpSpPr/>
              <p:nvPr/>
            </p:nvGrpSpPr>
            <p:grpSpPr>
              <a:xfrm>
                <a:off x="5009148" y="2133600"/>
                <a:ext cx="2281989" cy="2085472"/>
                <a:chOff x="3224463" y="1267326"/>
                <a:chExt cx="2281989" cy="2085472"/>
              </a:xfrm>
              <a:grpFill/>
            </p:grpSpPr>
            <p:sp>
              <p:nvSpPr>
                <p:cNvPr id="96" name="四角形: 角を丸くする 95">
                  <a:extLst>
                    <a:ext uri="{FF2B5EF4-FFF2-40B4-BE49-F238E27FC236}">
                      <a16:creationId xmlns:a16="http://schemas.microsoft.com/office/drawing/2014/main" id="{60AC293B-D608-49E8-A521-3FF6839258A9}"/>
                    </a:ext>
                  </a:extLst>
                </p:cNvPr>
                <p:cNvSpPr/>
                <p:nvPr/>
              </p:nvSpPr>
              <p:spPr>
                <a:xfrm>
                  <a:off x="3224463" y="1267326"/>
                  <a:ext cx="2281989" cy="2085472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四角形: 角を丸くする 96">
                  <a:extLst>
                    <a:ext uri="{FF2B5EF4-FFF2-40B4-BE49-F238E27FC236}">
                      <a16:creationId xmlns:a16="http://schemas.microsoft.com/office/drawing/2014/main" id="{1E89A9F3-913F-43EF-9E06-27B8AECD520B}"/>
                    </a:ext>
                  </a:extLst>
                </p:cNvPr>
                <p:cNvSpPr/>
                <p:nvPr/>
              </p:nvSpPr>
              <p:spPr>
                <a:xfrm>
                  <a:off x="3368842" y="1724526"/>
                  <a:ext cx="2033335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A3ECDBEC-A569-4E3E-BAF9-6E945705CFB1}"/>
                  </a:ext>
                </a:extLst>
              </p:cNvPr>
              <p:cNvSpPr txBox="1"/>
              <p:nvPr/>
            </p:nvSpPr>
            <p:spPr>
              <a:xfrm>
                <a:off x="4849505" y="1796716"/>
                <a:ext cx="26292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+mn-ea"/>
                  </a:rPr>
                  <a:t>ディスクリプタヒープ</a:t>
                </a:r>
                <a:r>
                  <a:rPr kumimoji="1" lang="en-US" altLang="ja-JP" dirty="0">
                    <a:latin typeface="+mn-ea"/>
                  </a:rPr>
                  <a:t>C</a:t>
                </a:r>
                <a:endParaRPr kumimoji="1" lang="ja-JP" altLang="en-US" dirty="0">
                  <a:latin typeface="+mn-ea"/>
                </a:endParaRPr>
              </a:p>
            </p:txBody>
          </p:sp>
        </p:grp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761EBBC7-3449-4A2F-A6FD-CBCBD52D8466}"/>
                </a:ext>
              </a:extLst>
            </p:cNvPr>
            <p:cNvSpPr txBox="1"/>
            <p:nvPr/>
          </p:nvSpPr>
          <p:spPr>
            <a:xfrm>
              <a:off x="4744797" y="1957136"/>
              <a:ext cx="13388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ヒープ領域</a:t>
              </a:r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66F7E85A-FD95-4F83-8A6B-EB10307DA8FA}"/>
                </a:ext>
              </a:extLst>
            </p:cNvPr>
            <p:cNvSpPr/>
            <p:nvPr/>
          </p:nvSpPr>
          <p:spPr>
            <a:xfrm>
              <a:off x="4475747" y="2791324"/>
              <a:ext cx="2021305" cy="44917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+mn-ea"/>
                </a:rPr>
                <a:t>ディスクリプタ</a:t>
              </a:r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2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3" name="四角形: 角を丸くする 92">
              <a:extLst>
                <a:ext uri="{FF2B5EF4-FFF2-40B4-BE49-F238E27FC236}">
                  <a16:creationId xmlns:a16="http://schemas.microsoft.com/office/drawing/2014/main" id="{CDF825BE-4BDC-4063-BC9F-20B6ED69448D}"/>
                </a:ext>
              </a:extLst>
            </p:cNvPr>
            <p:cNvSpPr/>
            <p:nvPr/>
          </p:nvSpPr>
          <p:spPr>
            <a:xfrm>
              <a:off x="4475748" y="3272585"/>
              <a:ext cx="2029326" cy="44917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+mn-ea"/>
                </a:rPr>
                <a:t>ディスクリプタ</a:t>
              </a:r>
              <a:r>
                <a:rPr kumimoji="1" lang="en-US" altLang="ja-JP" dirty="0">
                  <a:solidFill>
                    <a:schemeClr val="tx1"/>
                  </a:solidFill>
                  <a:latin typeface="+mn-ea"/>
                </a:rPr>
                <a:t>3</a:t>
              </a:r>
              <a:endParaRPr kumimoji="1" lang="ja-JP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5EB51F3A-B781-4DCF-8738-85D33B803C21}"/>
              </a:ext>
            </a:extLst>
          </p:cNvPr>
          <p:cNvGrpSpPr/>
          <p:nvPr/>
        </p:nvGrpSpPr>
        <p:grpSpPr>
          <a:xfrm>
            <a:off x="5848975" y="489285"/>
            <a:ext cx="2608406" cy="1387641"/>
            <a:chOff x="4167716" y="1515979"/>
            <a:chExt cx="2608406" cy="1387641"/>
          </a:xfrm>
          <a:noFill/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3E9A3565-062B-4A1A-BAAE-08FE68971D36}"/>
                </a:ext>
              </a:extLst>
            </p:cNvPr>
            <p:cNvGrpSpPr/>
            <p:nvPr/>
          </p:nvGrpSpPr>
          <p:grpSpPr>
            <a:xfrm>
              <a:off x="4167716" y="1515979"/>
              <a:ext cx="2608406" cy="1387641"/>
              <a:chOff x="4849505" y="1796716"/>
              <a:chExt cx="2608406" cy="1387641"/>
            </a:xfrm>
            <a:grpFill/>
          </p:grpSpPr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6D6E0C8A-CA82-4BE9-AA0A-14C9499CFDA4}"/>
                  </a:ext>
                </a:extLst>
              </p:cNvPr>
              <p:cNvGrpSpPr/>
              <p:nvPr/>
            </p:nvGrpSpPr>
            <p:grpSpPr>
              <a:xfrm>
                <a:off x="5009148" y="2133600"/>
                <a:ext cx="2281989" cy="1050757"/>
                <a:chOff x="3224463" y="1267326"/>
                <a:chExt cx="2281989" cy="1050757"/>
              </a:xfrm>
              <a:grpFill/>
            </p:grpSpPr>
            <p:sp>
              <p:nvSpPr>
                <p:cNvPr id="103" name="四角形: 角を丸くする 102">
                  <a:extLst>
                    <a:ext uri="{FF2B5EF4-FFF2-40B4-BE49-F238E27FC236}">
                      <a16:creationId xmlns:a16="http://schemas.microsoft.com/office/drawing/2014/main" id="{F7C24BA8-3471-4C52-A7C2-55F26F5D46CD}"/>
                    </a:ext>
                  </a:extLst>
                </p:cNvPr>
                <p:cNvSpPr/>
                <p:nvPr/>
              </p:nvSpPr>
              <p:spPr>
                <a:xfrm>
                  <a:off x="3224463" y="1267326"/>
                  <a:ext cx="2281989" cy="1050757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四角形: 角を丸くする 103">
                  <a:extLst>
                    <a:ext uri="{FF2B5EF4-FFF2-40B4-BE49-F238E27FC236}">
                      <a16:creationId xmlns:a16="http://schemas.microsoft.com/office/drawing/2014/main" id="{B8179C94-719E-45F0-B2F5-C9F7DA861567}"/>
                    </a:ext>
                  </a:extLst>
                </p:cNvPr>
                <p:cNvSpPr/>
                <p:nvPr/>
              </p:nvSpPr>
              <p:spPr>
                <a:xfrm>
                  <a:off x="3368842" y="1724526"/>
                  <a:ext cx="2033335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F7E1759F-7FB9-49E0-8373-388E02C1736D}"/>
                  </a:ext>
                </a:extLst>
              </p:cNvPr>
              <p:cNvSpPr txBox="1"/>
              <p:nvPr/>
            </p:nvSpPr>
            <p:spPr>
              <a:xfrm>
                <a:off x="4849505" y="1796716"/>
                <a:ext cx="260840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+mn-ea"/>
                  </a:rPr>
                  <a:t>ディスクリプタヒープ</a:t>
                </a:r>
                <a:r>
                  <a:rPr kumimoji="1" lang="en-US" altLang="ja-JP" dirty="0">
                    <a:latin typeface="+mn-ea"/>
                  </a:rPr>
                  <a:t>A</a:t>
                </a:r>
                <a:endParaRPr kumimoji="1" lang="ja-JP" altLang="en-US" dirty="0">
                  <a:latin typeface="+mn-ea"/>
                </a:endParaRPr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FEBC87DF-F06A-4402-8925-37E92F79AB25}"/>
                </a:ext>
              </a:extLst>
            </p:cNvPr>
            <p:cNvSpPr txBox="1"/>
            <p:nvPr/>
          </p:nvSpPr>
          <p:spPr>
            <a:xfrm>
              <a:off x="4744797" y="1957136"/>
              <a:ext cx="13388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ヒープ領域</a:t>
              </a:r>
            </a:p>
          </p:txBody>
        </p:sp>
      </p:grp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1B40BECC-E815-419D-AB97-285D7E719B04}"/>
              </a:ext>
            </a:extLst>
          </p:cNvPr>
          <p:cNvCxnSpPr>
            <a:stCxn id="104" idx="3"/>
            <a:endCxn id="25" idx="1"/>
          </p:cNvCxnSpPr>
          <p:nvPr/>
        </p:nvCxnSpPr>
        <p:spPr>
          <a:xfrm>
            <a:off x="8186332" y="1507959"/>
            <a:ext cx="1524003" cy="501310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FA0DEECB-6CFA-4559-85FA-B282087020EE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8178311" y="2490530"/>
            <a:ext cx="1540046" cy="573514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ABF0FCD1-4929-4B7E-B780-E5B9004E063B}"/>
              </a:ext>
            </a:extLst>
          </p:cNvPr>
          <p:cNvCxnSpPr>
            <a:cxnSpLocks/>
            <a:stCxn id="97" idx="3"/>
            <a:endCxn id="27" idx="1"/>
          </p:cNvCxnSpPr>
          <p:nvPr/>
        </p:nvCxnSpPr>
        <p:spPr>
          <a:xfrm>
            <a:off x="8178313" y="4796592"/>
            <a:ext cx="1644319" cy="20049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4FF0B3C6-DC72-49F3-9C2A-A10857463ADA}"/>
              </a:ext>
            </a:extLst>
          </p:cNvPr>
          <p:cNvCxnSpPr>
            <a:cxnSpLocks/>
            <a:stCxn id="92" idx="3"/>
            <a:endCxn id="40" idx="1"/>
          </p:cNvCxnSpPr>
          <p:nvPr/>
        </p:nvCxnSpPr>
        <p:spPr>
          <a:xfrm>
            <a:off x="8170292" y="5277853"/>
            <a:ext cx="1660361" cy="12029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D317B2D-CA6C-42BA-8D96-013328506E12}"/>
              </a:ext>
            </a:extLst>
          </p:cNvPr>
          <p:cNvCxnSpPr>
            <a:cxnSpLocks/>
            <a:stCxn id="93" idx="3"/>
            <a:endCxn id="41" idx="1"/>
          </p:cNvCxnSpPr>
          <p:nvPr/>
        </p:nvCxnSpPr>
        <p:spPr>
          <a:xfrm flipV="1">
            <a:off x="8178314" y="5747083"/>
            <a:ext cx="1660360" cy="12031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四角形: 角を丸くする 121">
            <a:extLst>
              <a:ext uri="{FF2B5EF4-FFF2-40B4-BE49-F238E27FC236}">
                <a16:creationId xmlns:a16="http://schemas.microsoft.com/office/drawing/2014/main" id="{20FF5146-5662-4259-A72E-66A51B3A4A65}"/>
              </a:ext>
            </a:extLst>
          </p:cNvPr>
          <p:cNvSpPr/>
          <p:nvPr/>
        </p:nvSpPr>
        <p:spPr>
          <a:xfrm>
            <a:off x="8896350" y="838200"/>
            <a:ext cx="3048000" cy="5467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7E9DAC25-8976-4BF6-9842-DF723C8CD8C8}"/>
              </a:ext>
            </a:extLst>
          </p:cNvPr>
          <p:cNvSpPr txBox="1"/>
          <p:nvPr/>
        </p:nvSpPr>
        <p:spPr>
          <a:xfrm>
            <a:off x="9775783" y="4682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シェーダー</a:t>
            </a:r>
          </a:p>
        </p:txBody>
      </p:sp>
      <p:sp>
        <p:nvSpPr>
          <p:cNvPr id="85" name="矢印: 右 84">
            <a:extLst>
              <a:ext uri="{FF2B5EF4-FFF2-40B4-BE49-F238E27FC236}">
                <a16:creationId xmlns:a16="http://schemas.microsoft.com/office/drawing/2014/main" id="{BE0A3D96-D648-4FFF-908B-46C85445704B}"/>
              </a:ext>
            </a:extLst>
          </p:cNvPr>
          <p:cNvSpPr/>
          <p:nvPr/>
        </p:nvSpPr>
        <p:spPr>
          <a:xfrm>
            <a:off x="5130313" y="3160294"/>
            <a:ext cx="778042" cy="5534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51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BEA4E9E-0974-459B-AFA6-9390B85A50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A6FAE8E-8B90-4F7D-8996-12BEC8349AB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146D2E83-4D08-4AD7-A00A-BAC7FA545688}"/>
                </a:ext>
              </a:extLst>
            </p:cNvPr>
            <p:cNvGrpSpPr/>
            <p:nvPr/>
          </p:nvGrpSpPr>
          <p:grpSpPr>
            <a:xfrm>
              <a:off x="287112" y="312822"/>
              <a:ext cx="11617776" cy="6185951"/>
              <a:chOff x="326574" y="312822"/>
              <a:chExt cx="11617776" cy="6185951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B30419F6-7964-448A-B923-C49B82564E3E}"/>
                  </a:ext>
                </a:extLst>
              </p:cNvPr>
              <p:cNvGrpSpPr/>
              <p:nvPr/>
            </p:nvGrpSpPr>
            <p:grpSpPr>
              <a:xfrm>
                <a:off x="8985208" y="1211172"/>
                <a:ext cx="2916183" cy="1740572"/>
                <a:chOff x="6092768" y="906376"/>
                <a:chExt cx="2916183" cy="1740572"/>
              </a:xfrm>
              <a:noFill/>
            </p:grpSpPr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E1F6D261-5728-4826-9236-2FF918004C03}"/>
                    </a:ext>
                  </a:extLst>
                </p:cNvPr>
                <p:cNvGrpSpPr/>
                <p:nvPr/>
              </p:nvGrpSpPr>
              <p:grpSpPr>
                <a:xfrm>
                  <a:off x="6092768" y="906376"/>
                  <a:ext cx="2916183" cy="1740572"/>
                  <a:chOff x="4263968" y="1427746"/>
                  <a:chExt cx="2916183" cy="1740572"/>
                </a:xfrm>
                <a:grpFill/>
              </p:grpSpPr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5E10F1D5-FAC4-41F8-87F6-B88C3CC68F84}"/>
                      </a:ext>
                    </a:extLst>
                  </p:cNvPr>
                  <p:cNvSpPr/>
                  <p:nvPr/>
                </p:nvSpPr>
                <p:spPr>
                  <a:xfrm>
                    <a:off x="4884820" y="1812759"/>
                    <a:ext cx="1652337" cy="135555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E3307875-C26A-4336-9F83-CF2805C7DA79}"/>
                      </a:ext>
                    </a:extLst>
                  </p:cNvPr>
                  <p:cNvSpPr txBox="1"/>
                  <p:nvPr/>
                </p:nvSpPr>
                <p:spPr>
                  <a:xfrm>
                    <a:off x="4263968" y="1427746"/>
                    <a:ext cx="2916183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/>
                      <a:t>定数バッファ</a:t>
                    </a:r>
                    <a:r>
                      <a:rPr kumimoji="1" lang="en-US" altLang="ja-JP" dirty="0"/>
                      <a:t>―</a:t>
                    </a:r>
                    <a:r>
                      <a:rPr kumimoji="1" lang="ja-JP" altLang="en-US" dirty="0"/>
                      <a:t>用レジスタ</a:t>
                    </a:r>
                  </a:p>
                </p:txBody>
              </p:sp>
            </p:grp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392A1CBC-2572-4E20-8E78-11E62ECDB527}"/>
                    </a:ext>
                  </a:extLst>
                </p:cNvPr>
                <p:cNvSpPr/>
                <p:nvPr/>
              </p:nvSpPr>
              <p:spPr>
                <a:xfrm>
                  <a:off x="6817895" y="1515978"/>
                  <a:ext cx="1435768" cy="37699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b0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8D06A30-11C8-42E0-A5CC-B49899FD8320}"/>
                    </a:ext>
                  </a:extLst>
                </p:cNvPr>
                <p:cNvSpPr/>
                <p:nvPr/>
              </p:nvSpPr>
              <p:spPr>
                <a:xfrm>
                  <a:off x="6825917" y="1997239"/>
                  <a:ext cx="1435768" cy="37699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b1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FBB6F9E8-F437-4122-BE9A-A13E043F074B}"/>
                  </a:ext>
                </a:extLst>
              </p:cNvPr>
              <p:cNvGrpSpPr/>
              <p:nvPr/>
            </p:nvGrpSpPr>
            <p:grpSpPr>
              <a:xfrm>
                <a:off x="9241884" y="4106778"/>
                <a:ext cx="2492990" cy="1949116"/>
                <a:chOff x="9317233" y="288758"/>
                <a:chExt cx="2492990" cy="1949116"/>
              </a:xfrm>
              <a:noFill/>
            </p:grpSpPr>
            <p:grpSp>
              <p:nvGrpSpPr>
                <p:cNvPr id="29" name="グループ化 28">
                  <a:extLst>
                    <a:ext uri="{FF2B5EF4-FFF2-40B4-BE49-F238E27FC236}">
                      <a16:creationId xmlns:a16="http://schemas.microsoft.com/office/drawing/2014/main" id="{3B012910-A3D1-414A-9893-0CF8CD2BCD9C}"/>
                    </a:ext>
                  </a:extLst>
                </p:cNvPr>
                <p:cNvGrpSpPr/>
                <p:nvPr/>
              </p:nvGrpSpPr>
              <p:grpSpPr>
                <a:xfrm>
                  <a:off x="9317233" y="288758"/>
                  <a:ext cx="2492990" cy="1949116"/>
                  <a:chOff x="8964305" y="890337"/>
                  <a:chExt cx="2492990" cy="1949116"/>
                </a:xfrm>
                <a:grpFill/>
              </p:grpSpPr>
              <p:grpSp>
                <p:nvGrpSpPr>
                  <p:cNvPr id="21" name="グループ化 20">
                    <a:extLst>
                      <a:ext uri="{FF2B5EF4-FFF2-40B4-BE49-F238E27FC236}">
                        <a16:creationId xmlns:a16="http://schemas.microsoft.com/office/drawing/2014/main" id="{8069BB64-8DCB-4FCB-A374-18C8AF4ED6A9}"/>
                      </a:ext>
                    </a:extLst>
                  </p:cNvPr>
                  <p:cNvGrpSpPr/>
                  <p:nvPr/>
                </p:nvGrpSpPr>
                <p:grpSpPr>
                  <a:xfrm>
                    <a:off x="8964305" y="890337"/>
                    <a:ext cx="2492990" cy="1949116"/>
                    <a:chOff x="8090010" y="890337"/>
                    <a:chExt cx="2492990" cy="1949116"/>
                  </a:xfrm>
                  <a:grpFill/>
                </p:grpSpPr>
                <p:sp>
                  <p:nvSpPr>
                    <p:cNvPr id="16" name="正方形/長方形 15">
                      <a:extLst>
                        <a:ext uri="{FF2B5EF4-FFF2-40B4-BE49-F238E27FC236}">
                          <a16:creationId xmlns:a16="http://schemas.microsoft.com/office/drawing/2014/main" id="{AA657B5A-00EC-40A7-A8F1-0E5E3753BE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2420" y="1275348"/>
                      <a:ext cx="1692443" cy="156410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9" name="テキスト ボックス 18">
                      <a:extLst>
                        <a:ext uri="{FF2B5EF4-FFF2-40B4-BE49-F238E27FC236}">
                          <a16:creationId xmlns:a16="http://schemas.microsoft.com/office/drawing/2014/main" id="{0E27E10B-97EA-4AA9-B0DC-9B8A0B92E8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90010" y="890337"/>
                      <a:ext cx="2492990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テクスチャ用レジスタ</a:t>
                      </a:r>
                    </a:p>
                  </p:txBody>
                </p:sp>
              </p:grpSp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7DAF4BA3-CB62-4639-BEF7-FCC7BA3166B7}"/>
                      </a:ext>
                    </a:extLst>
                  </p:cNvPr>
                  <p:cNvSpPr/>
                  <p:nvPr/>
                </p:nvSpPr>
                <p:spPr>
                  <a:xfrm>
                    <a:off x="9545053" y="1411705"/>
                    <a:ext cx="1435768" cy="37699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>
                        <a:solidFill>
                          <a:schemeClr val="tx1"/>
                        </a:solidFill>
                        <a:latin typeface="+mn-ea"/>
                      </a:rPr>
                      <a:t>t0</a:t>
                    </a:r>
                    <a:endParaRPr kumimoji="1" lang="ja-JP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6C54B182-58EE-4C83-BB1B-03BD9B2483BB}"/>
                    </a:ext>
                  </a:extLst>
                </p:cNvPr>
                <p:cNvSpPr/>
                <p:nvPr/>
              </p:nvSpPr>
              <p:spPr>
                <a:xfrm>
                  <a:off x="9906002" y="1283367"/>
                  <a:ext cx="1435768" cy="37699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t1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99BD97D6-D367-4788-92F4-4BD5F4069FC9}"/>
                    </a:ext>
                  </a:extLst>
                </p:cNvPr>
                <p:cNvSpPr/>
                <p:nvPr/>
              </p:nvSpPr>
              <p:spPr>
                <a:xfrm>
                  <a:off x="9914023" y="1740568"/>
                  <a:ext cx="1435768" cy="37699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t2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720D3CFA-08D0-4533-978F-54AF6007C67D}"/>
                  </a:ext>
                </a:extLst>
              </p:cNvPr>
              <p:cNvGrpSpPr/>
              <p:nvPr/>
            </p:nvGrpSpPr>
            <p:grpSpPr>
              <a:xfrm>
                <a:off x="5840954" y="2045370"/>
                <a:ext cx="2629246" cy="1387641"/>
                <a:chOff x="4167716" y="1515979"/>
                <a:chExt cx="2629246" cy="1387641"/>
              </a:xfrm>
              <a:noFill/>
            </p:grpSpPr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C947510B-407F-4F9B-8D20-0A2DEF0CD41B}"/>
                    </a:ext>
                  </a:extLst>
                </p:cNvPr>
                <p:cNvGrpSpPr/>
                <p:nvPr/>
              </p:nvGrpSpPr>
              <p:grpSpPr>
                <a:xfrm>
                  <a:off x="4167716" y="1515979"/>
                  <a:ext cx="2629246" cy="1387641"/>
                  <a:chOff x="4849505" y="1796716"/>
                  <a:chExt cx="2629246" cy="1387641"/>
                </a:xfrm>
                <a:grpFill/>
              </p:grpSpPr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FD2BB1CE-ACE5-48A2-BB87-4D5BAA922463}"/>
                      </a:ext>
                    </a:extLst>
                  </p:cNvPr>
                  <p:cNvGrpSpPr/>
                  <p:nvPr/>
                </p:nvGrpSpPr>
                <p:grpSpPr>
                  <a:xfrm>
                    <a:off x="5009148" y="2133600"/>
                    <a:ext cx="2281989" cy="1050757"/>
                    <a:chOff x="3224463" y="1267326"/>
                    <a:chExt cx="2281989" cy="1050757"/>
                  </a:xfrm>
                  <a:grpFill/>
                </p:grpSpPr>
                <p:sp>
                  <p:nvSpPr>
                    <p:cNvPr id="4" name="四角形: 角を丸くする 3">
                      <a:extLst>
                        <a:ext uri="{FF2B5EF4-FFF2-40B4-BE49-F238E27FC236}">
                          <a16:creationId xmlns:a16="http://schemas.microsoft.com/office/drawing/2014/main" id="{805FE503-D207-4A24-ACAA-BD29C518E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4463" y="1267326"/>
                      <a:ext cx="2281989" cy="105075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四角形: 角を丸くする 4">
                      <a:extLst>
                        <a:ext uri="{FF2B5EF4-FFF2-40B4-BE49-F238E27FC236}">
                          <a16:creationId xmlns:a16="http://schemas.microsoft.com/office/drawing/2014/main" id="{921F279F-2350-4665-9F7B-7E4532CB1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842" y="1724526"/>
                      <a:ext cx="2033335" cy="449179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n-ea"/>
                        </a:rPr>
                        <a:t>ディスクリプタ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</p:grp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C2714621-0E9E-48CA-ADA7-1F35A73F5095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505" y="1796716"/>
                    <a:ext cx="2629246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/>
                      <a:t>ディスクリプタヒープ</a:t>
                    </a:r>
                    <a:r>
                      <a:rPr kumimoji="1" lang="en-US" altLang="ja-JP" dirty="0"/>
                      <a:t>B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C52E7F3-3232-454A-BCA4-195CD542A13E}"/>
                    </a:ext>
                  </a:extLst>
                </p:cNvPr>
                <p:cNvSpPr txBox="1"/>
                <p:nvPr/>
              </p:nvSpPr>
              <p:spPr>
                <a:xfrm>
                  <a:off x="4744797" y="1957136"/>
                  <a:ext cx="133882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ヒープ領域</a:t>
                  </a:r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DA643534-5DB0-43E9-8E35-629963526497}"/>
                  </a:ext>
                </a:extLst>
              </p:cNvPr>
              <p:cNvGrpSpPr/>
              <p:nvPr/>
            </p:nvGrpSpPr>
            <p:grpSpPr>
              <a:xfrm>
                <a:off x="5840956" y="3777918"/>
                <a:ext cx="2629246" cy="2422356"/>
                <a:chOff x="4167716" y="1515979"/>
                <a:chExt cx="2629246" cy="2422356"/>
              </a:xfrm>
              <a:noFill/>
            </p:grpSpPr>
            <p:grpSp>
              <p:nvGrpSpPr>
                <p:cNvPr id="90" name="グループ化 89">
                  <a:extLst>
                    <a:ext uri="{FF2B5EF4-FFF2-40B4-BE49-F238E27FC236}">
                      <a16:creationId xmlns:a16="http://schemas.microsoft.com/office/drawing/2014/main" id="{7730A07A-0D9D-410D-ABFB-E5EE1C3DCEF9}"/>
                    </a:ext>
                  </a:extLst>
                </p:cNvPr>
                <p:cNvGrpSpPr/>
                <p:nvPr/>
              </p:nvGrpSpPr>
              <p:grpSpPr>
                <a:xfrm>
                  <a:off x="4167716" y="1515979"/>
                  <a:ext cx="2629246" cy="2422356"/>
                  <a:chOff x="4849505" y="1796716"/>
                  <a:chExt cx="2629246" cy="2422356"/>
                </a:xfrm>
                <a:grpFill/>
              </p:grpSpPr>
              <p:grpSp>
                <p:nvGrpSpPr>
                  <p:cNvPr id="94" name="グループ化 93">
                    <a:extLst>
                      <a:ext uri="{FF2B5EF4-FFF2-40B4-BE49-F238E27FC236}">
                        <a16:creationId xmlns:a16="http://schemas.microsoft.com/office/drawing/2014/main" id="{3AA96E61-2309-426F-B12A-06688B83CCF6}"/>
                      </a:ext>
                    </a:extLst>
                  </p:cNvPr>
                  <p:cNvGrpSpPr/>
                  <p:nvPr/>
                </p:nvGrpSpPr>
                <p:grpSpPr>
                  <a:xfrm>
                    <a:off x="5009148" y="2133600"/>
                    <a:ext cx="2281989" cy="2085472"/>
                    <a:chOff x="3224463" y="1267326"/>
                    <a:chExt cx="2281989" cy="2085472"/>
                  </a:xfrm>
                  <a:grpFill/>
                </p:grpSpPr>
                <p:sp>
                  <p:nvSpPr>
                    <p:cNvPr id="96" name="四角形: 角を丸くする 95">
                      <a:extLst>
                        <a:ext uri="{FF2B5EF4-FFF2-40B4-BE49-F238E27FC236}">
                          <a16:creationId xmlns:a16="http://schemas.microsoft.com/office/drawing/2014/main" id="{60AC293B-D608-49E8-A521-3FF683925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4463" y="1267326"/>
                      <a:ext cx="2281989" cy="2085472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97" name="四角形: 角を丸くする 96">
                      <a:extLst>
                        <a:ext uri="{FF2B5EF4-FFF2-40B4-BE49-F238E27FC236}">
                          <a16:creationId xmlns:a16="http://schemas.microsoft.com/office/drawing/2014/main" id="{1E89A9F3-913F-43EF-9E06-27B8AECD5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842" y="1724526"/>
                      <a:ext cx="2033335" cy="449179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n-ea"/>
                        </a:rPr>
                        <a:t>ディスクリプタ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</p:grpSp>
              <p:sp>
                <p:nvSpPr>
                  <p:cNvPr id="95" name="テキスト ボックス 94">
                    <a:extLst>
                      <a:ext uri="{FF2B5EF4-FFF2-40B4-BE49-F238E27FC236}">
                        <a16:creationId xmlns:a16="http://schemas.microsoft.com/office/drawing/2014/main" id="{A3ECDBEC-A569-4E3E-BAF9-6E945705CFB1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505" y="1796716"/>
                    <a:ext cx="2629246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>
                        <a:latin typeface="+mn-ea"/>
                      </a:rPr>
                      <a:t>ディスクリプタヒープ</a:t>
                    </a:r>
                    <a:r>
                      <a:rPr kumimoji="1" lang="en-US" altLang="ja-JP" dirty="0">
                        <a:latin typeface="+mn-ea"/>
                      </a:rPr>
                      <a:t>C</a:t>
                    </a:r>
                    <a:endParaRPr kumimoji="1" lang="ja-JP" altLang="en-US" dirty="0">
                      <a:latin typeface="+mn-ea"/>
                    </a:endParaRPr>
                  </a:p>
                </p:txBody>
              </p:sp>
            </p:grpSp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761EBBC7-3449-4A2F-A6FD-CBCBD52D8466}"/>
                    </a:ext>
                  </a:extLst>
                </p:cNvPr>
                <p:cNvSpPr txBox="1"/>
                <p:nvPr/>
              </p:nvSpPr>
              <p:spPr>
                <a:xfrm>
                  <a:off x="4744797" y="1957136"/>
                  <a:ext cx="133882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ヒープ領域</a:t>
                  </a:r>
                </a:p>
              </p:txBody>
            </p:sp>
            <p:sp>
              <p:nvSpPr>
                <p:cNvPr id="92" name="四角形: 角を丸くする 91">
                  <a:extLst>
                    <a:ext uri="{FF2B5EF4-FFF2-40B4-BE49-F238E27FC236}">
                      <a16:creationId xmlns:a16="http://schemas.microsoft.com/office/drawing/2014/main" id="{66F7E85A-FD95-4F83-8A6B-EB10307DA8FA}"/>
                    </a:ext>
                  </a:extLst>
                </p:cNvPr>
                <p:cNvSpPr/>
                <p:nvPr/>
              </p:nvSpPr>
              <p:spPr>
                <a:xfrm>
                  <a:off x="4475747" y="2791324"/>
                  <a:ext cx="2021305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2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3" name="四角形: 角を丸くする 92">
                  <a:extLst>
                    <a:ext uri="{FF2B5EF4-FFF2-40B4-BE49-F238E27FC236}">
                      <a16:creationId xmlns:a16="http://schemas.microsoft.com/office/drawing/2014/main" id="{CDF825BE-4BDC-4063-BC9F-20B6ED69448D}"/>
                    </a:ext>
                  </a:extLst>
                </p:cNvPr>
                <p:cNvSpPr/>
                <p:nvPr/>
              </p:nvSpPr>
              <p:spPr>
                <a:xfrm>
                  <a:off x="4475748" y="3272585"/>
                  <a:ext cx="2029326" cy="4491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+mn-ea"/>
                    </a:rPr>
                    <a:t>ディスクリプタ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+mn-ea"/>
                    </a:rPr>
                    <a:t>3</a:t>
                  </a:r>
                  <a:endParaRPr kumimoji="1" lang="ja-JP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5EB51F3A-B781-4DCF-8738-85D33B803C21}"/>
                  </a:ext>
                </a:extLst>
              </p:cNvPr>
              <p:cNvGrpSpPr/>
              <p:nvPr/>
            </p:nvGrpSpPr>
            <p:grpSpPr>
              <a:xfrm>
                <a:off x="5848975" y="489285"/>
                <a:ext cx="2608406" cy="1387641"/>
                <a:chOff x="4167716" y="1515979"/>
                <a:chExt cx="2608406" cy="1387641"/>
              </a:xfrm>
              <a:noFill/>
            </p:grpSpPr>
            <p:grpSp>
              <p:nvGrpSpPr>
                <p:cNvPr id="99" name="グループ化 98">
                  <a:extLst>
                    <a:ext uri="{FF2B5EF4-FFF2-40B4-BE49-F238E27FC236}">
                      <a16:creationId xmlns:a16="http://schemas.microsoft.com/office/drawing/2014/main" id="{3E9A3565-062B-4A1A-BAAE-08FE68971D36}"/>
                    </a:ext>
                  </a:extLst>
                </p:cNvPr>
                <p:cNvGrpSpPr/>
                <p:nvPr/>
              </p:nvGrpSpPr>
              <p:grpSpPr>
                <a:xfrm>
                  <a:off x="4167716" y="1515979"/>
                  <a:ext cx="2608406" cy="1387641"/>
                  <a:chOff x="4849505" y="1796716"/>
                  <a:chExt cx="2608406" cy="1387641"/>
                </a:xfrm>
                <a:grpFill/>
              </p:grpSpPr>
              <p:grpSp>
                <p:nvGrpSpPr>
                  <p:cNvPr id="101" name="グループ化 100">
                    <a:extLst>
                      <a:ext uri="{FF2B5EF4-FFF2-40B4-BE49-F238E27FC236}">
                        <a16:creationId xmlns:a16="http://schemas.microsoft.com/office/drawing/2014/main" id="{6D6E0C8A-CA82-4BE9-AA0A-14C9499CFDA4}"/>
                      </a:ext>
                    </a:extLst>
                  </p:cNvPr>
                  <p:cNvGrpSpPr/>
                  <p:nvPr/>
                </p:nvGrpSpPr>
                <p:grpSpPr>
                  <a:xfrm>
                    <a:off x="5009148" y="2133600"/>
                    <a:ext cx="2281989" cy="1050757"/>
                    <a:chOff x="3224463" y="1267326"/>
                    <a:chExt cx="2281989" cy="1050757"/>
                  </a:xfrm>
                  <a:grpFill/>
                </p:grpSpPr>
                <p:sp>
                  <p:nvSpPr>
                    <p:cNvPr id="103" name="四角形: 角を丸くする 102">
                      <a:extLst>
                        <a:ext uri="{FF2B5EF4-FFF2-40B4-BE49-F238E27FC236}">
                          <a16:creationId xmlns:a16="http://schemas.microsoft.com/office/drawing/2014/main" id="{F7C24BA8-3471-4C52-A7C2-55F26F5D46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4463" y="1267326"/>
                      <a:ext cx="2281989" cy="105075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4" name="四角形: 角を丸くする 103">
                      <a:extLst>
                        <a:ext uri="{FF2B5EF4-FFF2-40B4-BE49-F238E27FC236}">
                          <a16:creationId xmlns:a16="http://schemas.microsoft.com/office/drawing/2014/main" id="{B8179C94-719E-45F0-B2F5-C9F7DA861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842" y="1724526"/>
                      <a:ext cx="2033335" cy="449179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+mn-ea"/>
                        </a:rPr>
                        <a:t>ディスクリプタ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</p:grpSp>
              <p:sp>
                <p:nvSpPr>
                  <p:cNvPr id="102" name="テキスト ボックス 101">
                    <a:extLst>
                      <a:ext uri="{FF2B5EF4-FFF2-40B4-BE49-F238E27FC236}">
                        <a16:creationId xmlns:a16="http://schemas.microsoft.com/office/drawing/2014/main" id="{F7E1759F-7FB9-49E0-8373-388E02C1736D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505" y="1796716"/>
                    <a:ext cx="2608406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>
                        <a:latin typeface="+mn-ea"/>
                      </a:rPr>
                      <a:t>ディスクリプタヒープ</a:t>
                    </a:r>
                    <a:r>
                      <a:rPr kumimoji="1" lang="en-US" altLang="ja-JP" dirty="0">
                        <a:latin typeface="+mn-ea"/>
                      </a:rPr>
                      <a:t>A</a:t>
                    </a:r>
                    <a:endParaRPr kumimoji="1" lang="ja-JP" altLang="en-US" dirty="0">
                      <a:latin typeface="+mn-ea"/>
                    </a:endParaRPr>
                  </a:p>
                </p:txBody>
              </p:sp>
            </p:grpSp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FEBC87DF-F06A-4402-8925-37E92F79AB25}"/>
                    </a:ext>
                  </a:extLst>
                </p:cNvPr>
                <p:cNvSpPr txBox="1"/>
                <p:nvPr/>
              </p:nvSpPr>
              <p:spPr>
                <a:xfrm>
                  <a:off x="4744797" y="1957136"/>
                  <a:ext cx="133882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ヒープ領域</a:t>
                  </a:r>
                </a:p>
              </p:txBody>
            </p:sp>
          </p:grp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1B40BECC-E815-419D-AB97-285D7E719B04}"/>
                  </a:ext>
                </a:extLst>
              </p:cNvPr>
              <p:cNvCxnSpPr>
                <a:stCxn id="104" idx="3"/>
                <a:endCxn id="25" idx="1"/>
              </p:cNvCxnSpPr>
              <p:nvPr/>
            </p:nvCxnSpPr>
            <p:spPr>
              <a:xfrm>
                <a:off x="8186332" y="1507959"/>
                <a:ext cx="1524003" cy="501310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矢印コネクタ 106">
                <a:extLst>
                  <a:ext uri="{FF2B5EF4-FFF2-40B4-BE49-F238E27FC236}">
                    <a16:creationId xmlns:a16="http://schemas.microsoft.com/office/drawing/2014/main" id="{FA0DEECB-6CFA-4559-85FA-B282087020EE}"/>
                  </a:ext>
                </a:extLst>
              </p:cNvPr>
              <p:cNvCxnSpPr>
                <a:cxnSpLocks/>
                <a:stCxn id="5" idx="3"/>
                <a:endCxn id="26" idx="1"/>
              </p:cNvCxnSpPr>
              <p:nvPr/>
            </p:nvCxnSpPr>
            <p:spPr>
              <a:xfrm flipV="1">
                <a:off x="8178311" y="2490530"/>
                <a:ext cx="1540046" cy="573514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ABF0FCD1-4929-4B7E-B780-E5B9004E063B}"/>
                  </a:ext>
                </a:extLst>
              </p:cNvPr>
              <p:cNvCxnSpPr>
                <a:cxnSpLocks/>
                <a:stCxn id="97" idx="3"/>
                <a:endCxn id="27" idx="1"/>
              </p:cNvCxnSpPr>
              <p:nvPr/>
            </p:nvCxnSpPr>
            <p:spPr>
              <a:xfrm>
                <a:off x="8178313" y="4796592"/>
                <a:ext cx="1644319" cy="20049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>
                <a:extLst>
                  <a:ext uri="{FF2B5EF4-FFF2-40B4-BE49-F238E27FC236}">
                    <a16:creationId xmlns:a16="http://schemas.microsoft.com/office/drawing/2014/main" id="{4FF0B3C6-DC72-49F3-9C2A-A10857463ADA}"/>
                  </a:ext>
                </a:extLst>
              </p:cNvPr>
              <p:cNvCxnSpPr>
                <a:cxnSpLocks/>
                <a:stCxn id="92" idx="3"/>
                <a:endCxn id="40" idx="1"/>
              </p:cNvCxnSpPr>
              <p:nvPr/>
            </p:nvCxnSpPr>
            <p:spPr>
              <a:xfrm>
                <a:off x="8170292" y="5277853"/>
                <a:ext cx="1660361" cy="12029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矢印コネクタ 115">
                <a:extLst>
                  <a:ext uri="{FF2B5EF4-FFF2-40B4-BE49-F238E27FC236}">
                    <a16:creationId xmlns:a16="http://schemas.microsoft.com/office/drawing/2014/main" id="{7D317B2D-CA6C-42BA-8D96-013328506E12}"/>
                  </a:ext>
                </a:extLst>
              </p:cNvPr>
              <p:cNvCxnSpPr>
                <a:cxnSpLocks/>
                <a:stCxn id="93" idx="3"/>
                <a:endCxn id="41" idx="1"/>
              </p:cNvCxnSpPr>
              <p:nvPr/>
            </p:nvCxnSpPr>
            <p:spPr>
              <a:xfrm flipV="1">
                <a:off x="8178314" y="5747083"/>
                <a:ext cx="1660360" cy="12031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四角形: 角を丸くする 121">
                <a:extLst>
                  <a:ext uri="{FF2B5EF4-FFF2-40B4-BE49-F238E27FC236}">
                    <a16:creationId xmlns:a16="http://schemas.microsoft.com/office/drawing/2014/main" id="{20FF5146-5662-4259-A72E-66A51B3A4A65}"/>
                  </a:ext>
                </a:extLst>
              </p:cNvPr>
              <p:cNvSpPr/>
              <p:nvPr/>
            </p:nvSpPr>
            <p:spPr>
              <a:xfrm>
                <a:off x="8896350" y="838200"/>
                <a:ext cx="3048000" cy="546735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7E9DAC25-8976-4BF6-9842-DF723C8CD8C8}"/>
                  </a:ext>
                </a:extLst>
              </p:cNvPr>
              <p:cNvSpPr txBox="1"/>
              <p:nvPr/>
            </p:nvSpPr>
            <p:spPr>
              <a:xfrm>
                <a:off x="9775783" y="46822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シェーダー側</a:t>
                </a:r>
              </a:p>
            </p:txBody>
          </p:sp>
          <p:sp>
            <p:nvSpPr>
              <p:cNvPr id="85" name="矢印: 右 84">
                <a:extLst>
                  <a:ext uri="{FF2B5EF4-FFF2-40B4-BE49-F238E27FC236}">
                    <a16:creationId xmlns:a16="http://schemas.microsoft.com/office/drawing/2014/main" id="{BE0A3D96-D648-4FFF-908B-46C85445704B}"/>
                  </a:ext>
                </a:extLst>
              </p:cNvPr>
              <p:cNvSpPr/>
              <p:nvPr/>
            </p:nvSpPr>
            <p:spPr>
              <a:xfrm>
                <a:off x="5130313" y="3160294"/>
                <a:ext cx="778042" cy="553452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1AB6128F-6CA9-4763-B287-089C8CCB4D96}"/>
                  </a:ext>
                </a:extLst>
              </p:cNvPr>
              <p:cNvGrpSpPr/>
              <p:nvPr/>
            </p:nvGrpSpPr>
            <p:grpSpPr>
              <a:xfrm>
                <a:off x="326574" y="312822"/>
                <a:ext cx="4776110" cy="6185951"/>
                <a:chOff x="644979" y="329150"/>
                <a:chExt cx="4776110" cy="6185951"/>
              </a:xfrm>
            </p:grpSpPr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D4D7557A-8A0F-4E32-B8E8-9C31238E56AD}"/>
                    </a:ext>
                  </a:extLst>
                </p:cNvPr>
                <p:cNvSpPr txBox="1"/>
                <p:nvPr/>
              </p:nvSpPr>
              <p:spPr>
                <a:xfrm>
                  <a:off x="1859807" y="329150"/>
                  <a:ext cx="23464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600" dirty="0">
                      <a:latin typeface="+mn-ea"/>
                    </a:rPr>
                    <a:t>ルートシグネチャ</a:t>
                  </a:r>
                </a:p>
              </p:txBody>
            </p:sp>
            <p:grpSp>
              <p:nvGrpSpPr>
                <p:cNvPr id="89" name="グループ化 88">
                  <a:extLst>
                    <a:ext uri="{FF2B5EF4-FFF2-40B4-BE49-F238E27FC236}">
                      <a16:creationId xmlns:a16="http://schemas.microsoft.com/office/drawing/2014/main" id="{E8A778DC-10BA-419A-ABE3-DAF09BE0FDC4}"/>
                    </a:ext>
                  </a:extLst>
                </p:cNvPr>
                <p:cNvGrpSpPr/>
                <p:nvPr/>
              </p:nvGrpSpPr>
              <p:grpSpPr>
                <a:xfrm>
                  <a:off x="644979" y="734153"/>
                  <a:ext cx="4776110" cy="5780948"/>
                  <a:chOff x="350482" y="367392"/>
                  <a:chExt cx="5119591" cy="6196693"/>
                </a:xfrm>
              </p:grpSpPr>
              <p:grpSp>
                <p:nvGrpSpPr>
                  <p:cNvPr id="105" name="グループ化 104">
                    <a:extLst>
                      <a:ext uri="{FF2B5EF4-FFF2-40B4-BE49-F238E27FC236}">
                        <a16:creationId xmlns:a16="http://schemas.microsoft.com/office/drawing/2014/main" id="{49B62D3C-C595-4991-AAE0-C2596A101AC8}"/>
                      </a:ext>
                    </a:extLst>
                  </p:cNvPr>
                  <p:cNvGrpSpPr/>
                  <p:nvPr/>
                </p:nvGrpSpPr>
                <p:grpSpPr>
                  <a:xfrm>
                    <a:off x="350482" y="394468"/>
                    <a:ext cx="5119591" cy="6112469"/>
                    <a:chOff x="350482" y="876157"/>
                    <a:chExt cx="5119591" cy="6112469"/>
                  </a:xfrm>
                </p:grpSpPr>
                <p:grpSp>
                  <p:nvGrpSpPr>
                    <p:cNvPr id="109" name="グループ化 108">
                      <a:extLst>
                        <a:ext uri="{FF2B5EF4-FFF2-40B4-BE49-F238E27FC236}">
                          <a16:creationId xmlns:a16="http://schemas.microsoft.com/office/drawing/2014/main" id="{4B15C149-9F44-4633-8A22-FC72574275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0482" y="2715842"/>
                      <a:ext cx="5119591" cy="4272784"/>
                      <a:chOff x="5053110" y="1221778"/>
                      <a:chExt cx="5119591" cy="4272784"/>
                    </a:xfrm>
                  </p:grpSpPr>
                  <p:grpSp>
                    <p:nvGrpSpPr>
                      <p:cNvPr id="126" name="グループ化 125">
                        <a:extLst>
                          <a:ext uri="{FF2B5EF4-FFF2-40B4-BE49-F238E27FC236}">
                            <a16:creationId xmlns:a16="http://schemas.microsoft.com/office/drawing/2014/main" id="{2EE1EE61-9364-4D0A-A11B-192DFA0E39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53110" y="1221778"/>
                        <a:ext cx="5119591" cy="4272784"/>
                        <a:chOff x="1585877" y="810126"/>
                        <a:chExt cx="5119591" cy="4272784"/>
                      </a:xfrm>
                      <a:noFill/>
                    </p:grpSpPr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FB029BCB-2C77-4698-B63F-0DBCE8AEC1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85877" y="810126"/>
                          <a:ext cx="5119591" cy="3693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ja-JP" sz="1600" dirty="0">
                              <a:latin typeface="+mn-ea"/>
                            </a:rPr>
                            <a:t> </a:t>
                          </a:r>
                          <a:r>
                            <a:rPr kumimoji="1" lang="ja-JP" altLang="en-US" sz="1600" dirty="0">
                              <a:latin typeface="+mn-ea"/>
                            </a:rPr>
                            <a:t>ディスクリプタテーブル</a:t>
                          </a:r>
                          <a:r>
                            <a:rPr kumimoji="1" lang="en-US" altLang="ja-JP" sz="1600" dirty="0">
                              <a:latin typeface="+mn-ea"/>
                            </a:rPr>
                            <a:t>2(</a:t>
                          </a:r>
                          <a:r>
                            <a:rPr kumimoji="1" lang="ja-JP" altLang="en-US" sz="1600" dirty="0">
                              <a:latin typeface="+mn-ea"/>
                            </a:rPr>
                            <a:t>ルートパラメータ</a:t>
                          </a:r>
                          <a:r>
                            <a:rPr kumimoji="1" lang="en-US" altLang="ja-JP" sz="1600" dirty="0">
                              <a:latin typeface="+mn-ea"/>
                            </a:rPr>
                            <a:t>2)</a:t>
                          </a:r>
                          <a:endParaRPr kumimoji="1" lang="ja-JP" altLang="en-US" sz="1600" dirty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45" name="正方形/長方形 144">
                          <a:extLst>
                            <a:ext uri="{FF2B5EF4-FFF2-40B4-BE49-F238E27FC236}">
                              <a16:creationId xmlns:a16="http://schemas.microsoft.com/office/drawing/2014/main" id="{A2C4E032-C48B-41A3-8660-05016A5E9D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00992" y="1202584"/>
                          <a:ext cx="4451684" cy="3880326"/>
                        </a:xfrm>
                        <a:prstGeom prst="rect">
                          <a:avLst/>
                        </a:prstGeom>
                        <a:grp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27" name="グループ化 126">
                        <a:extLst>
                          <a:ext uri="{FF2B5EF4-FFF2-40B4-BE49-F238E27FC236}">
                            <a16:creationId xmlns:a16="http://schemas.microsoft.com/office/drawing/2014/main" id="{662E49B4-04EF-436C-B8E1-0489CF56D4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0412" y="3051435"/>
                        <a:ext cx="4307306" cy="2342147"/>
                        <a:chOff x="5382126" y="3985888"/>
                        <a:chExt cx="4307306" cy="2342147"/>
                      </a:xfrm>
                      <a:noFill/>
                    </p:grpSpPr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D4875CA1-8C07-4491-8076-716E93CF45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34527" y="4034587"/>
                          <a:ext cx="3970421" cy="2165686"/>
                          <a:chOff x="625640" y="609600"/>
                          <a:chExt cx="3970421" cy="2165686"/>
                        </a:xfrm>
                        <a:grpFill/>
                      </p:grpSpPr>
                      <p:grpSp>
                        <p:nvGrpSpPr>
                          <p:cNvPr id="137" name="グループ化 136">
                            <a:extLst>
                              <a:ext uri="{FF2B5EF4-FFF2-40B4-BE49-F238E27FC236}">
                                <a16:creationId xmlns:a16="http://schemas.microsoft.com/office/drawing/2014/main" id="{8D75EDC1-C48B-432B-B629-573C63CAC93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25640" y="609600"/>
                            <a:ext cx="3970421" cy="2165686"/>
                            <a:chOff x="2125578" y="802105"/>
                            <a:chExt cx="3970421" cy="2165686"/>
                          </a:xfrm>
                          <a:grpFill/>
                        </p:grpSpPr>
                        <p:sp>
                          <p:nvSpPr>
                            <p:cNvPr id="140" name="テキスト ボックス 139">
                              <a:extLst>
                                <a:ext uri="{FF2B5EF4-FFF2-40B4-BE49-F238E27FC236}">
                                  <a16:creationId xmlns:a16="http://schemas.microsoft.com/office/drawing/2014/main" id="{BE1A9D74-5E46-49EA-9E2C-C57ABB7DB3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983833" y="802105"/>
                              <a:ext cx="2597186" cy="369332"/>
                            </a:xfrm>
                            <a:prstGeom prst="rect">
                              <a:avLst/>
                            </a:prstGeom>
                            <a:grp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kumimoji="1" lang="ja-JP" altLang="en-US" sz="1600" dirty="0">
                                  <a:latin typeface="+mn-ea"/>
                                </a:rPr>
                                <a:t>ディスクリプタレンジ</a:t>
                              </a:r>
                              <a:r>
                                <a:rPr kumimoji="1" lang="en-US" altLang="ja-JP" sz="1600" dirty="0">
                                  <a:latin typeface="+mn-ea"/>
                                </a:rPr>
                                <a:t>3</a:t>
                              </a:r>
                              <a:endParaRPr kumimoji="1" lang="ja-JP" altLang="en-US" sz="1600" dirty="0">
                                <a:latin typeface="+mn-ea"/>
                              </a:endParaRPr>
                            </a:p>
                          </p:txBody>
                        </p:sp>
                        <p:grpSp>
                          <p:nvGrpSpPr>
                            <p:cNvPr id="141" name="グループ化 140">
                              <a:extLst>
                                <a:ext uri="{FF2B5EF4-FFF2-40B4-BE49-F238E27FC236}">
                                  <a16:creationId xmlns:a16="http://schemas.microsoft.com/office/drawing/2014/main" id="{C3078BBA-D609-42DD-9DE0-6DBC16323B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25578" y="1235243"/>
                              <a:ext cx="3970421" cy="1732548"/>
                              <a:chOff x="2125578" y="1235243"/>
                              <a:chExt cx="3970421" cy="1732548"/>
                            </a:xfrm>
                            <a:grpFill/>
                          </p:grpSpPr>
                          <p:sp>
                            <p:nvSpPr>
                              <p:cNvPr id="142" name="正方形/長方形 141">
                                <a:extLst>
                                  <a:ext uri="{FF2B5EF4-FFF2-40B4-BE49-F238E27FC236}">
                                    <a16:creationId xmlns:a16="http://schemas.microsoft.com/office/drawing/2014/main" id="{9610C6DA-F0E9-48B3-B6E8-E8A70CD915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125578" y="1235243"/>
                                <a:ext cx="3970421" cy="1732548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sz="16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43" name="四角形: 角を丸くする 142">
                                <a:extLst>
                                  <a:ext uri="{FF2B5EF4-FFF2-40B4-BE49-F238E27FC236}">
                                    <a16:creationId xmlns:a16="http://schemas.microsoft.com/office/drawing/2014/main" id="{62B8719F-17C2-4690-9ED1-373D2DB729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233865" y="1339523"/>
                                <a:ext cx="3773904" cy="449179"/>
                              </a:xfrm>
                              <a:prstGeom prst="roundRect">
                                <a:avLst/>
                              </a:prstGeom>
                              <a:grpFill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kumimoji="1" lang="en-US" altLang="ja-JP" sz="1600" dirty="0">
                                    <a:solidFill>
                                      <a:schemeClr val="tx1"/>
                                    </a:solidFill>
                                    <a:latin typeface="+mn-ea"/>
                                  </a:rPr>
                                  <a:t>C::</a:t>
                                </a:r>
                                <a:r>
                                  <a:rPr kumimoji="1" lang="ja-JP" altLang="en-US" sz="1600" dirty="0">
                                    <a:solidFill>
                                      <a:schemeClr val="tx1"/>
                                    </a:solidFill>
                                    <a:latin typeface="+mn-ea"/>
                                  </a:rPr>
                                  <a:t>ディスクリプタ</a:t>
                                </a:r>
                                <a:r>
                                  <a:rPr kumimoji="1" lang="en-US" altLang="ja-JP" sz="1600" dirty="0">
                                    <a:solidFill>
                                      <a:schemeClr val="tx1"/>
                                    </a:solidFill>
                                    <a:latin typeface="+mn-ea"/>
                                  </a:rPr>
                                  <a:t>1</a:t>
                                </a:r>
                                <a:r>
                                  <a:rPr kumimoji="1" lang="ja-JP" altLang="en-US" sz="1600" dirty="0">
                                    <a:solidFill>
                                      <a:schemeClr val="tx1"/>
                                    </a:solidFill>
                                    <a:latin typeface="+mn-ea"/>
                                  </a:rPr>
                                  <a:t>→</a:t>
                                </a:r>
                                <a:r>
                                  <a:rPr kumimoji="1" lang="en-US" altLang="ja-JP" sz="1600" dirty="0">
                                    <a:solidFill>
                                      <a:schemeClr val="tx1"/>
                                    </a:solidFill>
                                    <a:latin typeface="+mn-ea"/>
                                  </a:rPr>
                                  <a:t>t0</a:t>
                                </a:r>
                                <a:endParaRPr kumimoji="1" lang="ja-JP" altLang="en-US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endParaRP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38" name="四角形: 角を丸くする 137">
                            <a:extLst>
                              <a:ext uri="{FF2B5EF4-FFF2-40B4-BE49-F238E27FC236}">
                                <a16:creationId xmlns:a16="http://schemas.microsoft.com/office/drawing/2014/main" id="{EC32A5BA-CB64-4A0E-9505-7FE00B2A3E9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3928" y="1660363"/>
                            <a:ext cx="3773904" cy="449179"/>
                          </a:xfrm>
                          <a:prstGeom prst="roundRect">
                            <a:avLst/>
                          </a:prstGeom>
                          <a:grp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C::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ディスクリプタ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2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→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t1</a:t>
                            </a:r>
                            <a:endPara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endParaRPr>
                          </a:p>
                        </p:txBody>
                      </p:sp>
                      <p:sp>
                        <p:nvSpPr>
                          <p:cNvPr id="139" name="四角形: 角を丸くする 138">
                            <a:extLst>
                              <a:ext uri="{FF2B5EF4-FFF2-40B4-BE49-F238E27FC236}">
                                <a16:creationId xmlns:a16="http://schemas.microsoft.com/office/drawing/2014/main" id="{E5CC46AB-F180-4F87-94A2-6F3C3E2412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9969" y="2173713"/>
                            <a:ext cx="3773904" cy="449179"/>
                          </a:xfrm>
                          <a:prstGeom prst="roundRect">
                            <a:avLst/>
                          </a:prstGeom>
                          <a:grp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C::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ディスクリプタ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3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→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t2</a:t>
                            </a:r>
                            <a:endPara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endParaRPr>
                          </a:p>
                        </p:txBody>
                      </p:sp>
                    </p:grpSp>
                    <p:sp>
                      <p:nvSpPr>
                        <p:cNvPr id="136" name="四角形: 角を丸くする 135">
                          <a:extLst>
                            <a:ext uri="{FF2B5EF4-FFF2-40B4-BE49-F238E27FC236}">
                              <a16:creationId xmlns:a16="http://schemas.microsoft.com/office/drawing/2014/main" id="{0FDD029B-929B-4901-AB06-3A9737B32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82126" y="3985888"/>
                          <a:ext cx="4307306" cy="2342147"/>
                        </a:xfrm>
                        <a:prstGeom prst="roundRect">
                          <a:avLst/>
                        </a:prstGeom>
                        <a:grpFill/>
                        <a:ln w="28575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/>
                        </a:p>
                      </p:txBody>
                    </p:sp>
                  </p:grpSp>
                  <p:grpSp>
                    <p:nvGrpSpPr>
                      <p:cNvPr id="128" name="グループ化 127">
                        <a:extLst>
                          <a:ext uri="{FF2B5EF4-FFF2-40B4-BE49-F238E27FC236}">
                            <a16:creationId xmlns:a16="http://schemas.microsoft.com/office/drawing/2014/main" id="{009A6D9B-6E14-4856-8E72-9FB60ACB07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0413" y="1711639"/>
                        <a:ext cx="4307306" cy="1259307"/>
                        <a:chOff x="5317957" y="4138287"/>
                        <a:chExt cx="4307306" cy="1259307"/>
                      </a:xfrm>
                      <a:noFill/>
                    </p:grpSpPr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43E5C673-B1EB-40AB-953B-121E45CA74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86400" y="4211054"/>
                          <a:ext cx="3970421" cy="1098885"/>
                          <a:chOff x="4973051" y="4170947"/>
                          <a:chExt cx="3970421" cy="1098885"/>
                        </a:xfrm>
                        <a:grpFill/>
                      </p:grpSpPr>
                      <p:sp>
                        <p:nvSpPr>
                          <p:cNvPr id="131" name="テキスト ボックス 130">
                            <a:extLst>
                              <a:ext uri="{FF2B5EF4-FFF2-40B4-BE49-F238E27FC236}">
                                <a16:creationId xmlns:a16="http://schemas.microsoft.com/office/drawing/2014/main" id="{48AD649A-4DC7-4F62-A1B5-8597342F91D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59668" y="4170947"/>
                            <a:ext cx="2507322" cy="362902"/>
                          </a:xfrm>
                          <a:prstGeom prst="rect">
                            <a:avLst/>
                          </a:prstGeom>
                          <a:grp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ja-JP" altLang="en-US" sz="1600" dirty="0">
                                <a:latin typeface="+mn-ea"/>
                              </a:rPr>
                              <a:t>ディスクリプタレンジ</a:t>
                            </a:r>
                            <a:r>
                              <a:rPr kumimoji="1" lang="en-US" altLang="ja-JP" sz="1600" dirty="0">
                                <a:latin typeface="+mn-ea"/>
                              </a:rPr>
                              <a:t>2</a:t>
                            </a:r>
                            <a:endParaRPr kumimoji="1" lang="ja-JP" altLang="en-US" sz="1600" dirty="0">
                              <a:latin typeface="+mn-ea"/>
                            </a:endParaRPr>
                          </a:p>
                        </p:txBody>
                      </p:sp>
                      <p:grpSp>
                        <p:nvGrpSpPr>
                          <p:cNvPr id="132" name="グループ化 131">
                            <a:extLst>
                              <a:ext uri="{FF2B5EF4-FFF2-40B4-BE49-F238E27FC236}">
                                <a16:creationId xmlns:a16="http://schemas.microsoft.com/office/drawing/2014/main" id="{91A95A65-6F91-4955-9D18-B59096401E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973051" y="4604085"/>
                            <a:ext cx="3970421" cy="665747"/>
                            <a:chOff x="2125578" y="1235243"/>
                            <a:chExt cx="3970421" cy="665747"/>
                          </a:xfrm>
                          <a:grpFill/>
                        </p:grpSpPr>
                        <p:sp>
                          <p:nvSpPr>
                            <p:cNvPr id="133" name="正方形/長方形 132">
                              <a:extLst>
                                <a:ext uri="{FF2B5EF4-FFF2-40B4-BE49-F238E27FC236}">
                                  <a16:creationId xmlns:a16="http://schemas.microsoft.com/office/drawing/2014/main" id="{8DE8805D-0ECA-42AC-BE05-ABB4459926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25578" y="1235243"/>
                              <a:ext cx="3970421" cy="665747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34" name="四角形: 角を丸くする 133">
                              <a:extLst>
                                <a:ext uri="{FF2B5EF4-FFF2-40B4-BE49-F238E27FC236}">
                                  <a16:creationId xmlns:a16="http://schemas.microsoft.com/office/drawing/2014/main" id="{D64319EF-C690-479E-A149-8E0FC4AB46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233865" y="1339523"/>
                              <a:ext cx="3773904" cy="449179"/>
                            </a:xfrm>
                            <a:prstGeom prst="roundRect">
                              <a:avLst/>
                            </a:prstGeom>
                            <a:grpFill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B::</a:t>
                              </a:r>
                              <a:r>
                                <a:rPr kumimoji="1" lang="ja-JP" altLang="en-US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ディスクリプタ</a:t>
                              </a:r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1</a:t>
                              </a:r>
                              <a:r>
                                <a:rPr kumimoji="1" lang="ja-JP" altLang="en-US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→</a:t>
                              </a:r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b1</a:t>
                              </a:r>
                              <a:endPara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30" name="四角形: 角を丸くする 129">
                          <a:extLst>
                            <a:ext uri="{FF2B5EF4-FFF2-40B4-BE49-F238E27FC236}">
                              <a16:creationId xmlns:a16="http://schemas.microsoft.com/office/drawing/2014/main" id="{D9D8C4E9-6BF3-4E0C-856C-72A36C81C5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17957" y="4138287"/>
                          <a:ext cx="4307306" cy="1259307"/>
                        </a:xfrm>
                        <a:prstGeom prst="roundRect">
                          <a:avLst/>
                        </a:prstGeom>
                        <a:grpFill/>
                        <a:ln w="28575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/>
                        </a:p>
                      </p:txBody>
                    </p:sp>
                  </p:grpSp>
                </p:grpSp>
                <p:grpSp>
                  <p:nvGrpSpPr>
                    <p:cNvPr id="111" name="グループ化 110">
                      <a:extLst>
                        <a:ext uri="{FF2B5EF4-FFF2-40B4-BE49-F238E27FC236}">
                          <a16:creationId xmlns:a16="http://schemas.microsoft.com/office/drawing/2014/main" id="{947AE911-C992-45C2-97E4-2BC8E03BF1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9229" y="876157"/>
                      <a:ext cx="5013455" cy="1834385"/>
                      <a:chOff x="318407" y="2117128"/>
                      <a:chExt cx="5013455" cy="1834385"/>
                    </a:xfrm>
                  </p:grpSpPr>
                  <p:grpSp>
                    <p:nvGrpSpPr>
                      <p:cNvPr id="112" name="グループ化 111">
                        <a:extLst>
                          <a:ext uri="{FF2B5EF4-FFF2-40B4-BE49-F238E27FC236}">
                            <a16:creationId xmlns:a16="http://schemas.microsoft.com/office/drawing/2014/main" id="{26315E10-5887-4D44-9094-63C8F0ED58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407" y="2117128"/>
                        <a:ext cx="5013455" cy="1834385"/>
                        <a:chOff x="6552615" y="1782394"/>
                        <a:chExt cx="5013455" cy="1834385"/>
                      </a:xfrm>
                    </p:grpSpPr>
                    <p:sp>
                      <p:nvSpPr>
                        <p:cNvPr id="124" name="テキスト ボックス 123">
                          <a:extLst>
                            <a:ext uri="{FF2B5EF4-FFF2-40B4-BE49-F238E27FC236}">
                              <a16:creationId xmlns:a16="http://schemas.microsoft.com/office/drawing/2014/main" id="{F42E9E08-4B55-420F-895C-D44BA1B3B9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52615" y="1782394"/>
                          <a:ext cx="501345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ja-JP" sz="1600" dirty="0">
                              <a:latin typeface="+mn-ea"/>
                            </a:rPr>
                            <a:t> </a:t>
                          </a:r>
                          <a:r>
                            <a:rPr kumimoji="1" lang="ja-JP" altLang="en-US" sz="1600" dirty="0">
                              <a:latin typeface="+mn-ea"/>
                            </a:rPr>
                            <a:t>ディスクリプタテーブル</a:t>
                          </a:r>
                          <a:r>
                            <a:rPr kumimoji="1" lang="en-US" altLang="ja-JP" sz="1600" dirty="0">
                              <a:latin typeface="+mn-ea"/>
                            </a:rPr>
                            <a:t>1(</a:t>
                          </a:r>
                          <a:r>
                            <a:rPr kumimoji="1" lang="ja-JP" altLang="en-US" sz="1600" dirty="0">
                              <a:latin typeface="+mn-ea"/>
                            </a:rPr>
                            <a:t>ルートパラメータ</a:t>
                          </a:r>
                          <a:r>
                            <a:rPr kumimoji="1" lang="en-US" altLang="ja-JP" sz="1600" dirty="0">
                              <a:latin typeface="+mn-ea"/>
                            </a:rPr>
                            <a:t>)</a:t>
                          </a:r>
                          <a:endParaRPr kumimoji="1" lang="ja-JP" altLang="en-US" sz="1600" dirty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25" name="正方形/長方形 124">
                          <a:extLst>
                            <a:ext uri="{FF2B5EF4-FFF2-40B4-BE49-F238E27FC236}">
                              <a16:creationId xmlns:a16="http://schemas.microsoft.com/office/drawing/2014/main" id="{F129130A-FEBE-436A-865D-733496333F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3500" y="2207510"/>
                          <a:ext cx="4451684" cy="1409269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14" name="グループ化 113">
                        <a:extLst>
                          <a:ext uri="{FF2B5EF4-FFF2-40B4-BE49-F238E27FC236}">
                            <a16:creationId xmlns:a16="http://schemas.microsoft.com/office/drawing/2014/main" id="{6DF9FA18-4F63-4271-996F-344D1C41C3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561" y="2622454"/>
                        <a:ext cx="4307306" cy="1259307"/>
                        <a:chOff x="6882769" y="2287720"/>
                        <a:chExt cx="4307306" cy="1259307"/>
                      </a:xfrm>
                    </p:grpSpPr>
                    <p:grpSp>
                      <p:nvGrpSpPr>
                        <p:cNvPr id="115" name="グループ化 114">
                          <a:extLst>
                            <a:ext uri="{FF2B5EF4-FFF2-40B4-BE49-F238E27FC236}">
                              <a16:creationId xmlns:a16="http://schemas.microsoft.com/office/drawing/2014/main" id="{56A582D1-A7D2-4707-82EB-2E1D3F15DD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51212" y="2327828"/>
                          <a:ext cx="3970421" cy="1098885"/>
                          <a:chOff x="4973051" y="4170947"/>
                          <a:chExt cx="3970421" cy="1098885"/>
                        </a:xfrm>
                        <a:noFill/>
                      </p:grpSpPr>
                      <p:sp>
                        <p:nvSpPr>
                          <p:cNvPr id="118" name="テキスト ボックス 117">
                            <a:extLst>
                              <a:ext uri="{FF2B5EF4-FFF2-40B4-BE49-F238E27FC236}">
                                <a16:creationId xmlns:a16="http://schemas.microsoft.com/office/drawing/2014/main" id="{2F63675C-FD29-4F33-8ECC-2F6F5B9432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59668" y="4170947"/>
                            <a:ext cx="2507322" cy="362901"/>
                          </a:xfrm>
                          <a:prstGeom prst="rect">
                            <a:avLst/>
                          </a:prstGeom>
                          <a:grp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ja-JP" altLang="en-US" sz="1600" dirty="0">
                                <a:latin typeface="+mn-ea"/>
                              </a:rPr>
                              <a:t>ディスクリプタレンジ</a:t>
                            </a:r>
                            <a:r>
                              <a:rPr kumimoji="1" lang="en-US" altLang="ja-JP" sz="1600" dirty="0">
                                <a:latin typeface="+mn-ea"/>
                              </a:rPr>
                              <a:t>1</a:t>
                            </a:r>
                            <a:endParaRPr kumimoji="1" lang="ja-JP" altLang="en-US" sz="1600" dirty="0">
                              <a:latin typeface="+mn-ea"/>
                            </a:endParaRPr>
                          </a:p>
                        </p:txBody>
                      </p:sp>
                      <p:grpSp>
                        <p:nvGrpSpPr>
                          <p:cNvPr id="119" name="グループ化 118">
                            <a:extLst>
                              <a:ext uri="{FF2B5EF4-FFF2-40B4-BE49-F238E27FC236}">
                                <a16:creationId xmlns:a16="http://schemas.microsoft.com/office/drawing/2014/main" id="{59EE3956-8024-4759-94D0-9317E280E89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973051" y="4604085"/>
                            <a:ext cx="3970421" cy="665747"/>
                            <a:chOff x="2125578" y="1235243"/>
                            <a:chExt cx="3970421" cy="665747"/>
                          </a:xfrm>
                          <a:grpFill/>
                        </p:grpSpPr>
                        <p:sp>
                          <p:nvSpPr>
                            <p:cNvPr id="120" name="正方形/長方形 119">
                              <a:extLst>
                                <a:ext uri="{FF2B5EF4-FFF2-40B4-BE49-F238E27FC236}">
                                  <a16:creationId xmlns:a16="http://schemas.microsoft.com/office/drawing/2014/main" id="{3C03CCC0-913D-462F-B8A4-A01069AE5E8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25578" y="1235243"/>
                              <a:ext cx="3970421" cy="665747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21" name="四角形: 角を丸くする 120">
                              <a:extLst>
                                <a:ext uri="{FF2B5EF4-FFF2-40B4-BE49-F238E27FC236}">
                                  <a16:creationId xmlns:a16="http://schemas.microsoft.com/office/drawing/2014/main" id="{EA7DEA68-BA1E-4F7F-8E3D-1B6C535598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233865" y="1339523"/>
                              <a:ext cx="3773904" cy="449179"/>
                            </a:xfrm>
                            <a:prstGeom prst="roundRect">
                              <a:avLst/>
                            </a:prstGeom>
                            <a:grpFill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A::</a:t>
                              </a:r>
                              <a:r>
                                <a:rPr kumimoji="1" lang="ja-JP" altLang="en-US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ディスクリプタ</a:t>
                              </a:r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1</a:t>
                              </a:r>
                              <a:r>
                                <a:rPr kumimoji="1" lang="ja-JP" altLang="en-US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→</a:t>
                              </a:r>
                              <a:r>
                                <a:rPr kumimoji="1" lang="en-US" altLang="ja-JP" sz="1600" dirty="0">
                                  <a:solidFill>
                                    <a:schemeClr val="tx1"/>
                                  </a:solidFill>
                                  <a:latin typeface="+mn-ea"/>
                                </a:rPr>
                                <a:t>b0</a:t>
                              </a:r>
                              <a:endPara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17" name="四角形: 角を丸くする 116">
                          <a:extLst>
                            <a:ext uri="{FF2B5EF4-FFF2-40B4-BE49-F238E27FC236}">
                              <a16:creationId xmlns:a16="http://schemas.microsoft.com/office/drawing/2014/main" id="{D3EA672F-D099-4C3C-909D-69C33F3D02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82769" y="2287720"/>
                          <a:ext cx="4307306" cy="1259307"/>
                        </a:xfrm>
                        <a:prstGeom prst="roundRect">
                          <a:avLst/>
                        </a:prstGeom>
                        <a:noFill/>
                        <a:ln w="28575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/>
                        </a:p>
                      </p:txBody>
                    </p:sp>
                  </p:grpSp>
                </p:grpSp>
              </p:grpSp>
              <p:sp>
                <p:nvSpPr>
                  <p:cNvPr id="108" name="正方形/長方形 107">
                    <a:extLst>
                      <a:ext uri="{FF2B5EF4-FFF2-40B4-BE49-F238E27FC236}">
                        <a16:creationId xmlns:a16="http://schemas.microsoft.com/office/drawing/2014/main" id="{291673A5-7D59-482D-BB85-0B36D500CC63}"/>
                      </a:ext>
                    </a:extLst>
                  </p:cNvPr>
                  <p:cNvSpPr/>
                  <p:nvPr/>
                </p:nvSpPr>
                <p:spPr>
                  <a:xfrm>
                    <a:off x="465365" y="367392"/>
                    <a:ext cx="4882242" cy="6196693"/>
                  </a:xfrm>
                  <a:prstGeom prst="rect">
                    <a:avLst/>
                  </a:prstGeom>
                  <a:noFill/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6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25591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959B8849-5D46-4B2D-B8F0-4919A977C2B5}"/>
              </a:ext>
            </a:extLst>
          </p:cNvPr>
          <p:cNvGrpSpPr/>
          <p:nvPr/>
        </p:nvGrpSpPr>
        <p:grpSpPr>
          <a:xfrm>
            <a:off x="644979" y="329150"/>
            <a:ext cx="4776110" cy="6185951"/>
            <a:chOff x="644979" y="329150"/>
            <a:chExt cx="4776110" cy="6185951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934FCE2-A438-4E60-9697-A8BFD0E267D9}"/>
                </a:ext>
              </a:extLst>
            </p:cNvPr>
            <p:cNvSpPr txBox="1"/>
            <p:nvPr/>
          </p:nvSpPr>
          <p:spPr>
            <a:xfrm>
              <a:off x="1859807" y="329150"/>
              <a:ext cx="2346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+mn-ea"/>
                </a:rPr>
                <a:t>ルートシグネチャ</a:t>
              </a: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9E6A150C-B496-42BF-9B7C-CC9C10C0A9ED}"/>
                </a:ext>
              </a:extLst>
            </p:cNvPr>
            <p:cNvGrpSpPr/>
            <p:nvPr/>
          </p:nvGrpSpPr>
          <p:grpSpPr>
            <a:xfrm>
              <a:off x="644979" y="734153"/>
              <a:ext cx="4776110" cy="5780948"/>
              <a:chOff x="350482" y="367392"/>
              <a:chExt cx="5119591" cy="6196693"/>
            </a:xfrm>
          </p:grpSpPr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9C732AE1-8DE6-4F51-9E63-69F9C5614D20}"/>
                  </a:ext>
                </a:extLst>
              </p:cNvPr>
              <p:cNvGrpSpPr/>
              <p:nvPr/>
            </p:nvGrpSpPr>
            <p:grpSpPr>
              <a:xfrm>
                <a:off x="350482" y="394468"/>
                <a:ext cx="5119591" cy="6112469"/>
                <a:chOff x="350482" y="876157"/>
                <a:chExt cx="5119591" cy="6112469"/>
              </a:xfrm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C4726A0B-2E34-4F7A-AF51-4D657D0E9788}"/>
                    </a:ext>
                  </a:extLst>
                </p:cNvPr>
                <p:cNvGrpSpPr/>
                <p:nvPr/>
              </p:nvGrpSpPr>
              <p:grpSpPr>
                <a:xfrm>
                  <a:off x="350482" y="2715842"/>
                  <a:ext cx="5119591" cy="4272784"/>
                  <a:chOff x="5053110" y="1221778"/>
                  <a:chExt cx="5119591" cy="4272784"/>
                </a:xfrm>
              </p:grpSpPr>
              <p:grpSp>
                <p:nvGrpSpPr>
                  <p:cNvPr id="7" name="グループ化 6">
                    <a:extLst>
                      <a:ext uri="{FF2B5EF4-FFF2-40B4-BE49-F238E27FC236}">
                        <a16:creationId xmlns:a16="http://schemas.microsoft.com/office/drawing/2014/main" id="{0FADC646-B8F5-40F1-92A3-0A4DDB7664A9}"/>
                      </a:ext>
                    </a:extLst>
                  </p:cNvPr>
                  <p:cNvGrpSpPr/>
                  <p:nvPr/>
                </p:nvGrpSpPr>
                <p:grpSpPr>
                  <a:xfrm>
                    <a:off x="5053110" y="1221778"/>
                    <a:ext cx="5119591" cy="4272784"/>
                    <a:chOff x="1585877" y="810126"/>
                    <a:chExt cx="5119591" cy="4272784"/>
                  </a:xfrm>
                  <a:noFill/>
                </p:grpSpPr>
                <p:sp>
                  <p:nvSpPr>
                    <p:cNvPr id="32" name="テキスト ボックス 31">
                      <a:extLst>
                        <a:ext uri="{FF2B5EF4-FFF2-40B4-BE49-F238E27FC236}">
                          <a16:creationId xmlns:a16="http://schemas.microsoft.com/office/drawing/2014/main" id="{A8A4CF6C-902A-4219-9360-977EC416C5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85877" y="810126"/>
                      <a:ext cx="5119591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dirty="0">
                          <a:latin typeface="+mn-ea"/>
                        </a:rPr>
                        <a:t> </a:t>
                      </a:r>
                      <a:r>
                        <a:rPr kumimoji="1" lang="ja-JP" altLang="en-US" sz="1600" dirty="0">
                          <a:latin typeface="+mn-ea"/>
                        </a:rPr>
                        <a:t>ディスクリプタテーブル</a:t>
                      </a:r>
                      <a:r>
                        <a:rPr kumimoji="1" lang="en-US" altLang="ja-JP" sz="1600" dirty="0">
                          <a:latin typeface="+mn-ea"/>
                        </a:rPr>
                        <a:t>2(</a:t>
                      </a:r>
                      <a:r>
                        <a:rPr kumimoji="1" lang="ja-JP" altLang="en-US" sz="1600" dirty="0">
                          <a:latin typeface="+mn-ea"/>
                        </a:rPr>
                        <a:t>ルートパラメータ</a:t>
                      </a:r>
                      <a:r>
                        <a:rPr kumimoji="1" lang="en-US" altLang="ja-JP" sz="1600" dirty="0">
                          <a:latin typeface="+mn-ea"/>
                        </a:rPr>
                        <a:t>2)</a:t>
                      </a:r>
                      <a:endParaRPr kumimoji="1" lang="ja-JP" altLang="en-US" sz="1600" dirty="0">
                        <a:latin typeface="+mn-ea"/>
                      </a:endParaRPr>
                    </a:p>
                  </p:txBody>
                </p:sp>
                <p:sp>
                  <p:nvSpPr>
                    <p:cNvPr id="33" name="正方形/長方形 32">
                      <a:extLst>
                        <a:ext uri="{FF2B5EF4-FFF2-40B4-BE49-F238E27FC236}">
                          <a16:creationId xmlns:a16="http://schemas.microsoft.com/office/drawing/2014/main" id="{BAFBA492-FB40-4832-835B-5B324AF4A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0992" y="1202584"/>
                      <a:ext cx="4451684" cy="3880326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CE921110-0076-4BF5-9293-AC7C3ADFB596}"/>
                      </a:ext>
                    </a:extLst>
                  </p:cNvPr>
                  <p:cNvGrpSpPr/>
                  <p:nvPr/>
                </p:nvGrpSpPr>
                <p:grpSpPr>
                  <a:xfrm>
                    <a:off x="5440412" y="3051435"/>
                    <a:ext cx="4307306" cy="2342147"/>
                    <a:chOff x="5382126" y="3985888"/>
                    <a:chExt cx="4307306" cy="2342147"/>
                  </a:xfrm>
                  <a:noFill/>
                </p:grpSpPr>
                <p:grpSp>
                  <p:nvGrpSpPr>
                    <p:cNvPr id="23" name="グループ化 22">
                      <a:extLst>
                        <a:ext uri="{FF2B5EF4-FFF2-40B4-BE49-F238E27FC236}">
                          <a16:creationId xmlns:a16="http://schemas.microsoft.com/office/drawing/2014/main" id="{43A63AC5-AB21-4769-944C-91139F5F30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4527" y="4034587"/>
                      <a:ext cx="3970421" cy="2165686"/>
                      <a:chOff x="625640" y="609600"/>
                      <a:chExt cx="3970421" cy="2165686"/>
                    </a:xfrm>
                    <a:grpFill/>
                  </p:grpSpPr>
                  <p:grpSp>
                    <p:nvGrpSpPr>
                      <p:cNvPr id="25" name="グループ化 24">
                        <a:extLst>
                          <a:ext uri="{FF2B5EF4-FFF2-40B4-BE49-F238E27FC236}">
                            <a16:creationId xmlns:a16="http://schemas.microsoft.com/office/drawing/2014/main" id="{5ECB61AD-1FA2-4E61-9160-61B2FA3C3A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5640" y="609600"/>
                        <a:ext cx="3970421" cy="2165686"/>
                        <a:chOff x="2125578" y="802105"/>
                        <a:chExt cx="3970421" cy="2165686"/>
                      </a:xfrm>
                      <a:grpFill/>
                    </p:grpSpPr>
                    <p:sp>
                      <p:nvSpPr>
                        <p:cNvPr id="28" name="テキスト ボックス 27">
                          <a:extLst>
                            <a:ext uri="{FF2B5EF4-FFF2-40B4-BE49-F238E27FC236}">
                              <a16:creationId xmlns:a16="http://schemas.microsoft.com/office/drawing/2014/main" id="{08D27CDB-85F7-4178-B890-3004B4AA716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83833" y="802105"/>
                          <a:ext cx="2597186" cy="3693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ja-JP" altLang="en-US" sz="1600" dirty="0">
                              <a:latin typeface="+mn-ea"/>
                            </a:rPr>
                            <a:t>ディスクリプタレンジ</a:t>
                          </a:r>
                          <a:r>
                            <a:rPr kumimoji="1" lang="en-US" altLang="ja-JP" sz="1600" dirty="0">
                              <a:latin typeface="+mn-ea"/>
                            </a:rPr>
                            <a:t>3</a:t>
                          </a:r>
                          <a:endParaRPr kumimoji="1" lang="ja-JP" altLang="en-US" sz="1600" dirty="0">
                            <a:latin typeface="+mn-ea"/>
                          </a:endParaRPr>
                        </a:p>
                      </p:txBody>
                    </p:sp>
                    <p:grpSp>
                      <p:nvGrpSpPr>
                        <p:cNvPr id="29" name="グループ化 28">
                          <a:extLst>
                            <a:ext uri="{FF2B5EF4-FFF2-40B4-BE49-F238E27FC236}">
                              <a16:creationId xmlns:a16="http://schemas.microsoft.com/office/drawing/2014/main" id="{610ACA39-5A7E-45B9-81C6-95956A83527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25578" y="1235243"/>
                          <a:ext cx="3970421" cy="1732548"/>
                          <a:chOff x="2125578" y="1235243"/>
                          <a:chExt cx="3970421" cy="1732548"/>
                        </a:xfrm>
                        <a:grpFill/>
                      </p:grpSpPr>
                      <p:sp>
                        <p:nvSpPr>
                          <p:cNvPr id="30" name="正方形/長方形 29">
                            <a:extLst>
                              <a:ext uri="{FF2B5EF4-FFF2-40B4-BE49-F238E27FC236}">
                                <a16:creationId xmlns:a16="http://schemas.microsoft.com/office/drawing/2014/main" id="{5A24938E-70C9-451C-AE8C-B3309DDF65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25578" y="1235243"/>
                            <a:ext cx="3970421" cy="1732548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16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" name="四角形: 角を丸くする 30">
                            <a:extLst>
                              <a:ext uri="{FF2B5EF4-FFF2-40B4-BE49-F238E27FC236}">
                                <a16:creationId xmlns:a16="http://schemas.microsoft.com/office/drawing/2014/main" id="{885195E1-7081-46EC-A6A5-8D5F9E1179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33865" y="1339523"/>
                            <a:ext cx="3773904" cy="449179"/>
                          </a:xfrm>
                          <a:prstGeom prst="roundRect">
                            <a:avLst/>
                          </a:prstGeom>
                          <a:grp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C::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ディスクリプタ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1</a:t>
                            </a:r>
                            <a:r>
                              <a:rPr kumimoji="1" lang="ja-JP" altLang="en-US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→</a:t>
                            </a:r>
                            <a:r>
                              <a:rPr kumimoji="1" lang="en-US" altLang="ja-JP" sz="1600" dirty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a:t>t0</a:t>
                            </a:r>
                            <a:endPara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6" name="四角形: 角を丸くする 25">
                        <a:extLst>
                          <a:ext uri="{FF2B5EF4-FFF2-40B4-BE49-F238E27FC236}">
                            <a16:creationId xmlns:a16="http://schemas.microsoft.com/office/drawing/2014/main" id="{53959495-1613-4A45-8CB8-C639FD1E49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3928" y="1660363"/>
                        <a:ext cx="3773904" cy="449179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C::</a:t>
                        </a:r>
                        <a:r>
                          <a: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ディスクリプタ</a:t>
                        </a:r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2</a:t>
                        </a:r>
                        <a:r>
                          <a: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→</a:t>
                        </a:r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t1</a:t>
                        </a:r>
                        <a:endParaRPr kumimoji="1" lang="ja-JP" altLang="en-US" sz="1600" dirty="0">
                          <a:solidFill>
                            <a:schemeClr val="tx1"/>
                          </a:solidFill>
                          <a:latin typeface="+mn-ea"/>
                        </a:endParaRPr>
                      </a:p>
                    </p:txBody>
                  </p:sp>
                  <p:sp>
                    <p:nvSpPr>
                      <p:cNvPr id="27" name="四角形: 角を丸くする 26">
                        <a:extLst>
                          <a:ext uri="{FF2B5EF4-FFF2-40B4-BE49-F238E27FC236}">
                            <a16:creationId xmlns:a16="http://schemas.microsoft.com/office/drawing/2014/main" id="{480349C3-7E4C-44A8-931A-B9606421A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969" y="2173713"/>
                        <a:ext cx="3773904" cy="449179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C::</a:t>
                        </a:r>
                        <a:r>
                          <a: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ディスクリプタ</a:t>
                        </a:r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3</a:t>
                        </a:r>
                        <a:r>
                          <a: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→</a:t>
                        </a:r>
                        <a:r>
                          <a:rPr kumimoji="1" lang="en-US" altLang="ja-JP" sz="1600" dirty="0">
                            <a:solidFill>
                              <a:schemeClr val="tx1"/>
                            </a:solidFill>
                            <a:latin typeface="+mn-ea"/>
                          </a:rPr>
                          <a:t>t2</a:t>
                        </a:r>
                        <a:endParaRPr kumimoji="1" lang="ja-JP" altLang="en-US" sz="1600" dirty="0">
                          <a:solidFill>
                            <a:schemeClr val="tx1"/>
                          </a:solidFill>
                          <a:latin typeface="+mn-ea"/>
                        </a:endParaRPr>
                      </a:p>
                    </p:txBody>
                  </p:sp>
                </p:grpSp>
                <p:sp>
                  <p:nvSpPr>
                    <p:cNvPr id="24" name="四角形: 角を丸くする 23">
                      <a:extLst>
                        <a:ext uri="{FF2B5EF4-FFF2-40B4-BE49-F238E27FC236}">
                          <a16:creationId xmlns:a16="http://schemas.microsoft.com/office/drawing/2014/main" id="{FE8047C6-19AC-4168-A9B3-4266F277F6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2126" y="3985888"/>
                      <a:ext cx="4307306" cy="2342147"/>
                    </a:xfrm>
                    <a:prstGeom prst="roundRect">
                      <a:avLst/>
                    </a:prstGeom>
                    <a:grpFill/>
                    <a:ln w="28575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600" dirty="0"/>
                    </a:p>
                  </p:txBody>
                </p:sp>
              </p:grp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45DF0080-1170-4A87-BAC5-0CB7FF169B96}"/>
                      </a:ext>
                    </a:extLst>
                  </p:cNvPr>
                  <p:cNvGrpSpPr/>
                  <p:nvPr/>
                </p:nvGrpSpPr>
                <p:grpSpPr>
                  <a:xfrm>
                    <a:off x="5440413" y="1711639"/>
                    <a:ext cx="4307306" cy="1259307"/>
                    <a:chOff x="5317957" y="4138287"/>
                    <a:chExt cx="4307306" cy="1259307"/>
                  </a:xfrm>
                  <a:noFill/>
                </p:grpSpPr>
                <p:grpSp>
                  <p:nvGrpSpPr>
                    <p:cNvPr id="11" name="グループ化 10">
                      <a:extLst>
                        <a:ext uri="{FF2B5EF4-FFF2-40B4-BE49-F238E27FC236}">
                          <a16:creationId xmlns:a16="http://schemas.microsoft.com/office/drawing/2014/main" id="{EB0CE4EC-9FF0-4FD4-8BF9-29B4C54EAA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86400" y="4211054"/>
                      <a:ext cx="3970421" cy="1098885"/>
                      <a:chOff x="4973051" y="4170947"/>
                      <a:chExt cx="3970421" cy="1098885"/>
                    </a:xfrm>
                    <a:grpFill/>
                  </p:grpSpPr>
                  <p:sp>
                    <p:nvSpPr>
                      <p:cNvPr id="13" name="テキスト ボックス 12">
                        <a:extLst>
                          <a:ext uri="{FF2B5EF4-FFF2-40B4-BE49-F238E27FC236}">
                            <a16:creationId xmlns:a16="http://schemas.microsoft.com/office/drawing/2014/main" id="{E19B686F-BBBB-4FFB-961A-9BCE28ADB4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59668" y="4170947"/>
                        <a:ext cx="2507322" cy="36290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ja-JP" altLang="en-US" sz="1600" dirty="0">
                            <a:latin typeface="+mn-ea"/>
                          </a:rPr>
                          <a:t>ディスクリプタレンジ</a:t>
                        </a:r>
                        <a:r>
                          <a:rPr kumimoji="1" lang="en-US" altLang="ja-JP" sz="1600" dirty="0">
                            <a:latin typeface="+mn-ea"/>
                          </a:rPr>
                          <a:t>2</a:t>
                        </a:r>
                        <a:endParaRPr kumimoji="1" lang="ja-JP" altLang="en-US" sz="1600" dirty="0">
                          <a:latin typeface="+mn-ea"/>
                        </a:endParaRPr>
                      </a:p>
                    </p:txBody>
                  </p:sp>
                  <p:grpSp>
                    <p:nvGrpSpPr>
                      <p:cNvPr id="14" name="グループ化 13">
                        <a:extLst>
                          <a:ext uri="{FF2B5EF4-FFF2-40B4-BE49-F238E27FC236}">
                            <a16:creationId xmlns:a16="http://schemas.microsoft.com/office/drawing/2014/main" id="{9F635672-A659-488A-BC39-FEDC6E8464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73051" y="4604085"/>
                        <a:ext cx="3970421" cy="665747"/>
                        <a:chOff x="2125578" y="1235243"/>
                        <a:chExt cx="3970421" cy="665747"/>
                      </a:xfrm>
                      <a:grpFill/>
                    </p:grpSpPr>
                    <p:sp>
                      <p:nvSpPr>
                        <p:cNvPr id="15" name="正方形/長方形 14">
                          <a:extLst>
                            <a:ext uri="{FF2B5EF4-FFF2-40B4-BE49-F238E27FC236}">
                              <a16:creationId xmlns:a16="http://schemas.microsoft.com/office/drawing/2014/main" id="{D6FC6272-C446-4B29-A150-181B5993D8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25578" y="1235243"/>
                          <a:ext cx="3970421" cy="665747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" name="四角形: 角を丸くする 15">
                          <a:extLst>
                            <a:ext uri="{FF2B5EF4-FFF2-40B4-BE49-F238E27FC236}">
                              <a16:creationId xmlns:a16="http://schemas.microsoft.com/office/drawing/2014/main" id="{9FDDB60E-416C-4672-AD89-AEB3DAA818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3865" y="1339523"/>
                          <a:ext cx="3773904" cy="449179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B::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ディスクリプタ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1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→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b1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" name="四角形: 角を丸くする 11">
                      <a:extLst>
                        <a:ext uri="{FF2B5EF4-FFF2-40B4-BE49-F238E27FC236}">
                          <a16:creationId xmlns:a16="http://schemas.microsoft.com/office/drawing/2014/main" id="{37382616-8689-4346-A6F1-6A7067BF6E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7957" y="4138287"/>
                      <a:ext cx="4307306" cy="1259307"/>
                    </a:xfrm>
                    <a:prstGeom prst="roundRect">
                      <a:avLst/>
                    </a:prstGeom>
                    <a:grpFill/>
                    <a:ln w="28575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600" dirty="0"/>
                    </a:p>
                  </p:txBody>
                </p:sp>
              </p:grpSp>
            </p:grpSp>
            <p:grpSp>
              <p:nvGrpSpPr>
                <p:cNvPr id="74" name="グループ化 73">
                  <a:extLst>
                    <a:ext uri="{FF2B5EF4-FFF2-40B4-BE49-F238E27FC236}">
                      <a16:creationId xmlns:a16="http://schemas.microsoft.com/office/drawing/2014/main" id="{D6280856-CE7A-41DD-B1EE-23117B80B1AC}"/>
                    </a:ext>
                  </a:extLst>
                </p:cNvPr>
                <p:cNvGrpSpPr/>
                <p:nvPr/>
              </p:nvGrpSpPr>
              <p:grpSpPr>
                <a:xfrm>
                  <a:off x="359229" y="876157"/>
                  <a:ext cx="5013455" cy="1834385"/>
                  <a:chOff x="318407" y="2117128"/>
                  <a:chExt cx="5013455" cy="1834385"/>
                </a:xfrm>
              </p:grpSpPr>
              <p:grpSp>
                <p:nvGrpSpPr>
                  <p:cNvPr id="68" name="グループ化 67">
                    <a:extLst>
                      <a:ext uri="{FF2B5EF4-FFF2-40B4-BE49-F238E27FC236}">
                        <a16:creationId xmlns:a16="http://schemas.microsoft.com/office/drawing/2014/main" id="{FF961C7F-E6F3-4E8E-8E35-F4E33FB623AD}"/>
                      </a:ext>
                    </a:extLst>
                  </p:cNvPr>
                  <p:cNvGrpSpPr/>
                  <p:nvPr/>
                </p:nvGrpSpPr>
                <p:grpSpPr>
                  <a:xfrm>
                    <a:off x="318407" y="2117128"/>
                    <a:ext cx="5013455" cy="1834385"/>
                    <a:chOff x="6552615" y="1782394"/>
                    <a:chExt cx="5013455" cy="1834385"/>
                  </a:xfrm>
                </p:grpSpPr>
                <p:sp>
                  <p:nvSpPr>
                    <p:cNvPr id="64" name="テキスト ボックス 63">
                      <a:extLst>
                        <a:ext uri="{FF2B5EF4-FFF2-40B4-BE49-F238E27FC236}">
                          <a16:creationId xmlns:a16="http://schemas.microsoft.com/office/drawing/2014/main" id="{00841E14-E3F0-4309-98CA-76BEC36CC5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52615" y="1782394"/>
                      <a:ext cx="50134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600" dirty="0">
                          <a:latin typeface="+mn-ea"/>
                        </a:rPr>
                        <a:t> </a:t>
                      </a:r>
                      <a:r>
                        <a:rPr kumimoji="1" lang="ja-JP" altLang="en-US" sz="1600" dirty="0">
                          <a:latin typeface="+mn-ea"/>
                        </a:rPr>
                        <a:t>ディスクリプタテーブル</a:t>
                      </a:r>
                      <a:r>
                        <a:rPr kumimoji="1" lang="en-US" altLang="ja-JP" sz="1600" dirty="0">
                          <a:latin typeface="+mn-ea"/>
                        </a:rPr>
                        <a:t>1(</a:t>
                      </a:r>
                      <a:r>
                        <a:rPr kumimoji="1" lang="ja-JP" altLang="en-US" sz="1600" dirty="0">
                          <a:latin typeface="+mn-ea"/>
                        </a:rPr>
                        <a:t>ルートパラメータ</a:t>
                      </a:r>
                      <a:r>
                        <a:rPr kumimoji="1" lang="en-US" altLang="ja-JP" sz="1600" dirty="0">
                          <a:latin typeface="+mn-ea"/>
                        </a:rPr>
                        <a:t>)</a:t>
                      </a:r>
                      <a:endParaRPr kumimoji="1" lang="ja-JP" altLang="en-US" sz="1600" dirty="0">
                        <a:latin typeface="+mn-ea"/>
                      </a:endParaRPr>
                    </a:p>
                  </p:txBody>
                </p:sp>
                <p:sp>
                  <p:nvSpPr>
                    <p:cNvPr id="65" name="正方形/長方形 64">
                      <a:extLst>
                        <a:ext uri="{FF2B5EF4-FFF2-40B4-BE49-F238E27FC236}">
                          <a16:creationId xmlns:a16="http://schemas.microsoft.com/office/drawing/2014/main" id="{CB34591E-2EF5-46E9-B561-FC1217523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3500" y="2207510"/>
                      <a:ext cx="4451684" cy="14092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7" name="グループ化 66">
                    <a:extLst>
                      <a:ext uri="{FF2B5EF4-FFF2-40B4-BE49-F238E27FC236}">
                        <a16:creationId xmlns:a16="http://schemas.microsoft.com/office/drawing/2014/main" id="{0EB53A96-CD68-47D8-9CB6-B3C9925C85B0}"/>
                      </a:ext>
                    </a:extLst>
                  </p:cNvPr>
                  <p:cNvGrpSpPr/>
                  <p:nvPr/>
                </p:nvGrpSpPr>
                <p:grpSpPr>
                  <a:xfrm>
                    <a:off x="648561" y="2622454"/>
                    <a:ext cx="4307306" cy="1259307"/>
                    <a:chOff x="6882769" y="2287720"/>
                    <a:chExt cx="4307306" cy="1259307"/>
                  </a:xfrm>
                </p:grpSpPr>
                <p:grpSp>
                  <p:nvGrpSpPr>
                    <p:cNvPr id="49" name="グループ化 48">
                      <a:extLst>
                        <a:ext uri="{FF2B5EF4-FFF2-40B4-BE49-F238E27FC236}">
                          <a16:creationId xmlns:a16="http://schemas.microsoft.com/office/drawing/2014/main" id="{562BE784-1CA7-4776-961B-939E86BDC7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51212" y="2327828"/>
                      <a:ext cx="3970421" cy="1098885"/>
                      <a:chOff x="4973051" y="4170947"/>
                      <a:chExt cx="3970421" cy="1098885"/>
                    </a:xfrm>
                    <a:noFill/>
                  </p:grpSpPr>
                  <p:sp>
                    <p:nvSpPr>
                      <p:cNvPr id="51" name="テキスト ボックス 50">
                        <a:extLst>
                          <a:ext uri="{FF2B5EF4-FFF2-40B4-BE49-F238E27FC236}">
                            <a16:creationId xmlns:a16="http://schemas.microsoft.com/office/drawing/2014/main" id="{43436448-4952-4EDA-8FCB-6073FE3A95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59668" y="4170947"/>
                        <a:ext cx="2507322" cy="362901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ja-JP" altLang="en-US" sz="1600" dirty="0">
                            <a:latin typeface="+mn-ea"/>
                          </a:rPr>
                          <a:t>ディスクリプタレンジ</a:t>
                        </a:r>
                        <a:r>
                          <a:rPr kumimoji="1" lang="en-US" altLang="ja-JP" sz="1600" dirty="0">
                            <a:latin typeface="+mn-ea"/>
                          </a:rPr>
                          <a:t>1</a:t>
                        </a:r>
                        <a:endParaRPr kumimoji="1" lang="ja-JP" altLang="en-US" sz="1600" dirty="0">
                          <a:latin typeface="+mn-ea"/>
                        </a:endParaRPr>
                      </a:p>
                    </p:txBody>
                  </p:sp>
                  <p:grpSp>
                    <p:nvGrpSpPr>
                      <p:cNvPr id="52" name="グループ化 51">
                        <a:extLst>
                          <a:ext uri="{FF2B5EF4-FFF2-40B4-BE49-F238E27FC236}">
                            <a16:creationId xmlns:a16="http://schemas.microsoft.com/office/drawing/2014/main" id="{2A581DE3-A305-49F3-9A91-63ECACDDCB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73051" y="4604085"/>
                        <a:ext cx="3970421" cy="665747"/>
                        <a:chOff x="2125578" y="1235243"/>
                        <a:chExt cx="3970421" cy="665747"/>
                      </a:xfrm>
                      <a:grpFill/>
                    </p:grpSpPr>
                    <p:sp>
                      <p:nvSpPr>
                        <p:cNvPr id="53" name="正方形/長方形 52">
                          <a:extLst>
                            <a:ext uri="{FF2B5EF4-FFF2-40B4-BE49-F238E27FC236}">
                              <a16:creationId xmlns:a16="http://schemas.microsoft.com/office/drawing/2014/main" id="{E7D4CEF4-BAF8-4F8F-8565-627025F3A4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25578" y="1235243"/>
                          <a:ext cx="3970421" cy="665747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" name="四角形: 角を丸くする 53">
                          <a:extLst>
                            <a:ext uri="{FF2B5EF4-FFF2-40B4-BE49-F238E27FC236}">
                              <a16:creationId xmlns:a16="http://schemas.microsoft.com/office/drawing/2014/main" id="{4B872557-FABF-48C3-8BDF-32FFC6A60E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33865" y="1339523"/>
                          <a:ext cx="3773904" cy="449179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A::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ディスクリプタ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1</a:t>
                          </a:r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→</a:t>
                          </a: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  <a:latin typeface="+mn-ea"/>
                            </a:rPr>
                            <a:t>b0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  <a:latin typeface="+mn-ea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50" name="四角形: 角を丸くする 49">
                      <a:extLst>
                        <a:ext uri="{FF2B5EF4-FFF2-40B4-BE49-F238E27FC236}">
                          <a16:creationId xmlns:a16="http://schemas.microsoft.com/office/drawing/2014/main" id="{E68F1F2C-1325-470A-AF67-830071C0D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2769" y="2287720"/>
                      <a:ext cx="4307306" cy="1259307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600" dirty="0"/>
                    </a:p>
                  </p:txBody>
                </p:sp>
              </p:grpSp>
            </p:grpSp>
          </p:grp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75DAFC57-6788-49FC-8368-BE347B32D2D0}"/>
                  </a:ext>
                </a:extLst>
              </p:cNvPr>
              <p:cNvSpPr/>
              <p:nvPr/>
            </p:nvSpPr>
            <p:spPr>
              <a:xfrm>
                <a:off x="465365" y="367392"/>
                <a:ext cx="4882242" cy="6196693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409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AF58F5-D9E7-4EC7-8D63-C40A8857A232}"/>
              </a:ext>
            </a:extLst>
          </p:cNvPr>
          <p:cNvSpPr txBox="1"/>
          <p:nvPr/>
        </p:nvSpPr>
        <p:spPr>
          <a:xfrm>
            <a:off x="243641" y="377419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ディスクリプタレンジ→ディスクリプタテーブル→ルートパラメータ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3D5394-E2CF-43EF-B53A-8A05834A0F9B}"/>
              </a:ext>
            </a:extLst>
          </p:cNvPr>
          <p:cNvSpPr txBox="1"/>
          <p:nvPr/>
        </p:nvSpPr>
        <p:spPr>
          <a:xfrm>
            <a:off x="1086326" y="702846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ディスクリプタ→ディスクリプタテーブル</a:t>
            </a:r>
            <a:r>
              <a:rPr kumimoji="1" lang="en-US" altLang="ja-JP" dirty="0"/>
              <a:t>=</a:t>
            </a:r>
            <a:r>
              <a:rPr kumimoji="1" lang="ja-JP" altLang="en-US" dirty="0"/>
              <a:t>ルートパラメータ</a:t>
            </a:r>
          </a:p>
        </p:txBody>
      </p:sp>
    </p:spTree>
    <p:extLst>
      <p:ext uri="{BB962C8B-B14F-4D97-AF65-F5344CB8AC3E}">
        <p14:creationId xmlns:p14="http://schemas.microsoft.com/office/powerpoint/2010/main" val="385871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BD5E428-3408-498B-8679-DFCE4B2CF18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1BD6C80-102D-4BE6-A4EE-5752272C110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ECE39843-6C73-4BF0-8A4D-6374DB0B1AC6}"/>
                </a:ext>
              </a:extLst>
            </p:cNvPr>
            <p:cNvGrpSpPr/>
            <p:nvPr/>
          </p:nvGrpSpPr>
          <p:grpSpPr>
            <a:xfrm>
              <a:off x="369973" y="874296"/>
              <a:ext cx="11452054" cy="5109409"/>
              <a:chOff x="443166" y="473243"/>
              <a:chExt cx="11452054" cy="5109409"/>
            </a:xfrm>
            <a:noFill/>
          </p:grpSpPr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A48C5245-2498-4108-8676-537F0CCBBCFA}"/>
                  </a:ext>
                </a:extLst>
              </p:cNvPr>
              <p:cNvGrpSpPr/>
              <p:nvPr/>
            </p:nvGrpSpPr>
            <p:grpSpPr>
              <a:xfrm>
                <a:off x="443166" y="1275348"/>
                <a:ext cx="11305668" cy="4307304"/>
                <a:chOff x="292773" y="745958"/>
                <a:chExt cx="11305668" cy="4307304"/>
              </a:xfrm>
              <a:grpFill/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4C8141CD-B39D-463D-A0BF-B2988FB8110D}"/>
                    </a:ext>
                  </a:extLst>
                </p:cNvPr>
                <p:cNvGrpSpPr/>
                <p:nvPr/>
              </p:nvGrpSpPr>
              <p:grpSpPr>
                <a:xfrm>
                  <a:off x="292773" y="745958"/>
                  <a:ext cx="8410073" cy="4307304"/>
                  <a:chOff x="292773" y="745958"/>
                  <a:chExt cx="8410073" cy="4307304"/>
                </a:xfrm>
                <a:grpFill/>
              </p:grpSpPr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2E05BFB5-4751-4C56-B78B-F01F6D8ED6A0}"/>
                      </a:ext>
                    </a:extLst>
                  </p:cNvPr>
                  <p:cNvGrpSpPr/>
                  <p:nvPr/>
                </p:nvGrpSpPr>
                <p:grpSpPr>
                  <a:xfrm>
                    <a:off x="4844720" y="745958"/>
                    <a:ext cx="3858126" cy="4307304"/>
                    <a:chOff x="1219200" y="826169"/>
                    <a:chExt cx="3858126" cy="4307304"/>
                  </a:xfrm>
                  <a:grpFill/>
                </p:grpSpPr>
                <p:sp>
                  <p:nvSpPr>
                    <p:cNvPr id="4" name="テキスト ボックス 3">
                      <a:extLst>
                        <a:ext uri="{FF2B5EF4-FFF2-40B4-BE49-F238E27FC236}">
                          <a16:creationId xmlns:a16="http://schemas.microsoft.com/office/drawing/2014/main" id="{5F7C0C91-6095-4F2C-9223-ED7532447A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184" y="898358"/>
                      <a:ext cx="2262158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ja-JP" altLang="en-US" dirty="0"/>
                        <a:t>コマンドアロケータ</a:t>
                      </a:r>
                    </a:p>
                  </p:txBody>
                </p:sp>
                <p:sp>
                  <p:nvSpPr>
                    <p:cNvPr id="5" name="正方形/長方形 4">
                      <a:extLst>
                        <a:ext uri="{FF2B5EF4-FFF2-40B4-BE49-F238E27FC236}">
                          <a16:creationId xmlns:a16="http://schemas.microsoft.com/office/drawing/2014/main" id="{99F32CD4-439F-4994-A240-76F36BB5A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200" y="826169"/>
                      <a:ext cx="3858126" cy="4307304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6" name="正方形/長方形 5">
                      <a:extLst>
                        <a:ext uri="{FF2B5EF4-FFF2-40B4-BE49-F238E27FC236}">
                          <a16:creationId xmlns:a16="http://schemas.microsoft.com/office/drawing/2014/main" id="{E95E2012-65B6-4581-B96D-585898DFE2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347" y="1419725"/>
                      <a:ext cx="2221832" cy="40907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命令１</a:t>
                      </a:r>
                    </a:p>
                  </p:txBody>
                </p:sp>
                <p:sp>
                  <p:nvSpPr>
                    <p:cNvPr id="7" name="正方形/長方形 6">
                      <a:extLst>
                        <a:ext uri="{FF2B5EF4-FFF2-40B4-BE49-F238E27FC236}">
                          <a16:creationId xmlns:a16="http://schemas.microsoft.com/office/drawing/2014/main" id="{E8F1FF6A-1648-4001-AE3F-118A519A5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347" y="2005262"/>
                      <a:ext cx="2221832" cy="40907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命令２</a:t>
                      </a:r>
                    </a:p>
                  </p:txBody>
                </p:sp>
                <p:sp>
                  <p:nvSpPr>
                    <p:cNvPr id="8" name="正方形/長方形 7">
                      <a:extLst>
                        <a:ext uri="{FF2B5EF4-FFF2-40B4-BE49-F238E27FC236}">
                          <a16:creationId xmlns:a16="http://schemas.microsoft.com/office/drawing/2014/main" id="{9BD40E66-DC33-403A-A5C2-AFC76C0FB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347" y="2606840"/>
                      <a:ext cx="2221832" cy="409073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命令３</a:t>
                      </a:r>
                    </a:p>
                  </p:txBody>
                </p:sp>
                <p:sp>
                  <p:nvSpPr>
                    <p:cNvPr id="9" name="正方形/長方形 8">
                      <a:extLst>
                        <a:ext uri="{FF2B5EF4-FFF2-40B4-BE49-F238E27FC236}">
                          <a16:creationId xmlns:a16="http://schemas.microsoft.com/office/drawing/2014/main" id="{0D92E8BF-3512-4A59-9745-AE1666DE19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347" y="3200397"/>
                      <a:ext cx="2221832" cy="15641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0" name="グループ化 19">
                    <a:extLst>
                      <a:ext uri="{FF2B5EF4-FFF2-40B4-BE49-F238E27FC236}">
                        <a16:creationId xmlns:a16="http://schemas.microsoft.com/office/drawing/2014/main" id="{D5C8BB64-6C7F-46A2-A7F5-18C805EE7D8A}"/>
                      </a:ext>
                    </a:extLst>
                  </p:cNvPr>
                  <p:cNvGrpSpPr/>
                  <p:nvPr/>
                </p:nvGrpSpPr>
                <p:grpSpPr>
                  <a:xfrm>
                    <a:off x="292773" y="834189"/>
                    <a:ext cx="5558591" cy="3489158"/>
                    <a:chOff x="1142999" y="834189"/>
                    <a:chExt cx="5558591" cy="3489158"/>
                  </a:xfrm>
                  <a:grpFill/>
                </p:grpSpPr>
                <p:sp>
                  <p:nvSpPr>
                    <p:cNvPr id="11" name="四角形: 角を丸くする 10">
                      <a:extLst>
                        <a:ext uri="{FF2B5EF4-FFF2-40B4-BE49-F238E27FC236}">
                          <a16:creationId xmlns:a16="http://schemas.microsoft.com/office/drawing/2014/main" id="{07EA7C48-637B-4B0B-811E-F6EB2ECF3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4022" y="2727158"/>
                      <a:ext cx="2093492" cy="705853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コマンドリスト</a:t>
                      </a:r>
                    </a:p>
                  </p:txBody>
                </p:sp>
                <p:sp>
                  <p:nvSpPr>
                    <p:cNvPr id="12" name="矢印: 折線 11">
                      <a:extLst>
                        <a:ext uri="{FF2B5EF4-FFF2-40B4-BE49-F238E27FC236}">
                          <a16:creationId xmlns:a16="http://schemas.microsoft.com/office/drawing/2014/main" id="{45E63A38-41F9-4754-9285-86CCE598A1AC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3268579" y="3457073"/>
                      <a:ext cx="3433011" cy="866274"/>
                    </a:xfrm>
                    <a:prstGeom prst="bentArrow">
                      <a:avLst>
                        <a:gd name="adj1" fmla="val 18518"/>
                        <a:gd name="adj2" fmla="val 22222"/>
                        <a:gd name="adj3" fmla="val 25000"/>
                        <a:gd name="adj4" fmla="val 43750"/>
                      </a:avLst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" name="四角形: 角を丸くする 12">
                      <a:extLst>
                        <a:ext uri="{FF2B5EF4-FFF2-40B4-BE49-F238E27FC236}">
                          <a16:creationId xmlns:a16="http://schemas.microsoft.com/office/drawing/2014/main" id="{E9DFC326-AA39-4205-BC85-B7EAD20B0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2999" y="834189"/>
                      <a:ext cx="4395538" cy="1315453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cmdList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SetDescriptorHeaps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cmdList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SetGraphicsRootDescriptorTable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cmdList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DrawIndexedInstanced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などの命令</a:t>
                      </a:r>
                    </a:p>
                  </p:txBody>
                </p:sp>
                <p:sp>
                  <p:nvSpPr>
                    <p:cNvPr id="14" name="矢印: 右 13">
                      <a:extLst>
                        <a:ext uri="{FF2B5EF4-FFF2-40B4-BE49-F238E27FC236}">
                          <a16:creationId xmlns:a16="http://schemas.microsoft.com/office/drawing/2014/main" id="{9FD9C099-34CE-4BD4-B12D-ABEDA01865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076074" y="2277980"/>
                      <a:ext cx="529389" cy="320842"/>
                    </a:xfrm>
                    <a:prstGeom prst="rightArrow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sp>
              <p:nvSpPr>
                <p:cNvPr id="16" name="四角形: 角を丸くする 15">
                  <a:extLst>
                    <a:ext uri="{FF2B5EF4-FFF2-40B4-BE49-F238E27FC236}">
                      <a16:creationId xmlns:a16="http://schemas.microsoft.com/office/drawing/2014/main" id="{B4138ACB-E322-4334-8908-1153216C8040}"/>
                    </a:ext>
                  </a:extLst>
                </p:cNvPr>
                <p:cNvSpPr/>
                <p:nvPr/>
              </p:nvSpPr>
              <p:spPr>
                <a:xfrm>
                  <a:off x="9504949" y="898358"/>
                  <a:ext cx="2093492" cy="705853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</a:rPr>
                    <a:t>コマンドキュー</a:t>
                  </a:r>
                </a:p>
              </p:txBody>
            </p:sp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8AC77672-9122-4496-9DE0-0FA51414B471}"/>
                    </a:ext>
                  </a:extLst>
                </p:cNvPr>
                <p:cNvCxnSpPr>
                  <a:stCxn id="16" idx="1"/>
                  <a:endCxn id="6" idx="3"/>
                </p:cNvCxnSpPr>
                <p:nvPr/>
              </p:nvCxnSpPr>
              <p:spPr>
                <a:xfrm flipH="1">
                  <a:off x="7884699" y="1251285"/>
                  <a:ext cx="1620250" cy="292766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841A6D36-EB9D-4AE6-A7A7-75BA85EF620F}"/>
                    </a:ext>
                  </a:extLst>
                </p:cNvPr>
                <p:cNvCxnSpPr>
                  <a:cxnSpLocks/>
                  <a:stCxn id="16" idx="1"/>
                  <a:endCxn id="7" idx="3"/>
                </p:cNvCxnSpPr>
                <p:nvPr/>
              </p:nvCxnSpPr>
              <p:spPr>
                <a:xfrm flipH="1">
                  <a:off x="7884699" y="1251285"/>
                  <a:ext cx="1620250" cy="878303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5E9853D9-7C3B-41F5-BA9E-B57C35CC150C}"/>
                    </a:ext>
                  </a:extLst>
                </p:cNvPr>
                <p:cNvCxnSpPr>
                  <a:cxnSpLocks/>
                  <a:stCxn id="16" idx="1"/>
                  <a:endCxn id="8" idx="3"/>
                </p:cNvCxnSpPr>
                <p:nvPr/>
              </p:nvCxnSpPr>
              <p:spPr>
                <a:xfrm flipH="1">
                  <a:off x="7884699" y="1251285"/>
                  <a:ext cx="1620250" cy="1479881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矢印コネクタ 30">
                  <a:extLst>
                    <a:ext uri="{FF2B5EF4-FFF2-40B4-BE49-F238E27FC236}">
                      <a16:creationId xmlns:a16="http://schemas.microsoft.com/office/drawing/2014/main" id="{1F98025A-A5D8-4C4D-B98A-8E6ABC31D657}"/>
                    </a:ext>
                  </a:extLst>
                </p:cNvPr>
                <p:cNvCxnSpPr>
                  <a:cxnSpLocks/>
                  <a:stCxn id="16" idx="1"/>
                  <a:endCxn id="9" idx="3"/>
                </p:cNvCxnSpPr>
                <p:nvPr/>
              </p:nvCxnSpPr>
              <p:spPr>
                <a:xfrm flipH="1">
                  <a:off x="7884699" y="1251285"/>
                  <a:ext cx="1620250" cy="2650955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BCD3503-7904-4475-8336-620B845878E8}"/>
                    </a:ext>
                  </a:extLst>
                </p:cNvPr>
                <p:cNvSpPr txBox="1"/>
                <p:nvPr/>
              </p:nvSpPr>
              <p:spPr>
                <a:xfrm>
                  <a:off x="8718884" y="922421"/>
                  <a:ext cx="665747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実行</a:t>
                  </a:r>
                </a:p>
              </p:txBody>
            </p:sp>
          </p:grp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BC361B9-44E7-4151-A6B6-4E1102F3549A}"/>
                  </a:ext>
                </a:extLst>
              </p:cNvPr>
              <p:cNvSpPr txBox="1"/>
              <p:nvPr/>
            </p:nvSpPr>
            <p:spPr>
              <a:xfrm>
                <a:off x="3031958" y="4203032"/>
                <a:ext cx="202130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コマンドが溜まる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878BED6-3CFB-4CD6-A618-724D945C9855}"/>
                  </a:ext>
                </a:extLst>
              </p:cNvPr>
              <p:cNvSpPr txBox="1"/>
              <p:nvPr/>
            </p:nvSpPr>
            <p:spPr>
              <a:xfrm>
                <a:off x="8317831" y="473243"/>
                <a:ext cx="3577389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cmdList</a:t>
                </a:r>
                <a:r>
                  <a:rPr kumimoji="1" lang="en-US" altLang="ja-JP" dirty="0"/>
                  <a:t>-&gt;Close()</a:t>
                </a:r>
              </a:p>
              <a:p>
                <a:r>
                  <a:rPr kumimoji="1" lang="en-US" altLang="ja-JP" dirty="0" err="1"/>
                  <a:t>cmdQueue</a:t>
                </a:r>
                <a:r>
                  <a:rPr kumimoji="1" lang="en-US" altLang="ja-JP" dirty="0"/>
                  <a:t>-&gt;</a:t>
                </a:r>
                <a:r>
                  <a:rPr kumimoji="1" lang="en-US" altLang="ja-JP" dirty="0" err="1"/>
                  <a:t>ExcuteCommandList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133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DE37988-F5AE-4D40-A1EA-0B8F8353BF14}"/>
              </a:ext>
            </a:extLst>
          </p:cNvPr>
          <p:cNvGrpSpPr/>
          <p:nvPr/>
        </p:nvGrpSpPr>
        <p:grpSpPr>
          <a:xfrm>
            <a:off x="220436" y="244929"/>
            <a:ext cx="11723914" cy="6376308"/>
            <a:chOff x="220436" y="244929"/>
            <a:chExt cx="11723914" cy="6376308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61EB0FD-C770-4250-8EAF-5D5900FA2EC4}"/>
                </a:ext>
              </a:extLst>
            </p:cNvPr>
            <p:cNvSpPr/>
            <p:nvPr/>
          </p:nvSpPr>
          <p:spPr>
            <a:xfrm>
              <a:off x="220436" y="244929"/>
              <a:ext cx="11723914" cy="63763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29CBDC57-8926-4132-B6C7-A39E77949FF2}"/>
                </a:ext>
              </a:extLst>
            </p:cNvPr>
            <p:cNvGrpSpPr/>
            <p:nvPr/>
          </p:nvGrpSpPr>
          <p:grpSpPr>
            <a:xfrm>
              <a:off x="561473" y="798095"/>
              <a:ext cx="11069054" cy="5261810"/>
              <a:chOff x="561473" y="798095"/>
              <a:chExt cx="11069054" cy="5261810"/>
            </a:xfrm>
          </p:grpSpPr>
          <p:cxnSp>
            <p:nvCxnSpPr>
              <p:cNvPr id="14" name="コネクタ: カギ線 13">
                <a:extLst>
                  <a:ext uri="{FF2B5EF4-FFF2-40B4-BE49-F238E27FC236}">
                    <a16:creationId xmlns:a16="http://schemas.microsoft.com/office/drawing/2014/main" id="{E25C5C95-8201-4B69-8066-C06C81C65CF0}"/>
                  </a:ext>
                </a:extLst>
              </p:cNvPr>
              <p:cNvCxnSpPr>
                <a:stCxn id="2" idx="2"/>
                <a:endCxn id="8" idx="0"/>
              </p:cNvCxnSpPr>
              <p:nvPr/>
            </p:nvCxnSpPr>
            <p:spPr>
              <a:xfrm rot="5400000">
                <a:off x="2677028" y="1874921"/>
                <a:ext cx="4050629" cy="2602831"/>
              </a:xfrm>
              <a:prstGeom prst="bentConnector3">
                <a:avLst>
                  <a:gd name="adj1" fmla="val 80651"/>
                </a:avLst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コネクタ: カギ線 15">
                <a:extLst>
                  <a:ext uri="{FF2B5EF4-FFF2-40B4-BE49-F238E27FC236}">
                    <a16:creationId xmlns:a16="http://schemas.microsoft.com/office/drawing/2014/main" id="{CF924A12-3BB1-4466-9906-F604D4E7D919}"/>
                  </a:ext>
                </a:extLst>
              </p:cNvPr>
              <p:cNvCxnSpPr>
                <a:cxnSpLocks/>
                <a:stCxn id="2" idx="2"/>
                <a:endCxn id="11" idx="0"/>
              </p:cNvCxnSpPr>
              <p:nvPr/>
            </p:nvCxnSpPr>
            <p:spPr>
              <a:xfrm rot="16200000" flipH="1">
                <a:off x="5534527" y="1620252"/>
                <a:ext cx="4050630" cy="3112170"/>
              </a:xfrm>
              <a:prstGeom prst="bentConnector3">
                <a:avLst>
                  <a:gd name="adj1" fmla="val 80650"/>
                </a:avLst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02EFE423-BBDA-4E42-8327-024C76FC4538}"/>
                  </a:ext>
                </a:extLst>
              </p:cNvPr>
              <p:cNvSpPr/>
              <p:nvPr/>
            </p:nvSpPr>
            <p:spPr>
              <a:xfrm>
                <a:off x="3814010" y="798095"/>
                <a:ext cx="4379494" cy="3529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+mn-ea"/>
                  </a:rPr>
                  <a:t>ID3D12Resource</a:t>
                </a:r>
                <a:r>
                  <a:rPr kumimoji="1" lang="ja-JP" altLang="en-US" dirty="0">
                    <a:latin typeface="+mn-ea"/>
                  </a:rPr>
                  <a:t>型のポインタ変数作成</a:t>
                </a:r>
              </a:p>
            </p:txBody>
          </p:sp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34F329DD-66E7-4325-9380-FA835648EB6D}"/>
                  </a:ext>
                </a:extLst>
              </p:cNvPr>
              <p:cNvSpPr/>
              <p:nvPr/>
            </p:nvSpPr>
            <p:spPr>
              <a:xfrm>
                <a:off x="3814010" y="1424883"/>
                <a:ext cx="4379494" cy="3529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+mn-ea"/>
                  </a:rPr>
                  <a:t>D3D12_Resource_Desc</a:t>
                </a:r>
                <a:r>
                  <a:rPr kumimoji="1" lang="ja-JP" altLang="en-US" dirty="0">
                    <a:latin typeface="+mn-ea"/>
                  </a:rPr>
                  <a:t>設定</a:t>
                </a:r>
                <a:r>
                  <a:rPr kumimoji="1" lang="en-US" altLang="ja-JP" dirty="0">
                    <a:latin typeface="+mn-ea"/>
                  </a:rPr>
                  <a:t> </a:t>
                </a:r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32B7EA7D-B511-4C21-99D9-CF221822FF3D}"/>
                  </a:ext>
                </a:extLst>
              </p:cNvPr>
              <p:cNvSpPr/>
              <p:nvPr/>
            </p:nvSpPr>
            <p:spPr>
              <a:xfrm>
                <a:off x="3814010" y="2051671"/>
                <a:ext cx="4379494" cy="3529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+mn-ea"/>
                  </a:rPr>
                  <a:t>D3D12_HEAP_PROPERTIES</a:t>
                </a:r>
                <a:r>
                  <a:rPr kumimoji="1" lang="ja-JP" altLang="en-US" dirty="0">
                    <a:latin typeface="+mn-ea"/>
                  </a:rPr>
                  <a:t>設定</a:t>
                </a:r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B06245F4-AAEB-4C81-8534-560886C122EB}"/>
                  </a:ext>
                </a:extLst>
              </p:cNvPr>
              <p:cNvSpPr/>
              <p:nvPr/>
            </p:nvSpPr>
            <p:spPr>
              <a:xfrm>
                <a:off x="3814010" y="2678459"/>
                <a:ext cx="4379494" cy="3529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+mn-ea"/>
                  </a:rPr>
                  <a:t>D3D12_CLEAR_VALUE</a:t>
                </a:r>
                <a:r>
                  <a:rPr kumimoji="1" lang="ja-JP" altLang="en-US" dirty="0">
                    <a:latin typeface="+mn-ea"/>
                  </a:rPr>
                  <a:t>設定</a:t>
                </a:r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C5903D20-EDA9-4B53-9485-13CC65419B1D}"/>
                  </a:ext>
                </a:extLst>
              </p:cNvPr>
              <p:cNvSpPr/>
              <p:nvPr/>
            </p:nvSpPr>
            <p:spPr>
              <a:xfrm>
                <a:off x="2342147" y="3305247"/>
                <a:ext cx="7323221" cy="3529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+mn-ea"/>
                  </a:rPr>
                  <a:t>ID3D12Device::CreateCommittedResource</a:t>
                </a:r>
                <a:r>
                  <a:rPr kumimoji="1" lang="ja-JP" altLang="en-US" dirty="0">
                    <a:latin typeface="+mn-ea"/>
                  </a:rPr>
                  <a:t>メソッドでバッファ</a:t>
                </a:r>
                <a:r>
                  <a:rPr kumimoji="1" lang="en-US" altLang="ja-JP" dirty="0">
                    <a:latin typeface="+mn-ea"/>
                  </a:rPr>
                  <a:t>―</a:t>
                </a:r>
                <a:r>
                  <a:rPr kumimoji="1" lang="ja-JP" altLang="en-US" dirty="0">
                    <a:latin typeface="+mn-ea"/>
                  </a:rPr>
                  <a:t>生成</a:t>
                </a:r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8B9B499C-8A55-4B6B-811A-20EA16F5AC53}"/>
                  </a:ext>
                </a:extLst>
              </p:cNvPr>
              <p:cNvGrpSpPr/>
              <p:nvPr/>
            </p:nvGrpSpPr>
            <p:grpSpPr>
              <a:xfrm>
                <a:off x="1074823" y="4558823"/>
                <a:ext cx="10122566" cy="368968"/>
                <a:chOff x="1074823" y="4223083"/>
                <a:chExt cx="10122566" cy="368968"/>
              </a:xfrm>
            </p:grpSpPr>
            <p:sp>
              <p:nvSpPr>
                <p:cNvPr id="7" name="四角形: 角を丸くする 6">
                  <a:extLst>
                    <a:ext uri="{FF2B5EF4-FFF2-40B4-BE49-F238E27FC236}">
                      <a16:creationId xmlns:a16="http://schemas.microsoft.com/office/drawing/2014/main" id="{AC90225D-DFFB-4C1B-BCD5-514F34469D11}"/>
                    </a:ext>
                  </a:extLst>
                </p:cNvPr>
                <p:cNvSpPr/>
                <p:nvPr/>
              </p:nvSpPr>
              <p:spPr>
                <a:xfrm>
                  <a:off x="1074823" y="4223083"/>
                  <a:ext cx="4379494" cy="3529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latin typeface="+mn-ea"/>
                    </a:rPr>
                    <a:t>D3D12_</a:t>
                  </a:r>
                  <a:r>
                    <a:rPr kumimoji="1" lang="ja-JP" altLang="en-US" dirty="0">
                      <a:latin typeface="+mn-ea"/>
                    </a:rPr>
                    <a:t>○○</a:t>
                  </a:r>
                  <a:r>
                    <a:rPr kumimoji="1" lang="en-US" altLang="ja-JP" dirty="0">
                      <a:latin typeface="+mn-ea"/>
                    </a:rPr>
                    <a:t>_VIEW</a:t>
                  </a:r>
                  <a:r>
                    <a:rPr kumimoji="1" lang="ja-JP" altLang="en-US" dirty="0">
                      <a:latin typeface="+mn-ea"/>
                    </a:rPr>
                    <a:t>設定</a:t>
                  </a:r>
                </a:p>
              </p:txBody>
            </p:sp>
            <p:sp>
              <p:nvSpPr>
                <p:cNvPr id="10" name="四角形: 角を丸くする 9">
                  <a:extLst>
                    <a:ext uri="{FF2B5EF4-FFF2-40B4-BE49-F238E27FC236}">
                      <a16:creationId xmlns:a16="http://schemas.microsoft.com/office/drawing/2014/main" id="{EA036CA2-245D-4326-845A-0E83A1061714}"/>
                    </a:ext>
                  </a:extLst>
                </p:cNvPr>
                <p:cNvSpPr/>
                <p:nvPr/>
              </p:nvSpPr>
              <p:spPr>
                <a:xfrm>
                  <a:off x="6817895" y="4239124"/>
                  <a:ext cx="4379494" cy="3529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latin typeface="+mn-ea"/>
                    </a:rPr>
                    <a:t>D3D12_</a:t>
                  </a:r>
                  <a:r>
                    <a:rPr kumimoji="1" lang="ja-JP" altLang="en-US" dirty="0">
                      <a:latin typeface="+mn-ea"/>
                    </a:rPr>
                    <a:t>○○</a:t>
                  </a:r>
                  <a:r>
                    <a:rPr kumimoji="1" lang="en-US" altLang="ja-JP" dirty="0">
                      <a:latin typeface="+mn-ea"/>
                    </a:rPr>
                    <a:t>_VIEW_DESC</a:t>
                  </a:r>
                  <a:r>
                    <a:rPr kumimoji="1" lang="ja-JP" altLang="en-US" dirty="0">
                      <a:latin typeface="+mn-ea"/>
                    </a:rPr>
                    <a:t>設定</a:t>
                  </a:r>
                </a:p>
              </p:txBody>
            </p:sp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A138F710-92F9-4F04-94B4-F8D8F2977440}"/>
                  </a:ext>
                </a:extLst>
              </p:cNvPr>
              <p:cNvGrpSpPr/>
              <p:nvPr/>
            </p:nvGrpSpPr>
            <p:grpSpPr>
              <a:xfrm>
                <a:off x="561473" y="5201651"/>
                <a:ext cx="11069054" cy="858254"/>
                <a:chOff x="561473" y="5201651"/>
                <a:chExt cx="11069054" cy="858254"/>
              </a:xfrm>
            </p:grpSpPr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AB13A9B1-011F-4248-A93F-2265742C550A}"/>
                    </a:ext>
                  </a:extLst>
                </p:cNvPr>
                <p:cNvSpPr/>
                <p:nvPr/>
              </p:nvSpPr>
              <p:spPr>
                <a:xfrm>
                  <a:off x="561473" y="5201651"/>
                  <a:ext cx="5678906" cy="85825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latin typeface="+mn-ea"/>
                    </a:rPr>
                    <a:t>ID3D12GraphicsCommandList::</a:t>
                  </a:r>
                  <a:r>
                    <a:rPr kumimoji="1" lang="en-US" altLang="ja-JP" dirty="0" err="1">
                      <a:latin typeface="+mn-ea"/>
                    </a:rPr>
                    <a:t>IASet</a:t>
                  </a:r>
                  <a:r>
                    <a:rPr kumimoji="1" lang="ja-JP" altLang="en-US" dirty="0">
                      <a:latin typeface="+mn-ea"/>
                    </a:rPr>
                    <a:t>○○メソッドでバッファ</a:t>
                  </a:r>
                  <a:r>
                    <a:rPr kumimoji="1" lang="en-US" altLang="ja-JP" dirty="0">
                      <a:latin typeface="+mn-ea"/>
                    </a:rPr>
                    <a:t>―</a:t>
                  </a:r>
                  <a:r>
                    <a:rPr kumimoji="1" lang="ja-JP" altLang="en-US" dirty="0">
                      <a:latin typeface="+mn-ea"/>
                    </a:rPr>
                    <a:t>ビューをセット</a:t>
                  </a:r>
                </a:p>
              </p:txBody>
            </p:sp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45CF41A6-F898-4F06-A56F-963872BE2260}"/>
                    </a:ext>
                  </a:extLst>
                </p:cNvPr>
                <p:cNvSpPr/>
                <p:nvPr/>
              </p:nvSpPr>
              <p:spPr>
                <a:xfrm>
                  <a:off x="6601327" y="5201652"/>
                  <a:ext cx="5029200" cy="85825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latin typeface="+mn-ea"/>
                    </a:rPr>
                    <a:t>ID3D12::Create</a:t>
                  </a:r>
                  <a:r>
                    <a:rPr kumimoji="1" lang="ja-JP" altLang="en-US" dirty="0">
                      <a:latin typeface="+mn-ea"/>
                    </a:rPr>
                    <a:t>○○</a:t>
                  </a:r>
                  <a:r>
                    <a:rPr kumimoji="1" lang="en-US" altLang="ja-JP" dirty="0">
                      <a:latin typeface="+mn-ea"/>
                    </a:rPr>
                    <a:t>View</a:t>
                  </a:r>
                  <a:r>
                    <a:rPr kumimoji="1" lang="ja-JP" altLang="en-US" dirty="0">
                      <a:latin typeface="+mn-ea"/>
                    </a:rPr>
                    <a:t>メソッドで</a:t>
                  </a:r>
                  <a:br>
                    <a:rPr kumimoji="1" lang="en-US" altLang="ja-JP" dirty="0">
                      <a:latin typeface="+mn-ea"/>
                    </a:rPr>
                  </a:br>
                  <a:r>
                    <a:rPr kumimoji="1" lang="ja-JP" altLang="en-US" dirty="0">
                      <a:latin typeface="+mn-ea"/>
                    </a:rPr>
                    <a:t>ディスクリプタヒープ上にビューを生成</a:t>
                  </a:r>
                </a:p>
              </p:txBody>
            </p:sp>
          </p:grp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94514709-B0B4-4540-B452-C8591A098A66}"/>
                  </a:ext>
                </a:extLst>
              </p:cNvPr>
              <p:cNvSpPr/>
              <p:nvPr/>
            </p:nvSpPr>
            <p:spPr>
              <a:xfrm>
                <a:off x="2819400" y="3932035"/>
                <a:ext cx="6368714" cy="3529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atin typeface="+mn-ea"/>
                  </a:rPr>
                  <a:t>ID3D12Resource::Map</a:t>
                </a:r>
                <a:r>
                  <a:rPr kumimoji="1" lang="ja-JP" altLang="en-US" dirty="0">
                    <a:latin typeface="+mn-ea"/>
                  </a:rPr>
                  <a:t>など、バッファ</a:t>
                </a:r>
                <a:r>
                  <a:rPr kumimoji="1" lang="en-US" altLang="ja-JP" dirty="0">
                    <a:latin typeface="+mn-ea"/>
                  </a:rPr>
                  <a:t>―</a:t>
                </a:r>
                <a:r>
                  <a:rPr kumimoji="1" lang="ja-JP" altLang="en-US" dirty="0">
                    <a:latin typeface="+mn-ea"/>
                  </a:rPr>
                  <a:t>へデータコピー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1396227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764</TotalTime>
  <Words>339</Words>
  <Application>Microsoft Office PowerPoint</Application>
  <PresentationFormat>ワイド画面</PresentationFormat>
  <Paragraphs>98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ＭＳ ゴシック</vt:lpstr>
      <vt:lpstr>游ゴシック</vt:lpstr>
      <vt:lpstr>Corbel</vt:lpstr>
      <vt:lpstr>基礎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 kotarou</dc:creator>
  <cp:lastModifiedBy>a kotarou</cp:lastModifiedBy>
  <cp:revision>60</cp:revision>
  <dcterms:created xsi:type="dcterms:W3CDTF">2021-12-31T07:22:00Z</dcterms:created>
  <dcterms:modified xsi:type="dcterms:W3CDTF">2022-01-14T08:38:56Z</dcterms:modified>
</cp:coreProperties>
</file>