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2.xml" ContentType="application/vnd.openxmlformats-officedocument.drawingml.chartshape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3.xml" ContentType="application/vnd.openxmlformats-officedocument.drawingml.chartshape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4.xml" ContentType="application/vnd.openxmlformats-officedocument.drawingml.chartshape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5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For-Portal-1Jan19.xlsx" TargetMode="Externa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2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git\ceg94trust\docs\For-Portal-1Jan19.xlsx" TargetMode="Externa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3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git\ceg94trust\docs\For-Portal-1Jan19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git\ceg94trust\docs\For-Portal-1Jan19.xlsx" TargetMode="Externa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4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git\ceg94trust\docs\For-Portal-1Jan19.xlsx" TargetMode="Externa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800"/>
              <a:t>% of Branch Contributed</a:t>
            </a:r>
          </a:p>
          <a:p>
            <a:pPr>
              <a:defRPr sz="2800"/>
            </a:pPr>
            <a:endParaRPr lang="en-IN" sz="2800"/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6166306584888854E-2"/>
          <c:y val="0.11352923171104991"/>
          <c:w val="0.91432784165958447"/>
          <c:h val="0.74544418173623617"/>
        </c:manualLayout>
      </c:layout>
      <c:bar3DChart>
        <c:barDir val="col"/>
        <c:grouping val="clustered"/>
        <c:varyColors val="0"/>
        <c:ser>
          <c:idx val="0"/>
          <c:order val="0"/>
          <c:tx>
            <c:v>Contributed</c:v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Sheet1!$B$7:$C$15</c:f>
              <c:multiLvlStrCache>
                <c:ptCount val="9"/>
                <c:lvl>
                  <c:pt idx="0">
                    <c:v>29%</c:v>
                  </c:pt>
                  <c:pt idx="1">
                    <c:v>67%</c:v>
                  </c:pt>
                  <c:pt idx="2">
                    <c:v>34%</c:v>
                  </c:pt>
                  <c:pt idx="3">
                    <c:v>30%</c:v>
                  </c:pt>
                  <c:pt idx="4">
                    <c:v>24%</c:v>
                  </c:pt>
                  <c:pt idx="5">
                    <c:v>11%</c:v>
                  </c:pt>
                  <c:pt idx="6">
                    <c:v>13%</c:v>
                  </c:pt>
                  <c:pt idx="7">
                    <c:v>20%</c:v>
                  </c:pt>
                  <c:pt idx="8">
                    <c:v>20%</c:v>
                  </c:pt>
                </c:lvl>
                <c:lvl>
                  <c:pt idx="0">
                    <c:v>Civil</c:v>
                  </c:pt>
                  <c:pt idx="1">
                    <c:v>CSE</c:v>
                  </c:pt>
                  <c:pt idx="2">
                    <c:v>ECE</c:v>
                  </c:pt>
                  <c:pt idx="3">
                    <c:v>EEE</c:v>
                  </c:pt>
                  <c:pt idx="4">
                    <c:v>Mech</c:v>
                  </c:pt>
                  <c:pt idx="5">
                    <c:v>Mining</c:v>
                  </c:pt>
                  <c:pt idx="6">
                    <c:v>Printing</c:v>
                  </c:pt>
                  <c:pt idx="7">
                    <c:v>Industrial</c:v>
                  </c:pt>
                  <c:pt idx="8">
                    <c:v>Production</c:v>
                  </c:pt>
                </c:lvl>
              </c:multiLvlStrCache>
            </c:multiLvlStrRef>
          </c:cat>
          <c:val>
            <c:numRef>
              <c:f>Sheet1!$D$7:$D$15</c:f>
              <c:numCache>
                <c:formatCode>General</c:formatCode>
                <c:ptCount val="9"/>
                <c:pt idx="0">
                  <c:v>5</c:v>
                </c:pt>
                <c:pt idx="1">
                  <c:v>45</c:v>
                </c:pt>
                <c:pt idx="2">
                  <c:v>25</c:v>
                </c:pt>
                <c:pt idx="3">
                  <c:v>18</c:v>
                </c:pt>
                <c:pt idx="4">
                  <c:v>25</c:v>
                </c:pt>
                <c:pt idx="5">
                  <c:v>3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CC-4D4A-9020-5547D1EC8DA8}"/>
            </c:ext>
          </c:extLst>
        </c:ser>
        <c:ser>
          <c:idx val="1"/>
          <c:order val="1"/>
          <c:tx>
            <c:v>Brnach Strength</c:v>
          </c:tx>
          <c:spPr>
            <a:pattFill prst="ltDnDiag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solidFill>
                <a:schemeClr val="accent4"/>
              </a:solidFill>
            </a:ln>
            <a:effectLst/>
            <a:sp3d>
              <a:contourClr>
                <a:schemeClr val="accent4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Sheet1!$B$7:$C$15</c:f>
              <c:multiLvlStrCache>
                <c:ptCount val="9"/>
                <c:lvl>
                  <c:pt idx="0">
                    <c:v>29%</c:v>
                  </c:pt>
                  <c:pt idx="1">
                    <c:v>67%</c:v>
                  </c:pt>
                  <c:pt idx="2">
                    <c:v>34%</c:v>
                  </c:pt>
                  <c:pt idx="3">
                    <c:v>30%</c:v>
                  </c:pt>
                  <c:pt idx="4">
                    <c:v>24%</c:v>
                  </c:pt>
                  <c:pt idx="5">
                    <c:v>11%</c:v>
                  </c:pt>
                  <c:pt idx="6">
                    <c:v>13%</c:v>
                  </c:pt>
                  <c:pt idx="7">
                    <c:v>20%</c:v>
                  </c:pt>
                  <c:pt idx="8">
                    <c:v>20%</c:v>
                  </c:pt>
                </c:lvl>
                <c:lvl>
                  <c:pt idx="0">
                    <c:v>Civil</c:v>
                  </c:pt>
                  <c:pt idx="1">
                    <c:v>CSE</c:v>
                  </c:pt>
                  <c:pt idx="2">
                    <c:v>ECE</c:v>
                  </c:pt>
                  <c:pt idx="3">
                    <c:v>EEE</c:v>
                  </c:pt>
                  <c:pt idx="4">
                    <c:v>Mech</c:v>
                  </c:pt>
                  <c:pt idx="5">
                    <c:v>Mining</c:v>
                  </c:pt>
                  <c:pt idx="6">
                    <c:v>Printing</c:v>
                  </c:pt>
                  <c:pt idx="7">
                    <c:v>Industrial</c:v>
                  </c:pt>
                  <c:pt idx="8">
                    <c:v>Production</c:v>
                  </c:pt>
                </c:lvl>
              </c:multiLvlStrCache>
            </c:multiLvlStrRef>
          </c:cat>
          <c:val>
            <c:numRef>
              <c:f>Sheet1!$E$7:$E$15</c:f>
              <c:numCache>
                <c:formatCode>General</c:formatCode>
                <c:ptCount val="9"/>
                <c:pt idx="0">
                  <c:v>17</c:v>
                </c:pt>
                <c:pt idx="1">
                  <c:v>67</c:v>
                </c:pt>
                <c:pt idx="2">
                  <c:v>74</c:v>
                </c:pt>
                <c:pt idx="3">
                  <c:v>61</c:v>
                </c:pt>
                <c:pt idx="4">
                  <c:v>103</c:v>
                </c:pt>
                <c:pt idx="5">
                  <c:v>28</c:v>
                </c:pt>
                <c:pt idx="6">
                  <c:v>15</c:v>
                </c:pt>
                <c:pt idx="7">
                  <c:v>15</c:v>
                </c:pt>
                <c:pt idx="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CC-4D4A-9020-5547D1EC8DA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0"/>
        <c:gapDepth val="0"/>
        <c:shape val="box"/>
        <c:axId val="959424504"/>
        <c:axId val="959424824"/>
        <c:axId val="0"/>
      </c:bar3DChart>
      <c:catAx>
        <c:axId val="959424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424824"/>
        <c:crosses val="autoZero"/>
        <c:auto val="1"/>
        <c:lblAlgn val="ctr"/>
        <c:lblOffset val="100"/>
        <c:noMultiLvlLbl val="0"/>
      </c:catAx>
      <c:valAx>
        <c:axId val="959424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59424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6452714258640373"/>
          <c:y val="0.10805445263754963"/>
          <c:w val="0.27094571482719249"/>
          <c:h val="5.06508791832104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6817594488040767"/>
          <c:y val="2.0337519552843602E-3"/>
          <c:w val="0.56377159641082886"/>
          <c:h val="0.89651003308301058"/>
        </c:manualLayout>
      </c:layout>
      <c:barChart>
        <c:barDir val="bar"/>
        <c:grouping val="clustered"/>
        <c:varyColors val="0"/>
        <c:ser>
          <c:idx val="0"/>
          <c:order val="0"/>
          <c:spPr>
            <a:pattFill prst="narVert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'For Portal'!$K$14:$K$26</c:f>
              <c:strCache>
                <c:ptCount val="12"/>
                <c:pt idx="0">
                  <c:v>Agri Engg</c:v>
                </c:pt>
                <c:pt idx="1">
                  <c:v>Civil Tamil</c:v>
                </c:pt>
                <c:pt idx="2">
                  <c:v>Civil</c:v>
                </c:pt>
                <c:pt idx="3">
                  <c:v>CSE</c:v>
                </c:pt>
                <c:pt idx="4">
                  <c:v>ECE</c:v>
                </c:pt>
                <c:pt idx="5">
                  <c:v>EEE</c:v>
                </c:pt>
                <c:pt idx="6">
                  <c:v>GeoInformatics</c:v>
                </c:pt>
                <c:pt idx="7">
                  <c:v>IT</c:v>
                </c:pt>
                <c:pt idx="8">
                  <c:v>Manufacturing</c:v>
                </c:pt>
                <c:pt idx="9">
                  <c:v>Material Science</c:v>
                </c:pt>
                <c:pt idx="10">
                  <c:v>Mech</c:v>
                </c:pt>
                <c:pt idx="11">
                  <c:v>Mining</c:v>
                </c:pt>
              </c:strCache>
            </c:strRef>
          </c:cat>
          <c:val>
            <c:numRef>
              <c:f>'For Portal'!$L$14:$L$26</c:f>
              <c:numCache>
                <c:formatCode>General</c:formatCode>
                <c:ptCount val="13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2</c:v>
                </c:pt>
                <c:pt idx="10">
                  <c:v>3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67-48E5-862D-1558B917AB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1463427647"/>
        <c:axId val="1263355839"/>
      </c:barChart>
      <c:catAx>
        <c:axId val="14634276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3355839"/>
        <c:crosses val="autoZero"/>
        <c:auto val="1"/>
        <c:lblAlgn val="ctr"/>
        <c:lblOffset val="100"/>
        <c:noMultiLvlLbl val="0"/>
      </c:catAx>
      <c:valAx>
        <c:axId val="12633558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63427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4000" b="1"/>
              <a:t>Sponsorship split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FB7-4B05-B114-610BF413F7E5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FB7-4B05-B114-610BF413F7E5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FB7-4B05-B114-610BF413F7E5}"/>
              </c:ext>
            </c:extLst>
          </c:dPt>
          <c:dLbls>
            <c:dLbl>
              <c:idx val="0"/>
              <c:layout>
                <c:manualLayout>
                  <c:x val="-4.0795507033410422E-2"/>
                  <c:y val="-1.66251002796813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FB7-4B05-B114-610BF413F7E5}"/>
                </c:ext>
              </c:extLst>
            </c:dLbl>
            <c:dLbl>
              <c:idx val="1"/>
              <c:layout>
                <c:manualLayout>
                  <c:x val="3.5696068654234123E-2"/>
                  <c:y val="1.38542502330676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FB7-4B05-B114-610BF413F7E5}"/>
                </c:ext>
              </c:extLst>
            </c:dLbl>
            <c:dLbl>
              <c:idx val="2"/>
              <c:layout>
                <c:manualLayout>
                  <c:x val="-3.399625586117535E-3"/>
                  <c:y val="5.81878509788845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FB7-4B05-B114-610BF413F7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'For Portal'!$B$37:$B$39</c:f>
              <c:strCache>
                <c:ptCount val="3"/>
                <c:pt idx="0">
                  <c:v>Trust</c:v>
                </c:pt>
                <c:pt idx="1">
                  <c:v>Direct Sponsors</c:v>
                </c:pt>
                <c:pt idx="2">
                  <c:v>Group Direct Sponsors</c:v>
                </c:pt>
              </c:strCache>
            </c:strRef>
          </c:cat>
          <c:val>
            <c:numRef>
              <c:f>'For Portal'!$C$37:$C$39</c:f>
              <c:numCache>
                <c:formatCode>General</c:formatCode>
                <c:ptCount val="3"/>
                <c:pt idx="0">
                  <c:v>11</c:v>
                </c:pt>
                <c:pt idx="1">
                  <c:v>8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FB7-4B05-B114-610BF413F7E5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FB7-4B05-B114-610BF413F7E5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5FB7-4B05-B114-610BF413F7E5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5FB7-4B05-B114-610BF413F7E5}"/>
              </c:ext>
            </c:extLst>
          </c:dPt>
          <c:dLbls>
            <c:dLbl>
              <c:idx val="0"/>
              <c:layout>
                <c:manualLayout>
                  <c:x val="8.3720330738062607E-2"/>
                  <c:y val="4.78778888566229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FB7-4B05-B114-610BF413F7E5}"/>
                </c:ext>
              </c:extLst>
            </c:dLbl>
            <c:dLbl>
              <c:idx val="1"/>
              <c:layout>
                <c:manualLayout>
                  <c:x val="-0.11013903531742532"/>
                  <c:y val="-6.28175705055885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FB7-4B05-B114-610BF413F7E5}"/>
                </c:ext>
              </c:extLst>
            </c:dLbl>
            <c:dLbl>
              <c:idx val="2"/>
              <c:layout>
                <c:manualLayout>
                  <c:x val="-6.0558173014441316E-2"/>
                  <c:y val="-2.4129522185454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FB7-4B05-B114-610BF413F7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'For Portal'!$B$37:$B$39</c:f>
              <c:strCache>
                <c:ptCount val="3"/>
                <c:pt idx="0">
                  <c:v>Trust</c:v>
                </c:pt>
                <c:pt idx="1">
                  <c:v>Direct Sponsors</c:v>
                </c:pt>
                <c:pt idx="2">
                  <c:v>Group Direct Sponsors</c:v>
                </c:pt>
              </c:strCache>
            </c:strRef>
          </c:cat>
          <c:val>
            <c:numRef>
              <c:f>'For Portal'!$D$37:$D$39</c:f>
              <c:numCache>
                <c:formatCode>[$₹-4009]#,##0;\-[$₹-4009]#,##0</c:formatCode>
                <c:ptCount val="3"/>
                <c:pt idx="0">
                  <c:v>315524</c:v>
                </c:pt>
                <c:pt idx="1">
                  <c:v>309110</c:v>
                </c:pt>
                <c:pt idx="2">
                  <c:v>92938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5FB7-4B05-B114-610BF413F7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lgerian" panose="04020705040A02060702" pitchFamily="82" charset="0"/>
                <a:ea typeface="+mn-ea"/>
                <a:cs typeface="+mn-cs"/>
              </a:defRPr>
            </a:pPr>
            <a:r>
              <a:rPr lang="en-IN" sz="4000" b="1" dirty="0">
                <a:latin typeface="Algerian" panose="04020705040A02060702" pitchFamily="82" charset="0"/>
              </a:rPr>
              <a:t>Total Donations</a:t>
            </a:r>
            <a:r>
              <a:rPr lang="en-IN" sz="4000" b="1" baseline="0" dirty="0">
                <a:latin typeface="Algerian" panose="04020705040A02060702" pitchFamily="82" charset="0"/>
              </a:rPr>
              <a:t> </a:t>
            </a:r>
            <a:r>
              <a:rPr lang="en-IN" sz="4000" b="1" i="0" u="none" strike="noStrike" baseline="0" dirty="0">
                <a:effectLst/>
                <a:latin typeface="Algerian" panose="04020705040A02060702" pitchFamily="82" charset="0"/>
              </a:rPr>
              <a:t> </a:t>
            </a:r>
          </a:p>
          <a:p>
            <a:pPr>
              <a:defRPr sz="4000" b="1">
                <a:latin typeface="Algerian" panose="04020705040A02060702" pitchFamily="82" charset="0"/>
              </a:defRPr>
            </a:pPr>
            <a:r>
              <a:rPr lang="en-IN" sz="4000" b="1" i="0" u="none" strike="noStrike" baseline="0" dirty="0">
                <a:effectLst/>
                <a:latin typeface="Algerian" panose="04020705040A02060702" pitchFamily="82" charset="0"/>
              </a:rPr>
              <a:t>₹ 29,40,831 : 156/390 </a:t>
            </a:r>
            <a:endParaRPr lang="en-IN" sz="4000" b="1" dirty="0">
              <a:latin typeface="Algerian" panose="04020705040A02060702" pitchFamily="82" charset="0"/>
            </a:endParaRPr>
          </a:p>
        </c:rich>
      </c:tx>
      <c:layout>
        <c:manualLayout>
          <c:xMode val="edge"/>
          <c:yMode val="edge"/>
          <c:x val="0.5339571299317234"/>
          <c:y val="2.07945317283996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lgerian" panose="04020705040A02060702" pitchFamily="8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038-4E6B-A12C-3A23DA0F252A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038-4E6B-A12C-3A23DA0F252A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038-4E6B-A12C-3A23DA0F252A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038-4E6B-A12C-3A23DA0F252A}"/>
              </c:ext>
            </c:extLst>
          </c:dPt>
          <c:dLbls>
            <c:dLbl>
              <c:idx val="0"/>
              <c:layout>
                <c:manualLayout>
                  <c:x val="5.2131132457136865E-3"/>
                  <c:y val="0.13529008955586552"/>
                </c:manualLayout>
              </c:layout>
              <c:tx>
                <c:rich>
                  <a:bodyPr/>
                  <a:lstStyle/>
                  <a:p>
                    <a:fld id="{1D5A273C-E6F1-4E32-B771-9569B52F26E0}" type="VALUE">
                      <a:rPr lang="en-US"/>
                      <a:pPr/>
                      <a:t>[VALUE]</a:t>
                    </a:fld>
                    <a:endParaRPr lang="en-US"/>
                  </a:p>
                  <a:p>
                    <a:r>
                      <a:rPr lang="en-US" baseline="0"/>
                      <a:t> </a:t>
                    </a:r>
                    <a:fld id="{4D382AE8-288F-433F-B05C-109DFE870252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038-4E6B-A12C-3A23DA0F252A}"/>
                </c:ext>
              </c:extLst>
            </c:dLbl>
            <c:dLbl>
              <c:idx val="1"/>
              <c:layout>
                <c:manualLayout>
                  <c:x val="-0.16414947340829264"/>
                  <c:y val="-1.773225647347858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32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defRPr>
                    </a:pPr>
                    <a:fld id="{B6665D21-5686-45C8-B3C0-56912E84858F}" type="VALUE">
                      <a:rPr lang="en-US" b="1"/>
                      <a:pPr>
                        <a:defRPr sz="3200" b="1">
                          <a:latin typeface="Arial Rounded MT Bold" panose="020F0704030504030204" pitchFamily="34" charset="0"/>
                        </a:defRPr>
                      </a:pPr>
                      <a:t>[VALUE]</a:t>
                    </a:fld>
                    <a:r>
                      <a:rPr lang="en-US" b="1" baseline="0" dirty="0"/>
                      <a:t> </a:t>
                    </a:r>
                  </a:p>
                  <a:p>
                    <a:pPr>
                      <a:defRPr sz="3200" b="1">
                        <a:latin typeface="Arial Rounded MT Bold" panose="020F0704030504030204" pitchFamily="34" charset="0"/>
                      </a:defRPr>
                    </a:pPr>
                    <a:fld id="{5A1A7562-FCB1-4F37-A8E7-A19F1635E100}" type="PERCENTAGE">
                      <a:rPr lang="en-US" b="1" baseline="0" smtClean="0"/>
                      <a:pPr>
                        <a:defRPr sz="3200" b="1">
                          <a:latin typeface="Arial Rounded MT Bold" panose="020F0704030504030204" pitchFamily="34" charset="0"/>
                        </a:defRPr>
                      </a:pPr>
                      <a:t>[PERCENTAGE]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253835791116779"/>
                      <c:h val="0.1539084505553296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038-4E6B-A12C-3A23DA0F252A}"/>
                </c:ext>
              </c:extLst>
            </c:dLbl>
            <c:dLbl>
              <c:idx val="2"/>
              <c:layout>
                <c:manualLayout>
                  <c:x val="3.1423241731853204E-5"/>
                  <c:y val="2.215259851829143E-2"/>
                </c:manualLayout>
              </c:layout>
              <c:tx>
                <c:rich>
                  <a:bodyPr/>
                  <a:lstStyle/>
                  <a:p>
                    <a:fld id="{5AA1250B-B71B-48AA-9636-C45DA7530DBF}" type="VALUE">
                      <a:rPr lang="en-US"/>
                      <a:pPr/>
                      <a:t>[VALUE]</a:t>
                    </a:fld>
                    <a:endParaRPr lang="en-US"/>
                  </a:p>
                  <a:p>
                    <a:r>
                      <a:rPr lang="en-US" baseline="0"/>
                      <a:t> </a:t>
                    </a:r>
                    <a:fld id="{35E1ECCA-8E64-42BC-B4C2-F53B453A23FC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038-4E6B-A12C-3A23DA0F252A}"/>
                </c:ext>
              </c:extLst>
            </c:dLbl>
            <c:dLbl>
              <c:idx val="3"/>
              <c:layout>
                <c:manualLayout>
                  <c:x val="6.6607938835348865E-2"/>
                  <c:y val="1.5363519300600622E-2"/>
                </c:manualLayout>
              </c:layout>
              <c:tx>
                <c:rich>
                  <a:bodyPr/>
                  <a:lstStyle/>
                  <a:p>
                    <a:fld id="{86280E65-C5D2-48D5-996E-F960A520FD2B}" type="VALUE">
                      <a:rPr lang="en-US"/>
                      <a:pPr/>
                      <a:t>[VALUE]</a:t>
                    </a:fld>
                    <a:endParaRPr lang="en-US" dirty="0"/>
                  </a:p>
                  <a:p>
                    <a:r>
                      <a:rPr lang="en-US" baseline="0" dirty="0"/>
                      <a:t> </a:t>
                    </a:r>
                    <a:fld id="{5FBD35FD-2034-4517-9482-A1A8FE7D5C7A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D038-4E6B-A12C-3A23DA0F252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'dept-portal'!$Q$22:$Q$25</c:f>
              <c:strCache>
                <c:ptCount val="4"/>
                <c:pt idx="0">
                  <c:v>AY 2018-19 Disbursement</c:v>
                </c:pt>
                <c:pt idx="1">
                  <c:v>Corpus</c:v>
                </c:pt>
                <c:pt idx="2">
                  <c:v>Interest</c:v>
                </c:pt>
                <c:pt idx="3">
                  <c:v>Short Term Reserve</c:v>
                </c:pt>
              </c:strCache>
            </c:strRef>
          </c:cat>
          <c:val>
            <c:numRef>
              <c:f>'dept-portal'!$R$22:$R$25</c:f>
              <c:numCache>
                <c:formatCode>_ "₹"\ * #,##0_ ;_ "₹"\ * \-#,##0_ ;_ "₹"\ * "-"??_ ;_ @_ </c:formatCode>
                <c:ptCount val="4"/>
                <c:pt idx="0">
                  <c:v>717572</c:v>
                </c:pt>
                <c:pt idx="1">
                  <c:v>1717894</c:v>
                </c:pt>
                <c:pt idx="2">
                  <c:v>66894</c:v>
                </c:pt>
                <c:pt idx="3">
                  <c:v>572259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038-4E6B-A12C-3A23DA0F252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326793879625292"/>
          <c:y val="0.48052099694917949"/>
          <c:w val="0.28572886435882316"/>
          <c:h val="0.519413821527668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 sz="4000" dirty="0"/>
              <a:t>CEG ‘94 Contributions 2/2</a:t>
            </a:r>
          </a:p>
        </c:rich>
      </c:tx>
      <c:layout>
        <c:manualLayout>
          <c:xMode val="edge"/>
          <c:yMode val="edge"/>
          <c:x val="0.10199775234308725"/>
          <c:y val="0.102623385276372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595395318138999"/>
          <c:y val="0.27236212171094315"/>
          <c:w val="0.39205541870378935"/>
          <c:h val="0.62094163506159428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3F1-4316-B582-E36A91BFA0A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3F1-4316-B582-E36A91BFA0A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3F1-4316-B582-E36A91BFA0A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3F1-4316-B582-E36A91BFA0A2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3F1-4316-B582-E36A91BFA0A2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3F1-4316-B582-E36A91BFA0A2}"/>
              </c:ext>
            </c:extLst>
          </c:dPt>
          <c:dLbls>
            <c:dLbl>
              <c:idx val="0"/>
              <c:layout>
                <c:manualLayout>
                  <c:x val="-5.3421739935056355E-2"/>
                  <c:y val="3.98567337383500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3F1-4316-B582-E36A91BFA0A2}"/>
                </c:ext>
              </c:extLst>
            </c:dLbl>
            <c:dLbl>
              <c:idx val="1"/>
              <c:layout>
                <c:manualLayout>
                  <c:x val="-5.1018163226149875E-2"/>
                  <c:y val="-3.2767125353938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3F1-4316-B582-E36A91BFA0A2}"/>
                </c:ext>
              </c:extLst>
            </c:dLbl>
            <c:dLbl>
              <c:idx val="2"/>
              <c:layout>
                <c:manualLayout>
                  <c:x val="4.2363493648568066E-3"/>
                  <c:y val="-4.98849802680769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3F1-4316-B582-E36A91BFA0A2}"/>
                </c:ext>
              </c:extLst>
            </c:dLbl>
            <c:dLbl>
              <c:idx val="3"/>
              <c:layout>
                <c:manualLayout>
                  <c:x val="6.0276645162567068E-2"/>
                  <c:y val="-1.07890455229354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3F1-4316-B582-E36A91BFA0A2}"/>
                </c:ext>
              </c:extLst>
            </c:dLbl>
            <c:dLbl>
              <c:idx val="4"/>
              <c:layout>
                <c:manualLayout>
                  <c:x val="6.0175996885623827E-2"/>
                  <c:y val="3.73500394050781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3F1-4316-B582-E36A91BFA0A2}"/>
                </c:ext>
              </c:extLst>
            </c:dLbl>
            <c:dLbl>
              <c:idx val="5"/>
              <c:layout>
                <c:manualLayout>
                  <c:x val="2.8749306786925125E-2"/>
                  <c:y val="5.34827979723617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3F1-4316-B582-E36A91BFA0A2}"/>
                </c:ext>
              </c:extLst>
            </c:dLbl>
            <c:dLbl>
              <c:idx val="7"/>
              <c:layout>
                <c:manualLayout>
                  <c:x val="1.8960110843724932E-2"/>
                  <c:y val="4.4728434504792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3F1-4316-B582-E36A91BFA0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'dept-portal'!$D$29:$D$34</c:f>
              <c:strCache>
                <c:ptCount val="6"/>
                <c:pt idx="0">
                  <c:v>Civil
6/17
₹ 60,000 
2% </c:v>
                </c:pt>
                <c:pt idx="1">
                  <c:v>Mining
3/28
₹ 35,000 
1.2%</c:v>
                </c:pt>
                <c:pt idx="2">
                  <c:v>Printing
4/15
₹ 55,000 
1.9%</c:v>
                </c:pt>
                <c:pt idx="3">
                  <c:v>Industrial
3/15
₹ 79,307 
2.7%</c:v>
                </c:pt>
                <c:pt idx="4">
                  <c:v>Production
2/10
₹ 20,000 
0.7%</c:v>
                </c:pt>
                <c:pt idx="5">
                  <c:v>Others
6
₹ 93,875 
3.2%
</c:v>
                </c:pt>
              </c:strCache>
            </c:strRef>
          </c:cat>
          <c:val>
            <c:numRef>
              <c:f>'dept-portal'!$E$29:$E$34</c:f>
              <c:numCache>
                <c:formatCode>_ [$₹-4009]\ * #,##0_ ;_ [$₹-4009]\ * \-#,##0_ ;_ [$₹-4009]\ * "-"??_ ;_ @_ </c:formatCode>
                <c:ptCount val="6"/>
                <c:pt idx="0">
                  <c:v>60000</c:v>
                </c:pt>
                <c:pt idx="1">
                  <c:v>30000</c:v>
                </c:pt>
                <c:pt idx="2">
                  <c:v>40000</c:v>
                </c:pt>
                <c:pt idx="3">
                  <c:v>30000</c:v>
                </c:pt>
                <c:pt idx="4">
                  <c:v>20000</c:v>
                </c:pt>
                <c:pt idx="5">
                  <c:v>25000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3F1-4316-B582-E36A91BFA0A2}"/>
            </c:ext>
          </c:extLst>
        </c:ser>
        <c:ser>
          <c:idx val="1"/>
          <c:order val="1"/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3F1-4316-B582-E36A91BFA0A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23F1-4316-B582-E36A91BFA0A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23F1-4316-B582-E36A91BFA0A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23F1-4316-B582-E36A91BFA0A2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23F1-4316-B582-E36A91BFA0A2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23F1-4316-B582-E36A91BFA0A2}"/>
              </c:ext>
            </c:extLst>
          </c:dPt>
          <c:dLbls>
            <c:dLbl>
              <c:idx val="1"/>
              <c:layout>
                <c:manualLayout>
                  <c:x val="1.035935145404293E-3"/>
                  <c:y val="-4.66679293595563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3F1-4316-B582-E36A91BFA0A2}"/>
                </c:ext>
              </c:extLst>
            </c:dLbl>
            <c:dLbl>
              <c:idx val="2"/>
              <c:layout>
                <c:manualLayout>
                  <c:x val="7.4979796906928409E-2"/>
                  <c:y val="-1.00304503246863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3F1-4316-B582-E36A91BFA0A2}"/>
                </c:ext>
              </c:extLst>
            </c:dLbl>
            <c:dLbl>
              <c:idx val="3"/>
              <c:layout>
                <c:manualLayout>
                  <c:x val="7.8326545372351467E-2"/>
                  <c:y val="1.06908542141885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3F1-4316-B582-E36A91BFA0A2}"/>
                </c:ext>
              </c:extLst>
            </c:dLbl>
            <c:dLbl>
              <c:idx val="5"/>
              <c:layout>
                <c:manualLayout>
                  <c:x val="-2.3071182450279983E-2"/>
                  <c:y val="0.212195580925860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3F1-4316-B582-E36A91BFA0A2}"/>
                </c:ext>
              </c:extLst>
            </c:dLbl>
            <c:dLbl>
              <c:idx val="6"/>
              <c:layout>
                <c:manualLayout>
                  <c:x val="-3.7920221687449865E-2"/>
                  <c:y val="-0.1079020234291799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23F1-4316-B582-E36A91BFA0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'dept-portal'!$D$29:$D$34</c:f>
              <c:strCache>
                <c:ptCount val="6"/>
                <c:pt idx="0">
                  <c:v>Civil
6/17
₹ 60,000 
2% </c:v>
                </c:pt>
                <c:pt idx="1">
                  <c:v>Mining
3/28
₹ 35,000 
1.2%</c:v>
                </c:pt>
                <c:pt idx="2">
                  <c:v>Printing
4/15
₹ 55,000 
1.9%</c:v>
                </c:pt>
                <c:pt idx="3">
                  <c:v>Industrial
3/15
₹ 79,307 
2.7%</c:v>
                </c:pt>
                <c:pt idx="4">
                  <c:v>Production
2/10
₹ 20,000 
0.7%</c:v>
                </c:pt>
                <c:pt idx="5">
                  <c:v>Others
6
₹ 93,875 
3.2%
</c:v>
                </c:pt>
              </c:strCache>
            </c:strRef>
          </c:cat>
          <c:val>
            <c:numRef>
              <c:f>'dept-portal'!$F$29:$F$34</c:f>
              <c:numCache>
                <c:formatCode>_ [$₹-4009]\ * #,##0_ ;_ [$₹-4009]\ * \-#,##0_ ;_ [$₹-4009]\ * "-"??_ ;_ @_ </c:formatCode>
                <c:ptCount val="6"/>
                <c:pt idx="1">
                  <c:v>5000</c:v>
                </c:pt>
                <c:pt idx="2">
                  <c:v>15000</c:v>
                </c:pt>
                <c:pt idx="3">
                  <c:v>49307</c:v>
                </c:pt>
                <c:pt idx="5">
                  <c:v>68875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23F1-4316-B582-E36A91BFA0A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0985240804101946"/>
          <c:y val="0.30149469944460688"/>
          <c:w val="0.27988575878811267"/>
          <c:h val="0.609235933268599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2400" b="1" i="0" u="none" strike="noStrike" kern="1200" baseline="0">
              <a:ln>
                <a:noFill/>
              </a:ln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4000" b="1" dirty="0"/>
              <a:t>CEG'94 Contributions</a:t>
            </a:r>
            <a:r>
              <a:rPr lang="en-IN" sz="4000" b="1" baseline="0" dirty="0"/>
              <a:t> 1/2</a:t>
            </a:r>
            <a:endParaRPr lang="en-IN" sz="4000" b="1" dirty="0"/>
          </a:p>
        </c:rich>
      </c:tx>
      <c:layout>
        <c:manualLayout>
          <c:xMode val="edge"/>
          <c:yMode val="edge"/>
          <c:x val="4.6384092803955008E-2"/>
          <c:y val="1.69461894523672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73663788848013"/>
          <c:y val="0.22527245147628647"/>
          <c:w val="0.45117880630676721"/>
          <c:h val="0.7670912859571386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90-49AD-8A6E-83F94CDD5DA4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90-49AD-8A6E-83F94CDD5DA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90-49AD-8A6E-83F94CDD5DA4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E90-49AD-8A6E-83F94CDD5DA4}"/>
              </c:ext>
            </c:extLst>
          </c:dPt>
          <c:dLbls>
            <c:dLbl>
              <c:idx val="0"/>
              <c:layout>
                <c:manualLayout>
                  <c:x val="-6.3929477908521992E-2"/>
                  <c:y val="6.163831804402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90-49AD-8A6E-83F94CDD5DA4}"/>
                </c:ext>
              </c:extLst>
            </c:dLbl>
            <c:dLbl>
              <c:idx val="1"/>
              <c:layout>
                <c:manualLayout>
                  <c:x val="-4.0870248068204775E-3"/>
                  <c:y val="-7.69097909362674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90-49AD-8A6E-83F94CDD5DA4}"/>
                </c:ext>
              </c:extLst>
            </c:dLbl>
            <c:dLbl>
              <c:idx val="2"/>
              <c:layout>
                <c:manualLayout>
                  <c:x val="7.3007899927439224E-2"/>
                  <c:y val="-2.99995385172032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E90-49AD-8A6E-83F94CDD5DA4}"/>
                </c:ext>
              </c:extLst>
            </c:dLbl>
            <c:dLbl>
              <c:idx val="3"/>
              <c:layout>
                <c:manualLayout>
                  <c:x val="6.6577072836717766E-2"/>
                  <c:y val="4.52737171717748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E90-49AD-8A6E-83F94CDD5DA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'dept-portal'!$D$38:$D$41</c:f>
              <c:strCache>
                <c:ptCount val="4"/>
                <c:pt idx="0">
                  <c:v>CSE
46/67
₹ 7,27,450 
24.7%</c:v>
                </c:pt>
                <c:pt idx="1">
                  <c:v>ECE
40/74
₹ 7,71,916 
26.2%</c:v>
                </c:pt>
                <c:pt idx="2">
                  <c:v>EEE
21/61
₹ 4,73,280 
16.1%</c:v>
                </c:pt>
                <c:pt idx="3">
                  <c:v>Mech
31/103
₹ 6,25,003 
21.3%</c:v>
                </c:pt>
              </c:strCache>
            </c:strRef>
          </c:cat>
          <c:val>
            <c:numRef>
              <c:f>'dept-portal'!$E$38:$E$41</c:f>
              <c:numCache>
                <c:formatCode>_ "₹"\ * #,##0_ ;_ "₹"\ * \-#,##0_ ;_ "₹"\ * "-"??_ ;_ @_ </c:formatCode>
                <c:ptCount val="4"/>
                <c:pt idx="0">
                  <c:v>453000</c:v>
                </c:pt>
                <c:pt idx="1">
                  <c:v>498000</c:v>
                </c:pt>
                <c:pt idx="2">
                  <c:v>210000</c:v>
                </c:pt>
                <c:pt idx="3">
                  <c:v>285000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E90-49AD-8A6E-83F94CDD5DA4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EE90-49AD-8A6E-83F94CDD5DA4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EE90-49AD-8A6E-83F94CDD5DA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EE90-49AD-8A6E-83F94CDD5DA4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EE90-49AD-8A6E-83F94CDD5DA4}"/>
              </c:ext>
            </c:extLst>
          </c:dPt>
          <c:dLbls>
            <c:dLbl>
              <c:idx val="0"/>
              <c:layout>
                <c:manualLayout>
                  <c:x val="5.745010663237192E-2"/>
                  <c:y val="-6.87269643796912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E90-49AD-8A6E-83F94CDD5DA4}"/>
                </c:ext>
              </c:extLst>
            </c:dLbl>
            <c:dLbl>
              <c:idx val="1"/>
              <c:layout>
                <c:manualLayout>
                  <c:x val="6.4284509641777426E-2"/>
                  <c:y val="6.70908800927894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E90-49AD-8A6E-83F94CDD5DA4}"/>
                </c:ext>
              </c:extLst>
            </c:dLbl>
            <c:dLbl>
              <c:idx val="2"/>
              <c:layout>
                <c:manualLayout>
                  <c:x val="-9.2814271565368089E-2"/>
                  <c:y val="2.154628604808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EE90-49AD-8A6E-83F94CDD5DA4}"/>
                </c:ext>
              </c:extLst>
            </c:dLbl>
            <c:dLbl>
              <c:idx val="3"/>
              <c:layout>
                <c:manualLayout>
                  <c:x val="-0.12650942301503518"/>
                  <c:y val="0.123702643334377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E90-49AD-8A6E-83F94CDD5DA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'dept-portal'!$D$38:$D$41</c:f>
              <c:strCache>
                <c:ptCount val="4"/>
                <c:pt idx="0">
                  <c:v>CSE
46/67
₹ 7,27,450 
24.7%</c:v>
                </c:pt>
                <c:pt idx="1">
                  <c:v>ECE
40/74
₹ 7,71,916 
26.2%</c:v>
                </c:pt>
                <c:pt idx="2">
                  <c:v>EEE
21/61
₹ 4,73,280 
16.1%</c:v>
                </c:pt>
                <c:pt idx="3">
                  <c:v>Mech
31/103
₹ 6,25,003 
21.3%</c:v>
                </c:pt>
              </c:strCache>
            </c:strRef>
          </c:cat>
          <c:val>
            <c:numRef>
              <c:f>'dept-portal'!$F$38:$F$41</c:f>
              <c:numCache>
                <c:formatCode>_ "₹"\ * #,##0_ ;_ "₹"\ * \-#,##0_ ;_ "₹"\ * "-"??_ ;_ @_ </c:formatCode>
                <c:ptCount val="4"/>
                <c:pt idx="0">
                  <c:v>274450</c:v>
                </c:pt>
                <c:pt idx="1">
                  <c:v>273916</c:v>
                </c:pt>
                <c:pt idx="2">
                  <c:v>263280</c:v>
                </c:pt>
                <c:pt idx="3">
                  <c:v>340003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EE90-49AD-8A6E-83F94CDD5DA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9422836895325535"/>
          <c:y val="0.42230907051201594"/>
          <c:w val="0.30577163104674471"/>
          <c:h val="0.567323199852566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Sheet1!$B$7</c:f>
              <c:strCache>
                <c:ptCount val="1"/>
                <c:pt idx="0">
                  <c:v>Civil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Sheet1!$G$7:$H$7</c:f>
              <c:numCache>
                <c:formatCode>_ "₹"\ * #,##0_ ;_ "₹"\ * \-#,##0_ ;_ "₹"\ * "-"??_ ;_ @_ </c:formatCode>
                <c:ptCount val="2"/>
                <c:pt idx="0">
                  <c:v>46000</c:v>
                </c:pt>
                <c:pt idx="1">
                  <c:v>46000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FB-4AFD-A127-7FA998ADB130}"/>
            </c:ext>
          </c:extLst>
        </c:ser>
        <c:ser>
          <c:idx val="1"/>
          <c:order val="1"/>
          <c:tx>
            <c:strRef>
              <c:f>Sheet1!$B$8</c:f>
              <c:strCache>
                <c:ptCount val="1"/>
                <c:pt idx="0">
                  <c:v>CSE</c:v>
                </c:pt>
              </c:strCache>
            </c:strRef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Sheet1!$G$8:$H$8</c:f>
              <c:numCache>
                <c:formatCode>_ "₹"\ * #,##0_ ;_ "₹"\ * \-#,##0_ ;_ "₹"\ * "-"??_ ;_ @_ </c:formatCode>
                <c:ptCount val="2"/>
                <c:pt idx="0">
                  <c:v>631000</c:v>
                </c:pt>
                <c:pt idx="1">
                  <c:v>443000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FB-4AFD-A127-7FA998ADB130}"/>
            </c:ext>
          </c:extLst>
        </c:ser>
        <c:ser>
          <c:idx val="2"/>
          <c:order val="2"/>
          <c:tx>
            <c:strRef>
              <c:f>Sheet1!$B$9</c:f>
              <c:strCache>
                <c:ptCount val="1"/>
                <c:pt idx="0">
                  <c:v>ECE</c:v>
                </c:pt>
              </c:strCache>
            </c:strRef>
          </c:tx>
          <c:spPr>
            <a:pattFill prst="ltDnDiag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solidFill>
                <a:schemeClr val="accent3"/>
              </a:solidFill>
            </a:ln>
            <a:effectLst/>
            <a:sp3d>
              <a:contourClr>
                <a:schemeClr val="accent3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Sheet1!$G$9:$H$9</c:f>
              <c:numCache>
                <c:formatCode>_ "₹"\ * #,##0_ ;_ "₹"\ * \-#,##0_ ;_ "₹"\ * "-"??_ ;_ @_ </c:formatCode>
                <c:ptCount val="2"/>
                <c:pt idx="0">
                  <c:v>437001</c:v>
                </c:pt>
                <c:pt idx="1">
                  <c:v>232000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FB-4AFD-A127-7FA998ADB130}"/>
            </c:ext>
          </c:extLst>
        </c:ser>
        <c:ser>
          <c:idx val="3"/>
          <c:order val="3"/>
          <c:tx>
            <c:strRef>
              <c:f>Sheet1!$B$10</c:f>
              <c:strCache>
                <c:ptCount val="1"/>
                <c:pt idx="0">
                  <c:v>EEE</c:v>
                </c:pt>
              </c:strCache>
            </c:strRef>
          </c:tx>
          <c:spPr>
            <a:pattFill prst="ltDnDiag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solidFill>
                <a:schemeClr val="accent4"/>
              </a:solidFill>
            </a:ln>
            <a:effectLst/>
            <a:sp3d>
              <a:contourClr>
                <a:schemeClr val="accent4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Sheet1!$G$10:$H$10</c:f>
              <c:numCache>
                <c:formatCode>_ "₹"\ * #,##0_ ;_ "₹"\ * \-#,##0_ ;_ "₹"\ * "-"??_ ;_ @_ </c:formatCode>
                <c:ptCount val="2"/>
                <c:pt idx="0">
                  <c:v>225000</c:v>
                </c:pt>
                <c:pt idx="1">
                  <c:v>180000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FB-4AFD-A127-7FA998ADB130}"/>
            </c:ext>
          </c:extLst>
        </c:ser>
        <c:ser>
          <c:idx val="4"/>
          <c:order val="4"/>
          <c:tx>
            <c:strRef>
              <c:f>Sheet1!$B$11</c:f>
              <c:strCache>
                <c:ptCount val="1"/>
                <c:pt idx="0">
                  <c:v>Mech</c:v>
                </c:pt>
              </c:strCache>
            </c:strRef>
          </c:tx>
          <c:spPr>
            <a:pattFill prst="ltDnDiag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solidFill>
                <a:schemeClr val="accent5"/>
              </a:solidFill>
            </a:ln>
            <a:effectLst/>
            <a:sp3d>
              <a:contourClr>
                <a:schemeClr val="accent5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Sheet1!$G$11:$H$11</c:f>
              <c:numCache>
                <c:formatCode>_ "₹"\ * #,##0_ ;_ "₹"\ * \-#,##0_ ;_ "₹"\ * "-"??_ ;_ @_ </c:formatCode>
                <c:ptCount val="2"/>
                <c:pt idx="0">
                  <c:v>416002</c:v>
                </c:pt>
                <c:pt idx="1">
                  <c:v>245000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BFB-4AFD-A127-7FA998ADB130}"/>
            </c:ext>
          </c:extLst>
        </c:ser>
        <c:ser>
          <c:idx val="5"/>
          <c:order val="5"/>
          <c:tx>
            <c:strRef>
              <c:f>Sheet1!$B$12</c:f>
              <c:strCache>
                <c:ptCount val="1"/>
                <c:pt idx="0">
                  <c:v>Mining</c:v>
                </c:pt>
              </c:strCache>
            </c:strRef>
          </c:tx>
          <c:spPr>
            <a:pattFill prst="ltDnDiag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accent6"/>
              </a:solidFill>
            </a:ln>
            <a:effectLst/>
            <a:sp3d>
              <a:contourClr>
                <a:schemeClr val="accent6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Sheet1!$G$12:$H$12</c:f>
              <c:numCache>
                <c:formatCode>_ "₹"\ * #,##0_ ;_ "₹"\ * \-#,##0_ ;_ "₹"\ * "-"??_ ;_ @_ </c:formatCode>
                <c:ptCount val="2"/>
                <c:pt idx="0">
                  <c:v>35000</c:v>
                </c:pt>
                <c:pt idx="1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BFB-4AFD-A127-7FA998ADB130}"/>
            </c:ext>
          </c:extLst>
        </c:ser>
        <c:ser>
          <c:idx val="6"/>
          <c:order val="6"/>
          <c:tx>
            <c:strRef>
              <c:f>Sheet1!$B$13</c:f>
              <c:strCache>
                <c:ptCount val="1"/>
                <c:pt idx="0">
                  <c:v>Printing</c:v>
                </c:pt>
              </c:strCache>
            </c:strRef>
          </c:tx>
          <c:spPr>
            <a:pattFill prst="ltDnDiag">
              <a:fgClr>
                <a:schemeClr val="accent1">
                  <a:lumMod val="60000"/>
                </a:schemeClr>
              </a:fgClr>
              <a:bgClr>
                <a:schemeClr val="accent1">
                  <a:lumMod val="60000"/>
                  <a:lumMod val="20000"/>
                  <a:lumOff val="80000"/>
                </a:schemeClr>
              </a:bgClr>
            </a:pattFill>
            <a:ln>
              <a:solidFill>
                <a:schemeClr val="accent1">
                  <a:lumMod val="60000"/>
                </a:schemeClr>
              </a:solidFill>
            </a:ln>
            <a:effectLst/>
            <a:sp3d>
              <a:contourClr>
                <a:schemeClr val="accent1">
                  <a:lumMod val="6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Sheet1!$G$13:$H$13</c:f>
              <c:numCache>
                <c:formatCode>_ "₹"\ * #,##0_ ;_ "₹"\ * \-#,##0_ ;_ "₹"\ * "-"??_ ;_ @_ </c:formatCode>
                <c:ptCount val="2"/>
                <c:pt idx="0">
                  <c:v>20000</c:v>
                </c:pt>
                <c:pt idx="1">
                  <c:v>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BFB-4AFD-A127-7FA998ADB130}"/>
            </c:ext>
          </c:extLst>
        </c:ser>
        <c:ser>
          <c:idx val="7"/>
          <c:order val="7"/>
          <c:tx>
            <c:strRef>
              <c:f>Sheet1!$B$14</c:f>
              <c:strCache>
                <c:ptCount val="1"/>
                <c:pt idx="0">
                  <c:v>Industrial</c:v>
                </c:pt>
              </c:strCache>
            </c:strRef>
          </c:tx>
          <c:spPr>
            <a:pattFill prst="ltDnDiag">
              <a:fgClr>
                <a:schemeClr val="accent2">
                  <a:lumMod val="60000"/>
                </a:schemeClr>
              </a:fgClr>
              <a:bgClr>
                <a:schemeClr val="accent2">
                  <a:lumMod val="60000"/>
                  <a:lumMod val="20000"/>
                  <a:lumOff val="80000"/>
                </a:schemeClr>
              </a:bgClr>
            </a:pattFill>
            <a:ln>
              <a:solidFill>
                <a:schemeClr val="accent2">
                  <a:lumMod val="60000"/>
                </a:schemeClr>
              </a:solidFill>
            </a:ln>
            <a:effectLst/>
            <a:sp3d>
              <a:contourClr>
                <a:schemeClr val="accent2">
                  <a:lumMod val="6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Sheet1!$G$14:$H$14</c:f>
              <c:numCache>
                <c:formatCode>_ "₹"\ * #,##0_ ;_ "₹"\ * \-#,##0_ ;_ "₹"\ * "-"??_ ;_ @_ </c:formatCode>
                <c:ptCount val="2"/>
                <c:pt idx="0">
                  <c:v>30000</c:v>
                </c:pt>
                <c:pt idx="1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BFB-4AFD-A127-7FA998ADB130}"/>
            </c:ext>
          </c:extLst>
        </c:ser>
        <c:ser>
          <c:idx val="8"/>
          <c:order val="8"/>
          <c:tx>
            <c:strRef>
              <c:f>Sheet1!$B$15</c:f>
              <c:strCache>
                <c:ptCount val="1"/>
                <c:pt idx="0">
                  <c:v>Production</c:v>
                </c:pt>
              </c:strCache>
            </c:strRef>
          </c:tx>
          <c:spPr>
            <a:pattFill prst="ltDnDiag">
              <a:fgClr>
                <a:schemeClr val="accent3">
                  <a:lumMod val="60000"/>
                </a:schemeClr>
              </a:fgClr>
              <a:bgClr>
                <a:schemeClr val="accent3">
                  <a:lumMod val="60000"/>
                  <a:lumMod val="20000"/>
                  <a:lumOff val="80000"/>
                </a:schemeClr>
              </a:bgClr>
            </a:pattFill>
            <a:ln>
              <a:solidFill>
                <a:schemeClr val="accent3">
                  <a:lumMod val="60000"/>
                </a:schemeClr>
              </a:solidFill>
            </a:ln>
            <a:effectLst/>
            <a:sp3d>
              <a:contourClr>
                <a:schemeClr val="accent3">
                  <a:lumMod val="6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Sheet1!$G$15:$H$15</c:f>
              <c:numCache>
                <c:formatCode>_ "₹"\ * #,##0_ ;_ "₹"\ * \-#,##0_ ;_ "₹"\ * "-"??_ ;_ @_ </c:formatCode>
                <c:ptCount val="2"/>
                <c:pt idx="0">
                  <c:v>20000</c:v>
                </c:pt>
                <c:pt idx="1">
                  <c:v>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BFB-4AFD-A127-7FA998ADB13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0"/>
        <c:gapDepth val="0"/>
        <c:shape val="box"/>
        <c:axId val="802238032"/>
        <c:axId val="802238352"/>
        <c:axId val="0"/>
        <c:extLst>
          <c:ext xmlns:c15="http://schemas.microsoft.com/office/drawing/2012/chart" uri="{02D57815-91ED-43cb-92C2-25804820EDAC}">
            <c15:filteredBarSeries>
              <c15:ser>
                <c:idx val="9"/>
                <c:order val="9"/>
                <c:tx>
                  <c:strRef>
                    <c:extLst>
                      <c:ext uri="{02D57815-91ED-43cb-92C2-25804820EDAC}">
                        <c15:formulaRef>
                          <c15:sqref>Sheet1!$B$18</c15:sqref>
                        </c15:formulaRef>
                      </c:ext>
                    </c:extLst>
                    <c:strCache>
                      <c:ptCount val="1"/>
                      <c:pt idx="0">
                        <c:v>Total</c:v>
                      </c:pt>
                    </c:strCache>
                  </c:strRef>
                </c:tx>
                <c:spPr>
                  <a:pattFill prst="ltDnDiag">
                    <a:fgClr>
                      <a:schemeClr val="accent4">
                        <a:lumMod val="60000"/>
                      </a:schemeClr>
                    </a:fgClr>
                    <a:bgClr>
                      <a:schemeClr val="accent4">
                        <a:lumMod val="60000"/>
                        <a:lumMod val="20000"/>
                        <a:lumOff val="80000"/>
                      </a:schemeClr>
                    </a:bgClr>
                  </a:pattFill>
                  <a:ln>
                    <a:solidFill>
                      <a:schemeClr val="accent4">
                        <a:lumMod val="60000"/>
                      </a:schemeClr>
                    </a:solidFill>
                  </a:ln>
                  <a:effectLst/>
                  <a:sp3d>
                    <a:contourClr>
                      <a:schemeClr val="accent4">
                        <a:lumMod val="60000"/>
                      </a:schemeClr>
                    </a:contourClr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Lit>
                    <c:ptCount val="2"/>
                    <c:pt idx="0">
                      <c:v>Total Contribution</c:v>
                    </c:pt>
                    <c:pt idx="1">
                      <c:v>Corpus Collection</c:v>
                    </c:pt>
                  </c:strLit>
                </c:cat>
                <c:val>
                  <c:numRef>
                    <c:extLst>
                      <c:ext uri="{02D57815-91ED-43cb-92C2-25804820EDAC}">
                        <c15:formulaRef>
                          <c15:sqref>Sheet1!$G$18:$H$18</c15:sqref>
                        </c15:formulaRef>
                      </c:ext>
                    </c:extLst>
                    <c:numCache>
                      <c:formatCode>_ "₹"\ * #,##0_ ;_ "₹"\ * \-#,##0_ ;_ "₹"\ * "-"??_ ;_ @_ </c:formatCode>
                      <c:ptCount val="2"/>
                      <c:pt idx="0">
                        <c:v>1860003</c:v>
                      </c:pt>
                      <c:pt idx="1">
                        <c:v>1246000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9BFB-4AFD-A127-7FA998ADB130}"/>
                  </c:ext>
                </c:extLst>
              </c15:ser>
            </c15:filteredBarSeries>
          </c:ext>
        </c:extLst>
      </c:bar3DChart>
      <c:catAx>
        <c:axId val="80223803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238352"/>
        <c:crosses val="autoZero"/>
        <c:auto val="1"/>
        <c:lblAlgn val="ctr"/>
        <c:lblOffset val="100"/>
        <c:noMultiLvlLbl val="0"/>
      </c:catAx>
      <c:valAx>
        <c:axId val="802238352"/>
        <c:scaling>
          <c:orientation val="minMax"/>
        </c:scaling>
        <c:delete val="1"/>
        <c:axPos val="b"/>
        <c:numFmt formatCode="_ &quot;₹&quot;\ * #,##0_ ;_ &quot;₹&quot;\ * \-#,##0_ ;_ &quot;₹&quot;\ * &quot;-&quot;??_ ;_ @_ " sourceLinked="1"/>
        <c:majorTickMark val="none"/>
        <c:minorTickMark val="none"/>
        <c:tickLblPos val="nextTo"/>
        <c:crossAx val="802238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3200" dirty="0"/>
              <a:t>Corpus Collection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AD9-4527-B298-2F6CC2E26D5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AD9-4527-B298-2F6CC2E26D5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Target</a:t>
                    </a:r>
                  </a:p>
                  <a:p>
                    <a:fld id="{623DD890-3DC3-446F-B4C7-7801CD5AC5C4}" type="VALUE">
                      <a:rPr lang="en-US"/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AD9-4527-B298-2F6CC2E26D5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Collection</a:t>
                    </a:r>
                  </a:p>
                  <a:p>
                    <a:fld id="{721DE197-785C-475B-865E-E8298BF7CF3C}" type="VALUE">
                      <a:rPr lang="en-US"/>
                      <a:pPr/>
                      <a:t>[VALUE]</a:t>
                    </a:fld>
                    <a:endParaRPr lang="en-US"/>
                  </a:p>
                  <a:p>
                    <a:r>
                      <a:rPr lang="en-US"/>
                      <a:t>42%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AD9-4527-B298-2F6CC2E26D57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Sheet1!$G$19:$H$19</c:f>
              <c:numCache>
                <c:formatCode>_ "₹"\ * #,##0_ ;_ "₹"\ * \-#,##0_ ;_ "₹"\ * "-"??_ ;_ @_ </c:formatCode>
                <c:ptCount val="2"/>
                <c:pt idx="0">
                  <c:v>3000000</c:v>
                </c:pt>
                <c:pt idx="1">
                  <c:v>1246000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D9-4527-B298-2F6CC2E26D5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5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5400" b="1"/>
              <a:t>Corpus collection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'aug2018'!$D$24</c:f>
              <c:strCache>
                <c:ptCount val="1"/>
                <c:pt idx="0">
                  <c:v>Corpus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0.11473091126849644"/>
                  <c:y val="-8.05439045335186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246-4692-AF2A-891332BBDF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'aug2018'!$B$25:$C$27</c:f>
              <c:strCache>
                <c:ptCount val="3"/>
                <c:pt idx="0">
                  <c:v>May-18</c:v>
                </c:pt>
                <c:pt idx="1">
                  <c:v>Aug-18</c:v>
                </c:pt>
                <c:pt idx="2">
                  <c:v>Expected</c:v>
                </c:pt>
              </c:strCache>
            </c:strRef>
          </c:cat>
          <c:val>
            <c:numRef>
              <c:f>'aug2018'!$D$25:$D$27</c:f>
              <c:numCache>
                <c:formatCode>_ "₹"\ * #,##0_ ;_ "₹"\ * \-#,##0_ ;_ "₹"\ * "-"??_ ;_ @_ </c:formatCode>
                <c:ptCount val="3"/>
                <c:pt idx="0">
                  <c:v>1246000</c:v>
                </c:pt>
                <c:pt idx="1">
                  <c:v>1483921</c:v>
                </c:pt>
                <c:pt idx="2">
                  <c:v>3000000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3246-4692-AF2A-891332BBDF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6678392"/>
        <c:axId val="568406160"/>
        <c:extLst/>
      </c:lineChart>
      <c:catAx>
        <c:axId val="676678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406160"/>
        <c:crosses val="autoZero"/>
        <c:auto val="1"/>
        <c:lblAlgn val="ctr"/>
        <c:lblOffset val="100"/>
        <c:noMultiLvlLbl val="0"/>
      </c:catAx>
      <c:valAx>
        <c:axId val="56840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&quot;₹&quot;\ * #,##0_ ;_ &quot;₹&quot;\ * \-#,##0_ ;_ &quot;₹&quot;\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678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800" b="1" i="0" u="none" strike="noStrike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4800" dirty="0">
                <a:solidFill>
                  <a:schemeClr val="tx1"/>
                </a:solidFill>
              </a:rPr>
              <a:t>% Contributed</a:t>
            </a:r>
          </a:p>
          <a:p>
            <a:pPr>
              <a:defRPr sz="4800">
                <a:solidFill>
                  <a:schemeClr val="tx1"/>
                </a:solidFill>
              </a:defRPr>
            </a:pPr>
            <a:endParaRPr lang="en-IN" sz="48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0110193485964559"/>
          <c:y val="9.8966725049241793E-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800" b="1" i="0" u="none" strike="noStrike" kern="1200" cap="all" spc="15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9592094656068494E-2"/>
          <c:y val="7.9639641710800735E-2"/>
          <c:w val="0.95090207130484827"/>
          <c:h val="0.74544425598665931"/>
        </c:manualLayout>
      </c:layout>
      <c:bar3DChart>
        <c:barDir val="col"/>
        <c:grouping val="clustered"/>
        <c:varyColors val="0"/>
        <c:ser>
          <c:idx val="0"/>
          <c:order val="0"/>
          <c:tx>
            <c:v>Contributed</c:v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'aug2018'!$B$7:$C$15</c:f>
              <c:multiLvlStrCache>
                <c:ptCount val="9"/>
                <c:lvl>
                  <c:pt idx="0">
                    <c:v>35%</c:v>
                  </c:pt>
                  <c:pt idx="1">
                    <c:v>70%</c:v>
                  </c:pt>
                  <c:pt idx="2">
                    <c:v>43%</c:v>
                  </c:pt>
                  <c:pt idx="3">
                    <c:v>34%</c:v>
                  </c:pt>
                  <c:pt idx="4">
                    <c:v>26%</c:v>
                  </c:pt>
                  <c:pt idx="5">
                    <c:v>11%</c:v>
                  </c:pt>
                  <c:pt idx="6">
                    <c:v>27%</c:v>
                  </c:pt>
                  <c:pt idx="7">
                    <c:v>20%</c:v>
                  </c:pt>
                  <c:pt idx="8">
                    <c:v>20%</c:v>
                  </c:pt>
                </c:lvl>
                <c:lvl>
                  <c:pt idx="0">
                    <c:v>Civil</c:v>
                  </c:pt>
                  <c:pt idx="1">
                    <c:v>CSE</c:v>
                  </c:pt>
                  <c:pt idx="2">
                    <c:v>ECE</c:v>
                  </c:pt>
                  <c:pt idx="3">
                    <c:v>EEE</c:v>
                  </c:pt>
                  <c:pt idx="4">
                    <c:v>Mech</c:v>
                  </c:pt>
                  <c:pt idx="5">
                    <c:v>Mining</c:v>
                  </c:pt>
                  <c:pt idx="6">
                    <c:v>Printing</c:v>
                  </c:pt>
                  <c:pt idx="7">
                    <c:v>Industrial</c:v>
                  </c:pt>
                  <c:pt idx="8">
                    <c:v>Production</c:v>
                  </c:pt>
                </c:lvl>
              </c:multiLvlStrCache>
            </c:multiLvlStrRef>
          </c:cat>
          <c:val>
            <c:numRef>
              <c:f>'aug2018'!$D$7:$D$15</c:f>
              <c:numCache>
                <c:formatCode>General</c:formatCode>
                <c:ptCount val="9"/>
                <c:pt idx="0">
                  <c:v>6</c:v>
                </c:pt>
                <c:pt idx="1">
                  <c:v>47</c:v>
                </c:pt>
                <c:pt idx="2">
                  <c:v>32</c:v>
                </c:pt>
                <c:pt idx="3">
                  <c:v>21</c:v>
                </c:pt>
                <c:pt idx="4">
                  <c:v>27</c:v>
                </c:pt>
                <c:pt idx="5">
                  <c:v>3</c:v>
                </c:pt>
                <c:pt idx="6">
                  <c:v>4</c:v>
                </c:pt>
                <c:pt idx="7">
                  <c:v>3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D0-42BF-AB76-FEB7650CC1E9}"/>
            </c:ext>
          </c:extLst>
        </c:ser>
        <c:ser>
          <c:idx val="1"/>
          <c:order val="1"/>
          <c:tx>
            <c:v>Branch Strength</c:v>
          </c:tx>
          <c:spPr>
            <a:pattFill prst="ltDnDiag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solidFill>
                <a:schemeClr val="accent4"/>
              </a:solidFill>
            </a:ln>
            <a:effectLst/>
            <a:sp3d>
              <a:contourClr>
                <a:schemeClr val="accent4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'aug2018'!$B$7:$C$15</c:f>
              <c:multiLvlStrCache>
                <c:ptCount val="9"/>
                <c:lvl>
                  <c:pt idx="0">
                    <c:v>35%</c:v>
                  </c:pt>
                  <c:pt idx="1">
                    <c:v>70%</c:v>
                  </c:pt>
                  <c:pt idx="2">
                    <c:v>43%</c:v>
                  </c:pt>
                  <c:pt idx="3">
                    <c:v>34%</c:v>
                  </c:pt>
                  <c:pt idx="4">
                    <c:v>26%</c:v>
                  </c:pt>
                  <c:pt idx="5">
                    <c:v>11%</c:v>
                  </c:pt>
                  <c:pt idx="6">
                    <c:v>27%</c:v>
                  </c:pt>
                  <c:pt idx="7">
                    <c:v>20%</c:v>
                  </c:pt>
                  <c:pt idx="8">
                    <c:v>20%</c:v>
                  </c:pt>
                </c:lvl>
                <c:lvl>
                  <c:pt idx="0">
                    <c:v>Civil</c:v>
                  </c:pt>
                  <c:pt idx="1">
                    <c:v>CSE</c:v>
                  </c:pt>
                  <c:pt idx="2">
                    <c:v>ECE</c:v>
                  </c:pt>
                  <c:pt idx="3">
                    <c:v>EEE</c:v>
                  </c:pt>
                  <c:pt idx="4">
                    <c:v>Mech</c:v>
                  </c:pt>
                  <c:pt idx="5">
                    <c:v>Mining</c:v>
                  </c:pt>
                  <c:pt idx="6">
                    <c:v>Printing</c:v>
                  </c:pt>
                  <c:pt idx="7">
                    <c:v>Industrial</c:v>
                  </c:pt>
                  <c:pt idx="8">
                    <c:v>Production</c:v>
                  </c:pt>
                </c:lvl>
              </c:multiLvlStrCache>
            </c:multiLvlStrRef>
          </c:cat>
          <c:val>
            <c:numRef>
              <c:f>'aug2018'!$E$7:$E$15</c:f>
              <c:numCache>
                <c:formatCode>General</c:formatCode>
                <c:ptCount val="9"/>
                <c:pt idx="0">
                  <c:v>17</c:v>
                </c:pt>
                <c:pt idx="1">
                  <c:v>67</c:v>
                </c:pt>
                <c:pt idx="2">
                  <c:v>74</c:v>
                </c:pt>
                <c:pt idx="3">
                  <c:v>61</c:v>
                </c:pt>
                <c:pt idx="4">
                  <c:v>103</c:v>
                </c:pt>
                <c:pt idx="5">
                  <c:v>28</c:v>
                </c:pt>
                <c:pt idx="6">
                  <c:v>15</c:v>
                </c:pt>
                <c:pt idx="7">
                  <c:v>15</c:v>
                </c:pt>
                <c:pt idx="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D0-42BF-AB76-FEB7650CC1E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0"/>
        <c:gapDepth val="0"/>
        <c:shape val="box"/>
        <c:axId val="959424504"/>
        <c:axId val="959424824"/>
        <c:axId val="0"/>
      </c:bar3DChart>
      <c:catAx>
        <c:axId val="959424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424824"/>
        <c:crosses val="autoZero"/>
        <c:auto val="1"/>
        <c:lblAlgn val="ctr"/>
        <c:lblOffset val="100"/>
        <c:noMultiLvlLbl val="0"/>
      </c:catAx>
      <c:valAx>
        <c:axId val="959424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59424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2750872790134271"/>
          <c:y val="0.20131203382386542"/>
          <c:w val="0.36185589528550749"/>
          <c:h val="5.06508791832104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4800">
                <a:solidFill>
                  <a:sysClr val="windowText" lastClr="000000"/>
                </a:solidFill>
              </a:rPr>
              <a:t>Departmentwise</a:t>
            </a:r>
            <a:r>
              <a:rPr lang="en-IN" sz="4800" dirty="0">
                <a:solidFill>
                  <a:sysClr val="windowText" lastClr="000000"/>
                </a:solidFill>
              </a:rPr>
              <a:t> Contribution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9016027949761266"/>
          <c:w val="0.76983696091960474"/>
          <c:h val="0.7794472486110727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'aug2018'!$B$7</c:f>
              <c:strCache>
                <c:ptCount val="1"/>
                <c:pt idx="0">
                  <c:v>Civil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'aug2018'!$C$7:$G$7</c:f>
              <c:numCache>
                <c:formatCode>_ "₹"\ * #,##0_ ;_ "₹"\ * \-#,##0_ ;_ "₹"\ * "-"??_ ;_ @_ </c:formatCode>
                <c:ptCount val="1"/>
                <c:pt idx="0">
                  <c:v>60000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13-498C-B7AC-D2F22D0FD44F}"/>
            </c:ext>
          </c:extLst>
        </c:ser>
        <c:ser>
          <c:idx val="5"/>
          <c:order val="5"/>
          <c:tx>
            <c:strRef>
              <c:f>'aug2018'!$B$12</c:f>
              <c:strCache>
                <c:ptCount val="1"/>
                <c:pt idx="0">
                  <c:v>Mining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'aug2018'!$C$12:$G$12</c:f>
              <c:numCache>
                <c:formatCode>_ "₹"\ * #,##0_ ;_ "₹"\ * \-#,##0_ ;_ "₹"\ * "-"??_ ;_ @_ </c:formatCode>
                <c:ptCount val="1"/>
                <c:pt idx="0">
                  <c:v>35000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13-498C-B7AC-D2F22D0FD44F}"/>
            </c:ext>
          </c:extLst>
        </c:ser>
        <c:ser>
          <c:idx val="6"/>
          <c:order val="6"/>
          <c:tx>
            <c:strRef>
              <c:f>'aug2018'!$B$13</c:f>
              <c:strCache>
                <c:ptCount val="1"/>
                <c:pt idx="0">
                  <c:v>Printing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'aug2018'!$C$13:$G$13</c:f>
              <c:numCache>
                <c:formatCode>_ "₹"\ * #,##0_ ;_ "₹"\ * \-#,##0_ ;_ "₹"\ * "-"??_ ;_ @_ </c:formatCode>
                <c:ptCount val="1"/>
                <c:pt idx="0">
                  <c:v>55000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13-498C-B7AC-D2F22D0FD44F}"/>
            </c:ext>
          </c:extLst>
        </c:ser>
        <c:ser>
          <c:idx val="7"/>
          <c:order val="7"/>
          <c:tx>
            <c:strRef>
              <c:f>'aug2018'!$B$14</c:f>
              <c:strCache>
                <c:ptCount val="1"/>
                <c:pt idx="0">
                  <c:v>Industrial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'aug2018'!$C$14:$G$14</c:f>
              <c:numCache>
                <c:formatCode>_ "₹"\ * #,##0_ ;_ "₹"\ * \-#,##0_ ;_ "₹"\ * "-"??_ ;_ @_ </c:formatCode>
                <c:ptCount val="1"/>
                <c:pt idx="0">
                  <c:v>38307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13-498C-B7AC-D2F22D0FD44F}"/>
            </c:ext>
          </c:extLst>
        </c:ser>
        <c:ser>
          <c:idx val="8"/>
          <c:order val="8"/>
          <c:tx>
            <c:strRef>
              <c:f>'aug2018'!$B$15</c:f>
              <c:strCache>
                <c:ptCount val="1"/>
                <c:pt idx="0">
                  <c:v>Production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'aug2018'!$C$15:$G$15</c:f>
              <c:numCache>
                <c:formatCode>_ "₹"\ * #,##0_ ;_ "₹"\ * \-#,##0_ ;_ "₹"\ * "-"??_ ;_ @_ </c:formatCode>
                <c:ptCount val="1"/>
                <c:pt idx="0">
                  <c:v>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13-498C-B7AC-D2F22D0FD44F}"/>
            </c:ext>
          </c:extLst>
        </c:ser>
        <c:ser>
          <c:idx val="1"/>
          <c:order val="1"/>
          <c:tx>
            <c:strRef>
              <c:f>'aug2018'!$B$8</c:f>
              <c:strCache>
                <c:ptCount val="1"/>
                <c:pt idx="0">
                  <c:v>CSE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'aug2018'!$C$8:$G$8</c:f>
              <c:numCache>
                <c:formatCode>_ "₹"\ * #,##0_ ;_ "₹"\ * \-#,##0_ ;_ "₹"\ * "-"??_ ;_ @_ </c:formatCode>
                <c:ptCount val="1"/>
                <c:pt idx="0">
                  <c:v>677000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813-498C-B7AC-D2F22D0FD44F}"/>
            </c:ext>
          </c:extLst>
        </c:ser>
        <c:ser>
          <c:idx val="2"/>
          <c:order val="2"/>
          <c:tx>
            <c:strRef>
              <c:f>'aug2018'!$B$9</c:f>
              <c:strCache>
                <c:ptCount val="1"/>
                <c:pt idx="0">
                  <c:v>ECE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'aug2018'!$C$9:$G$9</c:f>
              <c:numCache>
                <c:formatCode>_ "₹"\ * #,##0_ ;_ "₹"\ * \-#,##0_ ;_ "₹"\ * "-"??_ ;_ @_ </c:formatCode>
                <c:ptCount val="1"/>
                <c:pt idx="0">
                  <c:v>471001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813-498C-B7AC-D2F22D0FD44F}"/>
            </c:ext>
          </c:extLst>
        </c:ser>
        <c:ser>
          <c:idx val="3"/>
          <c:order val="3"/>
          <c:tx>
            <c:strRef>
              <c:f>'aug2018'!$B$10</c:f>
              <c:strCache>
                <c:ptCount val="1"/>
                <c:pt idx="0">
                  <c:v>EEE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'aug2018'!$C$10:$G$10</c:f>
              <c:numCache>
                <c:formatCode>_ "₹"\ * #,##0_ ;_ "₹"\ * \-#,##0_ ;_ "₹"\ * "-"??_ ;_ @_ </c:formatCode>
                <c:ptCount val="1"/>
                <c:pt idx="0">
                  <c:v>340000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813-498C-B7AC-D2F22D0FD44F}"/>
            </c:ext>
          </c:extLst>
        </c:ser>
        <c:ser>
          <c:idx val="4"/>
          <c:order val="4"/>
          <c:tx>
            <c:strRef>
              <c:f>'aug2018'!$B$11</c:f>
              <c:strCache>
                <c:ptCount val="1"/>
                <c:pt idx="0">
                  <c:v>Mech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'aug2018'!$C$11:$G$11</c:f>
              <c:numCache>
                <c:formatCode>_ "₹"\ * #,##0_ ;_ "₹"\ * \-#,##0_ ;_ "₹"\ * "-"??_ ;_ @_ </c:formatCode>
                <c:ptCount val="1"/>
                <c:pt idx="0">
                  <c:v>436003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813-498C-B7AC-D2F22D0FD4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866703568"/>
        <c:axId val="866701328"/>
      </c:barChart>
      <c:catAx>
        <c:axId val="866703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66701328"/>
        <c:crosses val="autoZero"/>
        <c:auto val="1"/>
        <c:lblAlgn val="ctr"/>
        <c:lblOffset val="100"/>
        <c:noMultiLvlLbl val="0"/>
      </c:catAx>
      <c:valAx>
        <c:axId val="86670132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&quot;₹&quot;\ * #,##0_ ;_ &quot;₹&quot;\ * \-#,##0_ ;_ &quot;₹&quot;\ * &quot;-&quot;??_ ;_ @_ " sourceLinked="1"/>
        <c:majorTickMark val="none"/>
        <c:minorTickMark val="none"/>
        <c:tickLblPos val="nextTo"/>
        <c:crossAx val="86670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6150018395978561"/>
          <c:y val="0.75213818762967644"/>
          <c:w val="0.63712955839940966"/>
          <c:h val="0.245947978617797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0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r>
              <a:rPr lang="en-IN" sz="4400" b="0" strike="noStrike" spc="-1" dirty="0">
                <a:solidFill>
                  <a:srgbClr val="000000"/>
                </a:solidFill>
                <a:latin typeface="Arial"/>
              </a:rPr>
              <a:t>AY 2018-19 Sponsorship</a:t>
            </a:r>
          </a:p>
        </c:rich>
      </c:tx>
      <c:layout>
        <c:manualLayout>
          <c:xMode val="edge"/>
          <c:yMode val="edge"/>
          <c:x val="0.30129569319017629"/>
          <c:y val="1.41283521859691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spc="-1" baseline="0">
              <a:solidFill>
                <a:srgbClr val="000000"/>
              </a:solidFill>
              <a:latin typeface="Arial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rAngAx val="0"/>
      <c:perspective val="10"/>
    </c:view3D>
    <c:floor>
      <c:thickness val="0"/>
      <c:spPr>
        <a:solidFill>
          <a:srgbClr val="D9D9D9"/>
        </a:solidFill>
        <a:ln w="6350" cap="flat" cmpd="sng" algn="ctr">
          <a:noFill/>
          <a:prstDash val="solid"/>
          <a:round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solidFill>
          <a:srgbClr val="D9D9D9"/>
        </a:solidFill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Column K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1001-4C1B-A81F-412E6B99DAB3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1001-4C1B-A81F-412E6B99DAB3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1001-4C1B-A81F-412E6B99DAB3}"/>
              </c:ext>
            </c:extLst>
          </c:dPt>
          <c:dLbls>
            <c:dLbl>
              <c:idx val="0"/>
              <c:layout>
                <c:manualLayout>
                  <c:x val="-9.3951480473195917E-3"/>
                  <c:y val="2.1008176326920854E-3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6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1001-4C1B-A81F-412E6B99DAB3}"/>
                </c:ext>
              </c:extLst>
            </c:dLbl>
            <c:dLbl>
              <c:idx val="1"/>
              <c:layout>
                <c:manualLayout>
                  <c:x val="4.3362355179490231E-8"/>
                  <c:y val="7.4083739013577204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3681032065681129"/>
                      <c:h val="0.2670988024751474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1001-4C1B-A81F-412E6B99DAB3}"/>
                </c:ext>
              </c:extLst>
            </c:dLbl>
            <c:dLbl>
              <c:idx val="2"/>
              <c:layout>
                <c:manualLayout>
                  <c:x val="-1.65210139610306E-2"/>
                  <c:y val="4.632939371092851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678DEC8-47EF-4AEA-9B6E-1EA88551ADF6}" type="CATEGORYNAME">
                      <a:rPr lang="en-US" sz="3200" b="1"/>
                      <a:pPr>
                        <a:defRPr sz="2000" b="1"/>
                      </a:pPr>
                      <a:t>[CATEGORY NAME]</a:t>
                    </a:fld>
                    <a:r>
                      <a:rPr lang="en-US" sz="3200" b="1" baseline="0" dirty="0"/>
                      <a:t>, </a:t>
                    </a:r>
                    <a:fld id="{DB4E9C26-1184-4B80-8B4B-4CFA981264CD}" type="PERCENTAGE">
                      <a:rPr lang="en-US" sz="3200" b="1" baseline="0"/>
                      <a:pPr>
                        <a:defRPr sz="2000" b="1"/>
                      </a:pPr>
                      <a:t>[PERCENTAGE]</a:t>
                    </a:fld>
                    <a:endParaRPr lang="en-US" sz="3200" b="1" baseline="0" dirty="0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5224437046055759"/>
                      <c:h val="0.2408604341297761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001-4C1B-A81F-412E6B99DA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3"/>
                <c:pt idx="0">
                  <c:v>Trust</c:v>
                </c:pt>
                <c:pt idx="1">
                  <c:v>Individual Direct Sponsors</c:v>
                </c:pt>
                <c:pt idx="2">
                  <c:v>Group of Direct Sponsors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9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001-4C1B-A81F-412E6B99DAB3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Column L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8-1001-4C1B-A81F-412E6B99DAB3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A-1001-4C1B-A81F-412E6B99DAB3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C-1001-4C1B-A81F-412E6B99DAB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3"/>
                <c:pt idx="0">
                  <c:v>Trust</c:v>
                </c:pt>
                <c:pt idx="1">
                  <c:v>Individual Direct Sponsors</c:v>
                </c:pt>
                <c:pt idx="2">
                  <c:v>Group of Direct Sponsors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246693</c:v>
                </c:pt>
                <c:pt idx="1">
                  <c:v>134711</c:v>
                </c:pt>
                <c:pt idx="2">
                  <c:v>41709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001-4C1B-A81F-412E6B99DAB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</c:pie3DChart>
      <c:spPr>
        <a:solidFill>
          <a:srgbClr val="D9D9D9"/>
        </a:solidFill>
        <a:ln>
          <a:noFill/>
        </a:ln>
        <a:effectLst/>
      </c:spPr>
    </c:plotArea>
    <c:plotVisOnly val="1"/>
    <c:dispBlanksAs val="zero"/>
    <c:showDLblsOverMax val="1"/>
  </c:chart>
  <c:spPr>
    <a:solidFill>
      <a:srgbClr val="FFFFFF"/>
    </a:solidFill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0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Student Mix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spc="-1" baseline="0">
              <a:solidFill>
                <a:srgbClr val="000000"/>
              </a:solidFill>
              <a:latin typeface="Arial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Boys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B69-4F99-B831-B7AD88F25E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categories</c:f>
              <c:strCache>
                <c:ptCount val="3"/>
                <c:pt idx="0">
                  <c:v>II year</c:v>
                </c:pt>
                <c:pt idx="1">
                  <c:v>III year</c:v>
                </c:pt>
                <c:pt idx="2">
                  <c:v>IV year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08-47A8-88ED-2DD54CFA8236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Girls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B69-4F99-B831-B7AD88F25E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categories</c:f>
              <c:strCache>
                <c:ptCount val="3"/>
                <c:pt idx="0">
                  <c:v>II year</c:v>
                </c:pt>
                <c:pt idx="1">
                  <c:v>III year</c:v>
                </c:pt>
                <c:pt idx="2">
                  <c:v>IV year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4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08-47A8-88ED-2DD54CFA82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4583877"/>
        <c:axId val="47542728"/>
      </c:barChart>
      <c:catAx>
        <c:axId val="1458387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6480" cap="flat" cmpd="sng" algn="ctr">
            <a:solidFill>
              <a:srgbClr val="B3B3B3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400" b="1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endParaRPr lang="en-US"/>
          </a:p>
        </c:txPr>
        <c:crossAx val="47542728"/>
        <c:crosses val="autoZero"/>
        <c:auto val="1"/>
        <c:lblAlgn val="ctr"/>
        <c:lblOffset val="100"/>
        <c:noMultiLvlLbl val="1"/>
      </c:catAx>
      <c:valAx>
        <c:axId val="47542728"/>
        <c:scaling>
          <c:orientation val="minMax"/>
        </c:scaling>
        <c:delete val="0"/>
        <c:axPos val="l"/>
        <c:majorGridlines>
          <c:spPr>
            <a:ln w="6480" cap="flat" cmpd="sng" algn="ctr">
              <a:solidFill>
                <a:srgbClr val="B3B3B3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 w="6480" cap="flat" cmpd="sng" algn="ctr">
            <a:solidFill>
              <a:srgbClr val="B3B3B3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endParaRPr lang="en-US"/>
          </a:p>
        </c:txPr>
        <c:crossAx val="14583877"/>
        <c:crosses val="autoZero"/>
        <c:crossBetween val="between"/>
      </c:valAx>
      <c:spPr>
        <a:noFill/>
        <a:ln>
          <a:solidFill>
            <a:srgbClr val="B3B3B3"/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solidFill>
      <a:srgbClr val="FFFFFF"/>
    </a:solidFill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1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r>
              <a:rPr lang="en-IN" sz="4400" b="1" strike="noStrike" spc="-1">
                <a:solidFill>
                  <a:srgbClr val="000000"/>
                </a:solidFill>
                <a:latin typeface="Arial"/>
              </a:rPr>
              <a:t>Breakdown of Fees AY2018-19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1" i="0" u="none" strike="noStrike" kern="1200" spc="-1" baseline="0">
              <a:solidFill>
                <a:srgbClr val="000000"/>
              </a:solidFill>
              <a:latin typeface="Arial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32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3200" b="1" baseline="0" dirty="0"/>
                      <a:t> </a:t>
                    </a:r>
                    <a:fld id="{90161D8A-74FA-4339-AA15-0DAD5F5EE9F6}" type="VALUE">
                      <a:rPr lang="en-US" sz="3200" b="1" baseline="0" smtClean="0"/>
                      <a:pPr>
                        <a:defRPr sz="3200" b="1"/>
                      </a:pPr>
                      <a:t>[VALUE]</a:t>
                    </a:fld>
                    <a:endParaRPr lang="en-US" sz="3200" b="1" baseline="0" dirty="0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FA9-49F2-9373-6BC795D05D7E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32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3200" b="1" baseline="0" dirty="0"/>
                      <a:t> </a:t>
                    </a:r>
                    <a:fld id="{00698048-DDFE-4105-831E-A92691866F7D}" type="VALUE">
                      <a:rPr lang="en-US" sz="3200" b="1" baseline="0"/>
                      <a:pPr>
                        <a:defRPr sz="3200" b="1"/>
                      </a:pPr>
                      <a:t>[VALUE]</a:t>
                    </a:fld>
                    <a:endParaRPr lang="en-US" sz="3200" b="1" baseline="0" dirty="0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FA9-49F2-9373-6BC795D05D7E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65000"/>
                    <a:lumOff val="35000"/>
                  </a:prst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Tuition Fees</c:v>
                </c:pt>
                <c:pt idx="1">
                  <c:v>Hostel Fees</c:v>
                </c:pt>
              </c:strCache>
            </c:strRef>
          </c:cat>
          <c:val>
            <c:numRef>
              <c:f>Sheet1!$B$2:$B$3</c:f>
              <c:numCache>
                <c:formatCode>"₹"\ #,##0</c:formatCode>
                <c:ptCount val="2"/>
                <c:pt idx="0">
                  <c:v>90800</c:v>
                </c:pt>
                <c:pt idx="1">
                  <c:v>332313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A9-49F2-9373-6BC795D05D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0534675"/>
        <c:axId val="88579600"/>
      </c:barChart>
      <c:catAx>
        <c:axId val="3053467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6480" cap="flat" cmpd="sng" algn="ctr">
            <a:solidFill>
              <a:srgbClr val="B3B3B3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1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endParaRPr lang="en-US"/>
          </a:p>
        </c:txPr>
        <c:crossAx val="88579600"/>
        <c:crosses val="autoZero"/>
        <c:auto val="1"/>
        <c:lblAlgn val="ctr"/>
        <c:lblOffset val="100"/>
        <c:noMultiLvlLbl val="1"/>
      </c:catAx>
      <c:valAx>
        <c:axId val="88579600"/>
        <c:scaling>
          <c:orientation val="minMax"/>
        </c:scaling>
        <c:delete val="0"/>
        <c:axPos val="l"/>
        <c:majorGridlines>
          <c:spPr>
            <a:ln w="6480" cap="flat" cmpd="sng" algn="ctr">
              <a:solidFill>
                <a:srgbClr val="B3B3B3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 w="6480" cap="flat" cmpd="sng" algn="ctr">
            <a:solidFill>
              <a:srgbClr val="B3B3B3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endParaRPr lang="en-US"/>
          </a:p>
        </c:txPr>
        <c:crossAx val="30534675"/>
        <c:crosses val="autoZero"/>
        <c:crossBetween val="between"/>
      </c:valAx>
      <c:spPr>
        <a:noFill/>
        <a:ln>
          <a:solidFill>
            <a:srgbClr val="B3B3B3"/>
          </a:solidFill>
        </a:ln>
        <a:effectLst/>
      </c:spPr>
    </c:plotArea>
    <c:plotVisOnly val="1"/>
    <c:dispBlanksAs val="gap"/>
    <c:showDLblsOverMax val="1"/>
  </c:chart>
  <c:spPr>
    <a:solidFill>
      <a:srgbClr val="FFFFFF"/>
    </a:solidFill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486FD-7A3A-4A31-8823-247C21049573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6F233500-EA08-4E8D-BC1E-204CFF0DF700}">
      <dgm:prSet phldrT="[Text]"/>
      <dgm:spPr/>
      <dgm:t>
        <a:bodyPr/>
        <a:lstStyle/>
        <a:p>
          <a:r>
            <a:rPr lang="en-IN" dirty="0"/>
            <a:t>  INR 18,80,004</a:t>
          </a:r>
        </a:p>
      </dgm:t>
    </dgm:pt>
    <dgm:pt modelId="{76125023-12CA-4FD7-9ABD-DC54A31D8ED5}" type="parTrans" cxnId="{0D8133D3-D782-4448-A740-E147D87581FC}">
      <dgm:prSet/>
      <dgm:spPr/>
      <dgm:t>
        <a:bodyPr/>
        <a:lstStyle/>
        <a:p>
          <a:endParaRPr lang="en-IN"/>
        </a:p>
      </dgm:t>
    </dgm:pt>
    <dgm:pt modelId="{A25D2BE9-F11C-4B30-AE64-1DA1CE80585B}" type="sibTrans" cxnId="{0D8133D3-D782-4448-A740-E147D87581FC}">
      <dgm:prSet/>
      <dgm:spPr/>
      <dgm:t>
        <a:bodyPr/>
        <a:lstStyle/>
        <a:p>
          <a:endParaRPr lang="en-IN"/>
        </a:p>
      </dgm:t>
    </dgm:pt>
    <dgm:pt modelId="{97E88352-5B1F-479F-A6AE-EA602EC6B37E}">
      <dgm:prSet phldrT="[Text]"/>
      <dgm:spPr/>
      <dgm:t>
        <a:bodyPr/>
        <a:lstStyle/>
        <a:p>
          <a:r>
            <a:rPr lang="en-IN" dirty="0"/>
            <a:t>  INR 6,14,004</a:t>
          </a:r>
        </a:p>
      </dgm:t>
    </dgm:pt>
    <dgm:pt modelId="{3775DCDF-5F00-4B07-886A-98EAA41B5B15}" type="parTrans" cxnId="{91144957-F65E-4FE4-91E8-B40CBBEF3867}">
      <dgm:prSet/>
      <dgm:spPr/>
      <dgm:t>
        <a:bodyPr/>
        <a:lstStyle/>
        <a:p>
          <a:endParaRPr lang="en-IN"/>
        </a:p>
      </dgm:t>
    </dgm:pt>
    <dgm:pt modelId="{C2E4609F-CE65-4BA0-BA56-32E180B09B72}" type="sibTrans" cxnId="{91144957-F65E-4FE4-91E8-B40CBBEF3867}">
      <dgm:prSet/>
      <dgm:spPr/>
      <dgm:t>
        <a:bodyPr/>
        <a:lstStyle/>
        <a:p>
          <a:endParaRPr lang="en-IN"/>
        </a:p>
      </dgm:t>
    </dgm:pt>
    <dgm:pt modelId="{8B539585-ECBA-4E2D-80DA-6EE042CCBB9A}" type="pres">
      <dgm:prSet presAssocID="{364486FD-7A3A-4A31-8823-247C21049573}" presName="Name0" presStyleCnt="0">
        <dgm:presLayoutVars>
          <dgm:chMax val="7"/>
          <dgm:chPref val="7"/>
          <dgm:dir/>
        </dgm:presLayoutVars>
      </dgm:prSet>
      <dgm:spPr/>
    </dgm:pt>
    <dgm:pt modelId="{0B7BAE52-6A12-45AD-9CCD-7F969011FF50}" type="pres">
      <dgm:prSet presAssocID="{364486FD-7A3A-4A31-8823-247C21049573}" presName="Name1" presStyleCnt="0"/>
      <dgm:spPr/>
    </dgm:pt>
    <dgm:pt modelId="{8DD4FD90-01B2-4CC6-A8D5-B07062D21F14}" type="pres">
      <dgm:prSet presAssocID="{364486FD-7A3A-4A31-8823-247C21049573}" presName="cycle" presStyleCnt="0"/>
      <dgm:spPr/>
    </dgm:pt>
    <dgm:pt modelId="{5463F32E-9190-4B04-989F-5E618261A4BA}" type="pres">
      <dgm:prSet presAssocID="{364486FD-7A3A-4A31-8823-247C21049573}" presName="srcNode" presStyleLbl="node1" presStyleIdx="0" presStyleCnt="2"/>
      <dgm:spPr/>
    </dgm:pt>
    <dgm:pt modelId="{7BD31817-3583-450B-994B-E370BCD2AEBF}" type="pres">
      <dgm:prSet presAssocID="{364486FD-7A3A-4A31-8823-247C21049573}" presName="conn" presStyleLbl="parChTrans1D2" presStyleIdx="0" presStyleCnt="1"/>
      <dgm:spPr/>
    </dgm:pt>
    <dgm:pt modelId="{526CEFCB-022B-4AD9-9BF4-7853095A597D}" type="pres">
      <dgm:prSet presAssocID="{364486FD-7A3A-4A31-8823-247C21049573}" presName="extraNode" presStyleLbl="node1" presStyleIdx="0" presStyleCnt="2"/>
      <dgm:spPr/>
    </dgm:pt>
    <dgm:pt modelId="{1B6BCAEB-D9CB-4390-8180-81F47E5D1EDA}" type="pres">
      <dgm:prSet presAssocID="{364486FD-7A3A-4A31-8823-247C21049573}" presName="dstNode" presStyleLbl="node1" presStyleIdx="0" presStyleCnt="2"/>
      <dgm:spPr/>
    </dgm:pt>
    <dgm:pt modelId="{4F09E4F8-9417-4CBF-8DD1-682A85D69E7D}" type="pres">
      <dgm:prSet presAssocID="{6F233500-EA08-4E8D-BC1E-204CFF0DF700}" presName="text_1" presStyleLbl="node1" presStyleIdx="0" presStyleCnt="2">
        <dgm:presLayoutVars>
          <dgm:bulletEnabled val="1"/>
        </dgm:presLayoutVars>
      </dgm:prSet>
      <dgm:spPr/>
    </dgm:pt>
    <dgm:pt modelId="{B8892482-D1B0-48B1-830F-363377F15A55}" type="pres">
      <dgm:prSet presAssocID="{6F233500-EA08-4E8D-BC1E-204CFF0DF700}" presName="accent_1" presStyleCnt="0"/>
      <dgm:spPr/>
    </dgm:pt>
    <dgm:pt modelId="{EDA71217-52DB-4670-AF75-4AAF2541215B}" type="pres">
      <dgm:prSet presAssocID="{6F233500-EA08-4E8D-BC1E-204CFF0DF700}" presName="accentRepeatNode" presStyleLbl="solidFgAcc1" presStyleIdx="0" presStyleCnt="2" custScaleX="159955" custScaleY="144559"/>
      <dgm:spPr>
        <a:solidFill>
          <a:schemeClr val="accent4">
            <a:lumMod val="20000"/>
            <a:lumOff val="80000"/>
          </a:schemeClr>
        </a:solidFill>
      </dgm:spPr>
    </dgm:pt>
    <dgm:pt modelId="{2E1FBF82-F686-4AB7-B48F-240D9F452647}" type="pres">
      <dgm:prSet presAssocID="{97E88352-5B1F-479F-A6AE-EA602EC6B37E}" presName="text_2" presStyleLbl="node1" presStyleIdx="1" presStyleCnt="2">
        <dgm:presLayoutVars>
          <dgm:bulletEnabled val="1"/>
        </dgm:presLayoutVars>
      </dgm:prSet>
      <dgm:spPr/>
    </dgm:pt>
    <dgm:pt modelId="{7053E259-EADB-42C0-BCFB-2BEDA0365642}" type="pres">
      <dgm:prSet presAssocID="{97E88352-5B1F-479F-A6AE-EA602EC6B37E}" presName="accent_2" presStyleCnt="0"/>
      <dgm:spPr/>
    </dgm:pt>
    <dgm:pt modelId="{E3E8FA3D-4CD5-4336-8168-36C7873576AC}" type="pres">
      <dgm:prSet presAssocID="{97E88352-5B1F-479F-A6AE-EA602EC6B37E}" presName="accentRepeatNode" presStyleLbl="solidFgAcc1" presStyleIdx="1" presStyleCnt="2" custScaleX="157772" custScaleY="140793"/>
      <dgm:spPr>
        <a:solidFill>
          <a:schemeClr val="accent5">
            <a:lumMod val="20000"/>
            <a:lumOff val="80000"/>
          </a:schemeClr>
        </a:solidFill>
      </dgm:spPr>
    </dgm:pt>
  </dgm:ptLst>
  <dgm:cxnLst>
    <dgm:cxn modelId="{1DD01802-81EC-4EAD-9F62-B6C08E465FAF}" type="presOf" srcId="{6F233500-EA08-4E8D-BC1E-204CFF0DF700}" destId="{4F09E4F8-9417-4CBF-8DD1-682A85D69E7D}" srcOrd="0" destOrd="0" presId="urn:microsoft.com/office/officeart/2008/layout/VerticalCurvedList"/>
    <dgm:cxn modelId="{82DC0144-7830-4929-A290-036A692963BF}" type="presOf" srcId="{97E88352-5B1F-479F-A6AE-EA602EC6B37E}" destId="{2E1FBF82-F686-4AB7-B48F-240D9F452647}" srcOrd="0" destOrd="0" presId="urn:microsoft.com/office/officeart/2008/layout/VerticalCurvedList"/>
    <dgm:cxn modelId="{91144957-F65E-4FE4-91E8-B40CBBEF3867}" srcId="{364486FD-7A3A-4A31-8823-247C21049573}" destId="{97E88352-5B1F-479F-A6AE-EA602EC6B37E}" srcOrd="1" destOrd="0" parTransId="{3775DCDF-5F00-4B07-886A-98EAA41B5B15}" sibTransId="{C2E4609F-CE65-4BA0-BA56-32E180B09B72}"/>
    <dgm:cxn modelId="{0D8133D3-D782-4448-A740-E147D87581FC}" srcId="{364486FD-7A3A-4A31-8823-247C21049573}" destId="{6F233500-EA08-4E8D-BC1E-204CFF0DF700}" srcOrd="0" destOrd="0" parTransId="{76125023-12CA-4FD7-9ABD-DC54A31D8ED5}" sibTransId="{A25D2BE9-F11C-4B30-AE64-1DA1CE80585B}"/>
    <dgm:cxn modelId="{94600ED6-3991-46EF-96CF-76EB18762704}" type="presOf" srcId="{A25D2BE9-F11C-4B30-AE64-1DA1CE80585B}" destId="{7BD31817-3583-450B-994B-E370BCD2AEBF}" srcOrd="0" destOrd="0" presId="urn:microsoft.com/office/officeart/2008/layout/VerticalCurvedList"/>
    <dgm:cxn modelId="{C8A274D9-3612-42A7-995C-ABC85163D2FC}" type="presOf" srcId="{364486FD-7A3A-4A31-8823-247C21049573}" destId="{8B539585-ECBA-4E2D-80DA-6EE042CCBB9A}" srcOrd="0" destOrd="0" presId="urn:microsoft.com/office/officeart/2008/layout/VerticalCurvedList"/>
    <dgm:cxn modelId="{6FC1F21C-2AED-413C-9BF5-BAAC4A4A6895}" type="presParOf" srcId="{8B539585-ECBA-4E2D-80DA-6EE042CCBB9A}" destId="{0B7BAE52-6A12-45AD-9CCD-7F969011FF50}" srcOrd="0" destOrd="0" presId="urn:microsoft.com/office/officeart/2008/layout/VerticalCurvedList"/>
    <dgm:cxn modelId="{FD96BA26-6AA9-4BC6-B19D-A0B7927AC3B5}" type="presParOf" srcId="{0B7BAE52-6A12-45AD-9CCD-7F969011FF50}" destId="{8DD4FD90-01B2-4CC6-A8D5-B07062D21F14}" srcOrd="0" destOrd="0" presId="urn:microsoft.com/office/officeart/2008/layout/VerticalCurvedList"/>
    <dgm:cxn modelId="{626A61C7-5855-46A5-AFED-B0B3C425365C}" type="presParOf" srcId="{8DD4FD90-01B2-4CC6-A8D5-B07062D21F14}" destId="{5463F32E-9190-4B04-989F-5E618261A4BA}" srcOrd="0" destOrd="0" presId="urn:microsoft.com/office/officeart/2008/layout/VerticalCurvedList"/>
    <dgm:cxn modelId="{F0EA062A-8F36-4E01-92FD-C2A1B9FE7A44}" type="presParOf" srcId="{8DD4FD90-01B2-4CC6-A8D5-B07062D21F14}" destId="{7BD31817-3583-450B-994B-E370BCD2AEBF}" srcOrd="1" destOrd="0" presId="urn:microsoft.com/office/officeart/2008/layout/VerticalCurvedList"/>
    <dgm:cxn modelId="{C5979658-FFAE-4FEB-A7D1-CD743510B625}" type="presParOf" srcId="{8DD4FD90-01B2-4CC6-A8D5-B07062D21F14}" destId="{526CEFCB-022B-4AD9-9BF4-7853095A597D}" srcOrd="2" destOrd="0" presId="urn:microsoft.com/office/officeart/2008/layout/VerticalCurvedList"/>
    <dgm:cxn modelId="{17E90CB5-79CB-4D9F-961C-C6B3B59B1F62}" type="presParOf" srcId="{8DD4FD90-01B2-4CC6-A8D5-B07062D21F14}" destId="{1B6BCAEB-D9CB-4390-8180-81F47E5D1EDA}" srcOrd="3" destOrd="0" presId="urn:microsoft.com/office/officeart/2008/layout/VerticalCurvedList"/>
    <dgm:cxn modelId="{456A7855-764C-481B-8472-CA5021A1D1A8}" type="presParOf" srcId="{0B7BAE52-6A12-45AD-9CCD-7F969011FF50}" destId="{4F09E4F8-9417-4CBF-8DD1-682A85D69E7D}" srcOrd="1" destOrd="0" presId="urn:microsoft.com/office/officeart/2008/layout/VerticalCurvedList"/>
    <dgm:cxn modelId="{34ED0426-D34F-4814-9CCD-FAFD14C298DD}" type="presParOf" srcId="{0B7BAE52-6A12-45AD-9CCD-7F969011FF50}" destId="{B8892482-D1B0-48B1-830F-363377F15A55}" srcOrd="2" destOrd="0" presId="urn:microsoft.com/office/officeart/2008/layout/VerticalCurvedList"/>
    <dgm:cxn modelId="{957CB6CD-2478-462D-B69C-4099088120DF}" type="presParOf" srcId="{B8892482-D1B0-48B1-830F-363377F15A55}" destId="{EDA71217-52DB-4670-AF75-4AAF2541215B}" srcOrd="0" destOrd="0" presId="urn:microsoft.com/office/officeart/2008/layout/VerticalCurvedList"/>
    <dgm:cxn modelId="{3ABC9594-99A2-4EB9-B3BA-DAF6C491A6FB}" type="presParOf" srcId="{0B7BAE52-6A12-45AD-9CCD-7F969011FF50}" destId="{2E1FBF82-F686-4AB7-B48F-240D9F452647}" srcOrd="3" destOrd="0" presId="urn:microsoft.com/office/officeart/2008/layout/VerticalCurvedList"/>
    <dgm:cxn modelId="{9C2939E9-46EE-4EAB-9272-4B79C4E078AB}" type="presParOf" srcId="{0B7BAE52-6A12-45AD-9CCD-7F969011FF50}" destId="{7053E259-EADB-42C0-BCFB-2BEDA0365642}" srcOrd="4" destOrd="0" presId="urn:microsoft.com/office/officeart/2008/layout/VerticalCurvedList"/>
    <dgm:cxn modelId="{3A6A56F2-2FCA-43B2-B398-DC84179870FF}" type="presParOf" srcId="{7053E259-EADB-42C0-BCFB-2BEDA0365642}" destId="{E3E8FA3D-4CD5-4336-8168-36C7873576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4486FD-7A3A-4A31-8823-247C21049573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6F233500-EA08-4E8D-BC1E-204CFF0DF700}">
      <dgm:prSet phldrT="[Text]"/>
      <dgm:spPr/>
      <dgm:t>
        <a:bodyPr/>
        <a:lstStyle/>
        <a:p>
          <a:r>
            <a:rPr lang="en-IN" dirty="0"/>
            <a:t>₹ 21,83,921</a:t>
          </a:r>
        </a:p>
      </dgm:t>
    </dgm:pt>
    <dgm:pt modelId="{76125023-12CA-4FD7-9ABD-DC54A31D8ED5}" type="parTrans" cxnId="{0D8133D3-D782-4448-A740-E147D87581FC}">
      <dgm:prSet/>
      <dgm:spPr/>
      <dgm:t>
        <a:bodyPr/>
        <a:lstStyle/>
        <a:p>
          <a:endParaRPr lang="en-IN"/>
        </a:p>
      </dgm:t>
    </dgm:pt>
    <dgm:pt modelId="{A25D2BE9-F11C-4B30-AE64-1DA1CE80585B}" type="sibTrans" cxnId="{0D8133D3-D782-4448-A740-E147D87581FC}">
      <dgm:prSet/>
      <dgm:spPr/>
      <dgm:t>
        <a:bodyPr/>
        <a:lstStyle/>
        <a:p>
          <a:endParaRPr lang="en-IN"/>
        </a:p>
      </dgm:t>
    </dgm:pt>
    <dgm:pt modelId="{97E88352-5B1F-479F-A6AE-EA602EC6B37E}">
      <dgm:prSet phldrT="[Text]"/>
      <dgm:spPr/>
      <dgm:t>
        <a:bodyPr/>
        <a:lstStyle/>
        <a:p>
          <a:r>
            <a:rPr lang="en-IN" dirty="0"/>
            <a:t>    ₹  14,83,921</a:t>
          </a:r>
        </a:p>
      </dgm:t>
    </dgm:pt>
    <dgm:pt modelId="{3775DCDF-5F00-4B07-886A-98EAA41B5B15}" type="parTrans" cxnId="{91144957-F65E-4FE4-91E8-B40CBBEF3867}">
      <dgm:prSet/>
      <dgm:spPr/>
      <dgm:t>
        <a:bodyPr/>
        <a:lstStyle/>
        <a:p>
          <a:endParaRPr lang="en-IN"/>
        </a:p>
      </dgm:t>
    </dgm:pt>
    <dgm:pt modelId="{C2E4609F-CE65-4BA0-BA56-32E180B09B72}" type="sibTrans" cxnId="{91144957-F65E-4FE4-91E8-B40CBBEF3867}">
      <dgm:prSet/>
      <dgm:spPr/>
      <dgm:t>
        <a:bodyPr/>
        <a:lstStyle/>
        <a:p>
          <a:endParaRPr lang="en-IN"/>
        </a:p>
      </dgm:t>
    </dgm:pt>
    <dgm:pt modelId="{54F4EF45-C1AA-41C7-BDAB-4AECB9CFF470}">
      <dgm:prSet phldrT="[Text]"/>
      <dgm:spPr/>
      <dgm:t>
        <a:bodyPr/>
        <a:lstStyle/>
        <a:p>
          <a:r>
            <a:rPr lang="en-IN" dirty="0"/>
            <a:t>    ₹  7,00,000</a:t>
          </a:r>
        </a:p>
      </dgm:t>
    </dgm:pt>
    <dgm:pt modelId="{6DB9D6B9-C9FE-4C67-8614-F37BA64AA0CD}" type="parTrans" cxnId="{40D29D37-71D6-43B0-A79C-A9C19FFB40B1}">
      <dgm:prSet/>
      <dgm:spPr/>
      <dgm:t>
        <a:bodyPr/>
        <a:lstStyle/>
        <a:p>
          <a:endParaRPr lang="en-IN"/>
        </a:p>
      </dgm:t>
    </dgm:pt>
    <dgm:pt modelId="{177DBBFF-E335-4B1C-B932-F0153DCA7E5B}" type="sibTrans" cxnId="{40D29D37-71D6-43B0-A79C-A9C19FFB40B1}">
      <dgm:prSet/>
      <dgm:spPr/>
      <dgm:t>
        <a:bodyPr/>
        <a:lstStyle/>
        <a:p>
          <a:endParaRPr lang="en-IN"/>
        </a:p>
      </dgm:t>
    </dgm:pt>
    <dgm:pt modelId="{8B539585-ECBA-4E2D-80DA-6EE042CCBB9A}" type="pres">
      <dgm:prSet presAssocID="{364486FD-7A3A-4A31-8823-247C21049573}" presName="Name0" presStyleCnt="0">
        <dgm:presLayoutVars>
          <dgm:chMax val="7"/>
          <dgm:chPref val="7"/>
          <dgm:dir/>
        </dgm:presLayoutVars>
      </dgm:prSet>
      <dgm:spPr/>
    </dgm:pt>
    <dgm:pt modelId="{0B7BAE52-6A12-45AD-9CCD-7F969011FF50}" type="pres">
      <dgm:prSet presAssocID="{364486FD-7A3A-4A31-8823-247C21049573}" presName="Name1" presStyleCnt="0"/>
      <dgm:spPr/>
    </dgm:pt>
    <dgm:pt modelId="{8DD4FD90-01B2-4CC6-A8D5-B07062D21F14}" type="pres">
      <dgm:prSet presAssocID="{364486FD-7A3A-4A31-8823-247C21049573}" presName="cycle" presStyleCnt="0"/>
      <dgm:spPr/>
    </dgm:pt>
    <dgm:pt modelId="{5463F32E-9190-4B04-989F-5E618261A4BA}" type="pres">
      <dgm:prSet presAssocID="{364486FD-7A3A-4A31-8823-247C21049573}" presName="srcNode" presStyleLbl="node1" presStyleIdx="0" presStyleCnt="3"/>
      <dgm:spPr/>
    </dgm:pt>
    <dgm:pt modelId="{7BD31817-3583-450B-994B-E370BCD2AEBF}" type="pres">
      <dgm:prSet presAssocID="{364486FD-7A3A-4A31-8823-247C21049573}" presName="conn" presStyleLbl="parChTrans1D2" presStyleIdx="0" presStyleCnt="1"/>
      <dgm:spPr/>
    </dgm:pt>
    <dgm:pt modelId="{526CEFCB-022B-4AD9-9BF4-7853095A597D}" type="pres">
      <dgm:prSet presAssocID="{364486FD-7A3A-4A31-8823-247C21049573}" presName="extraNode" presStyleLbl="node1" presStyleIdx="0" presStyleCnt="3"/>
      <dgm:spPr/>
    </dgm:pt>
    <dgm:pt modelId="{1B6BCAEB-D9CB-4390-8180-81F47E5D1EDA}" type="pres">
      <dgm:prSet presAssocID="{364486FD-7A3A-4A31-8823-247C21049573}" presName="dstNode" presStyleLbl="node1" presStyleIdx="0" presStyleCnt="3"/>
      <dgm:spPr/>
    </dgm:pt>
    <dgm:pt modelId="{4F09E4F8-9417-4CBF-8DD1-682A85D69E7D}" type="pres">
      <dgm:prSet presAssocID="{6F233500-EA08-4E8D-BC1E-204CFF0DF700}" presName="text_1" presStyleLbl="node1" presStyleIdx="0" presStyleCnt="3" custScaleX="84318" custLinFactNeighborX="11268">
        <dgm:presLayoutVars>
          <dgm:bulletEnabled val="1"/>
        </dgm:presLayoutVars>
      </dgm:prSet>
      <dgm:spPr/>
    </dgm:pt>
    <dgm:pt modelId="{B8892482-D1B0-48B1-830F-363377F15A55}" type="pres">
      <dgm:prSet presAssocID="{6F233500-EA08-4E8D-BC1E-204CFF0DF700}" presName="accent_1" presStyleCnt="0"/>
      <dgm:spPr/>
    </dgm:pt>
    <dgm:pt modelId="{EDA71217-52DB-4670-AF75-4AAF2541215B}" type="pres">
      <dgm:prSet presAssocID="{6F233500-EA08-4E8D-BC1E-204CFF0DF700}" presName="accentRepeatNode" presStyleLbl="solidFgAcc1" presStyleIdx="0" presStyleCnt="3" custScaleX="159955" custScaleY="144559"/>
      <dgm:spPr>
        <a:solidFill>
          <a:schemeClr val="accent2">
            <a:lumMod val="20000"/>
            <a:lumOff val="80000"/>
          </a:schemeClr>
        </a:solidFill>
      </dgm:spPr>
    </dgm:pt>
    <dgm:pt modelId="{800F8B60-D8F8-496E-82A3-1BF83482CBBB}" type="pres">
      <dgm:prSet presAssocID="{54F4EF45-C1AA-41C7-BDAB-4AECB9CFF470}" presName="text_2" presStyleLbl="node1" presStyleIdx="1" presStyleCnt="3" custScaleX="94073" custLinFactNeighborX="1443" custLinFactNeighborY="696">
        <dgm:presLayoutVars>
          <dgm:bulletEnabled val="1"/>
        </dgm:presLayoutVars>
      </dgm:prSet>
      <dgm:spPr/>
    </dgm:pt>
    <dgm:pt modelId="{88B75D35-AF53-4977-8800-C627AC6F68AB}" type="pres">
      <dgm:prSet presAssocID="{54F4EF45-C1AA-41C7-BDAB-4AECB9CFF470}" presName="accent_2" presStyleCnt="0"/>
      <dgm:spPr/>
    </dgm:pt>
    <dgm:pt modelId="{77329888-3D04-4C1F-A982-B6858BE8725C}" type="pres">
      <dgm:prSet presAssocID="{54F4EF45-C1AA-41C7-BDAB-4AECB9CFF470}" presName="accentRepeatNode" presStyleLbl="solidFgAcc1" presStyleIdx="1" presStyleCnt="3" custScaleX="137896" custScaleY="123585"/>
      <dgm:spPr>
        <a:solidFill>
          <a:schemeClr val="accent6">
            <a:lumMod val="60000"/>
            <a:lumOff val="40000"/>
          </a:schemeClr>
        </a:solidFill>
      </dgm:spPr>
    </dgm:pt>
    <dgm:pt modelId="{B5EC82A5-09B4-4D5F-BF9F-70D0E25155FE}" type="pres">
      <dgm:prSet presAssocID="{97E88352-5B1F-479F-A6AE-EA602EC6B37E}" presName="text_3" presStyleLbl="node1" presStyleIdx="2" presStyleCnt="3" custScaleX="93864">
        <dgm:presLayoutVars>
          <dgm:bulletEnabled val="1"/>
        </dgm:presLayoutVars>
      </dgm:prSet>
      <dgm:spPr/>
    </dgm:pt>
    <dgm:pt modelId="{2450516F-8D60-4551-A1DF-C06CD47D4065}" type="pres">
      <dgm:prSet presAssocID="{97E88352-5B1F-479F-A6AE-EA602EC6B37E}" presName="accent_3" presStyleCnt="0"/>
      <dgm:spPr/>
    </dgm:pt>
    <dgm:pt modelId="{E3E8FA3D-4CD5-4336-8168-36C7873576AC}" type="pres">
      <dgm:prSet presAssocID="{97E88352-5B1F-479F-A6AE-EA602EC6B37E}" presName="accentRepeatNode" presStyleLbl="solidFgAcc1" presStyleIdx="2" presStyleCnt="3" custScaleX="129872" custScaleY="131514"/>
      <dgm:spPr>
        <a:solidFill>
          <a:schemeClr val="accent5">
            <a:lumMod val="20000"/>
            <a:lumOff val="80000"/>
          </a:schemeClr>
        </a:solidFill>
      </dgm:spPr>
    </dgm:pt>
  </dgm:ptLst>
  <dgm:cxnLst>
    <dgm:cxn modelId="{1DD01802-81EC-4EAD-9F62-B6C08E465FAF}" type="presOf" srcId="{6F233500-EA08-4E8D-BC1E-204CFF0DF700}" destId="{4F09E4F8-9417-4CBF-8DD1-682A85D69E7D}" srcOrd="0" destOrd="0" presId="urn:microsoft.com/office/officeart/2008/layout/VerticalCurvedList"/>
    <dgm:cxn modelId="{91FF6C22-1BFA-45EF-82A2-981BAC00F0E6}" type="presOf" srcId="{54F4EF45-C1AA-41C7-BDAB-4AECB9CFF470}" destId="{800F8B60-D8F8-496E-82A3-1BF83482CBBB}" srcOrd="0" destOrd="0" presId="urn:microsoft.com/office/officeart/2008/layout/VerticalCurvedList"/>
    <dgm:cxn modelId="{40D29D37-71D6-43B0-A79C-A9C19FFB40B1}" srcId="{364486FD-7A3A-4A31-8823-247C21049573}" destId="{54F4EF45-C1AA-41C7-BDAB-4AECB9CFF470}" srcOrd="1" destOrd="0" parTransId="{6DB9D6B9-C9FE-4C67-8614-F37BA64AA0CD}" sibTransId="{177DBBFF-E335-4B1C-B932-F0153DCA7E5B}"/>
    <dgm:cxn modelId="{91144957-F65E-4FE4-91E8-B40CBBEF3867}" srcId="{364486FD-7A3A-4A31-8823-247C21049573}" destId="{97E88352-5B1F-479F-A6AE-EA602EC6B37E}" srcOrd="2" destOrd="0" parTransId="{3775DCDF-5F00-4B07-886A-98EAA41B5B15}" sibTransId="{C2E4609F-CE65-4BA0-BA56-32E180B09B72}"/>
    <dgm:cxn modelId="{18F9A0C6-06EE-4BCE-86DA-3DB8E23C1C46}" type="presOf" srcId="{97E88352-5B1F-479F-A6AE-EA602EC6B37E}" destId="{B5EC82A5-09B4-4D5F-BF9F-70D0E25155FE}" srcOrd="0" destOrd="0" presId="urn:microsoft.com/office/officeart/2008/layout/VerticalCurvedList"/>
    <dgm:cxn modelId="{0D8133D3-D782-4448-A740-E147D87581FC}" srcId="{364486FD-7A3A-4A31-8823-247C21049573}" destId="{6F233500-EA08-4E8D-BC1E-204CFF0DF700}" srcOrd="0" destOrd="0" parTransId="{76125023-12CA-4FD7-9ABD-DC54A31D8ED5}" sibTransId="{A25D2BE9-F11C-4B30-AE64-1DA1CE80585B}"/>
    <dgm:cxn modelId="{94600ED6-3991-46EF-96CF-76EB18762704}" type="presOf" srcId="{A25D2BE9-F11C-4B30-AE64-1DA1CE80585B}" destId="{7BD31817-3583-450B-994B-E370BCD2AEBF}" srcOrd="0" destOrd="0" presId="urn:microsoft.com/office/officeart/2008/layout/VerticalCurvedList"/>
    <dgm:cxn modelId="{C8A274D9-3612-42A7-995C-ABC85163D2FC}" type="presOf" srcId="{364486FD-7A3A-4A31-8823-247C21049573}" destId="{8B539585-ECBA-4E2D-80DA-6EE042CCBB9A}" srcOrd="0" destOrd="0" presId="urn:microsoft.com/office/officeart/2008/layout/VerticalCurvedList"/>
    <dgm:cxn modelId="{6FC1F21C-2AED-413C-9BF5-BAAC4A4A6895}" type="presParOf" srcId="{8B539585-ECBA-4E2D-80DA-6EE042CCBB9A}" destId="{0B7BAE52-6A12-45AD-9CCD-7F969011FF50}" srcOrd="0" destOrd="0" presId="urn:microsoft.com/office/officeart/2008/layout/VerticalCurvedList"/>
    <dgm:cxn modelId="{FD96BA26-6AA9-4BC6-B19D-A0B7927AC3B5}" type="presParOf" srcId="{0B7BAE52-6A12-45AD-9CCD-7F969011FF50}" destId="{8DD4FD90-01B2-4CC6-A8D5-B07062D21F14}" srcOrd="0" destOrd="0" presId="urn:microsoft.com/office/officeart/2008/layout/VerticalCurvedList"/>
    <dgm:cxn modelId="{626A61C7-5855-46A5-AFED-B0B3C425365C}" type="presParOf" srcId="{8DD4FD90-01B2-4CC6-A8D5-B07062D21F14}" destId="{5463F32E-9190-4B04-989F-5E618261A4BA}" srcOrd="0" destOrd="0" presId="urn:microsoft.com/office/officeart/2008/layout/VerticalCurvedList"/>
    <dgm:cxn modelId="{F0EA062A-8F36-4E01-92FD-C2A1B9FE7A44}" type="presParOf" srcId="{8DD4FD90-01B2-4CC6-A8D5-B07062D21F14}" destId="{7BD31817-3583-450B-994B-E370BCD2AEBF}" srcOrd="1" destOrd="0" presId="urn:microsoft.com/office/officeart/2008/layout/VerticalCurvedList"/>
    <dgm:cxn modelId="{C5979658-FFAE-4FEB-A7D1-CD743510B625}" type="presParOf" srcId="{8DD4FD90-01B2-4CC6-A8D5-B07062D21F14}" destId="{526CEFCB-022B-4AD9-9BF4-7853095A597D}" srcOrd="2" destOrd="0" presId="urn:microsoft.com/office/officeart/2008/layout/VerticalCurvedList"/>
    <dgm:cxn modelId="{17E90CB5-79CB-4D9F-961C-C6B3B59B1F62}" type="presParOf" srcId="{8DD4FD90-01B2-4CC6-A8D5-B07062D21F14}" destId="{1B6BCAEB-D9CB-4390-8180-81F47E5D1EDA}" srcOrd="3" destOrd="0" presId="urn:microsoft.com/office/officeart/2008/layout/VerticalCurvedList"/>
    <dgm:cxn modelId="{456A7855-764C-481B-8472-CA5021A1D1A8}" type="presParOf" srcId="{0B7BAE52-6A12-45AD-9CCD-7F969011FF50}" destId="{4F09E4F8-9417-4CBF-8DD1-682A85D69E7D}" srcOrd="1" destOrd="0" presId="urn:microsoft.com/office/officeart/2008/layout/VerticalCurvedList"/>
    <dgm:cxn modelId="{34ED0426-D34F-4814-9CCD-FAFD14C298DD}" type="presParOf" srcId="{0B7BAE52-6A12-45AD-9CCD-7F969011FF50}" destId="{B8892482-D1B0-48B1-830F-363377F15A55}" srcOrd="2" destOrd="0" presId="urn:microsoft.com/office/officeart/2008/layout/VerticalCurvedList"/>
    <dgm:cxn modelId="{957CB6CD-2478-462D-B69C-4099088120DF}" type="presParOf" srcId="{B8892482-D1B0-48B1-830F-363377F15A55}" destId="{EDA71217-52DB-4670-AF75-4AAF2541215B}" srcOrd="0" destOrd="0" presId="urn:microsoft.com/office/officeart/2008/layout/VerticalCurvedList"/>
    <dgm:cxn modelId="{3828323C-08CA-4E63-8543-8F7E3A1028F6}" type="presParOf" srcId="{0B7BAE52-6A12-45AD-9CCD-7F969011FF50}" destId="{800F8B60-D8F8-496E-82A3-1BF83482CBBB}" srcOrd="3" destOrd="0" presId="urn:microsoft.com/office/officeart/2008/layout/VerticalCurvedList"/>
    <dgm:cxn modelId="{51A5EDE6-71DC-4665-AE42-2B4E7BDA9761}" type="presParOf" srcId="{0B7BAE52-6A12-45AD-9CCD-7F969011FF50}" destId="{88B75D35-AF53-4977-8800-C627AC6F68AB}" srcOrd="4" destOrd="0" presId="urn:microsoft.com/office/officeart/2008/layout/VerticalCurvedList"/>
    <dgm:cxn modelId="{64E517A6-3E10-49DD-86E4-1EA53877D875}" type="presParOf" srcId="{88B75D35-AF53-4977-8800-C627AC6F68AB}" destId="{77329888-3D04-4C1F-A982-B6858BE8725C}" srcOrd="0" destOrd="0" presId="urn:microsoft.com/office/officeart/2008/layout/VerticalCurvedList"/>
    <dgm:cxn modelId="{F4E0834F-EC49-4AC8-B963-94DB4499BA1D}" type="presParOf" srcId="{0B7BAE52-6A12-45AD-9CCD-7F969011FF50}" destId="{B5EC82A5-09B4-4D5F-BF9F-70D0E25155FE}" srcOrd="5" destOrd="0" presId="urn:microsoft.com/office/officeart/2008/layout/VerticalCurvedList"/>
    <dgm:cxn modelId="{DADFC5EB-15BE-4CAB-AF36-AC6BD1666B3C}" type="presParOf" srcId="{0B7BAE52-6A12-45AD-9CCD-7F969011FF50}" destId="{2450516F-8D60-4551-A1DF-C06CD47D4065}" srcOrd="6" destOrd="0" presId="urn:microsoft.com/office/officeart/2008/layout/VerticalCurvedList"/>
    <dgm:cxn modelId="{A24F784E-932C-4E5B-82E2-90337EF11158}" type="presParOf" srcId="{2450516F-8D60-4551-A1DF-C06CD47D4065}" destId="{E3E8FA3D-4CD5-4336-8168-36C7873576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31817-3583-450B-994B-E370BCD2AEBF}">
      <dsp:nvSpPr>
        <dsp:cNvPr id="0" name=""/>
        <dsp:cNvSpPr/>
      </dsp:nvSpPr>
      <dsp:spPr>
        <a:xfrm>
          <a:off x="-5788949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9E4F8-9417-4CBF-8DD1-682A85D69E7D}">
      <dsp:nvSpPr>
        <dsp:cNvPr id="0" name=""/>
        <dsp:cNvSpPr/>
      </dsp:nvSpPr>
      <dsp:spPr>
        <a:xfrm>
          <a:off x="1286119" y="774110"/>
          <a:ext cx="7103330" cy="15480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165100" rIns="165100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  INR 18,80,004</a:t>
          </a:r>
        </a:p>
      </dsp:txBody>
      <dsp:txXfrm>
        <a:off x="1286119" y="774110"/>
        <a:ext cx="7103330" cy="1548004"/>
      </dsp:txXfrm>
    </dsp:sp>
    <dsp:sp modelId="{EDA71217-52DB-4670-AF75-4AAF2541215B}">
      <dsp:nvSpPr>
        <dsp:cNvPr id="0" name=""/>
        <dsp:cNvSpPr/>
      </dsp:nvSpPr>
      <dsp:spPr>
        <a:xfrm>
          <a:off x="-261449" y="149500"/>
          <a:ext cx="3095138" cy="2797225"/>
        </a:xfrm>
        <a:prstGeom prst="ellipse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FBF82-F686-4AB7-B48F-240D9F452647}">
      <dsp:nvSpPr>
        <dsp:cNvPr id="0" name=""/>
        <dsp:cNvSpPr/>
      </dsp:nvSpPr>
      <dsp:spPr>
        <a:xfrm>
          <a:off x="1286119" y="3096551"/>
          <a:ext cx="7103330" cy="15480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165100" rIns="165100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  INR 6,14,004</a:t>
          </a:r>
        </a:p>
      </dsp:txBody>
      <dsp:txXfrm>
        <a:off x="1286119" y="3096551"/>
        <a:ext cx="7103330" cy="1548004"/>
      </dsp:txXfrm>
    </dsp:sp>
    <dsp:sp modelId="{E3E8FA3D-4CD5-4336-8168-36C7873576AC}">
      <dsp:nvSpPr>
        <dsp:cNvPr id="0" name=""/>
        <dsp:cNvSpPr/>
      </dsp:nvSpPr>
      <dsp:spPr>
        <a:xfrm>
          <a:off x="-240329" y="2508377"/>
          <a:ext cx="3052897" cy="2724352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31817-3583-450B-994B-E370BCD2AEBF}">
      <dsp:nvSpPr>
        <dsp:cNvPr id="0" name=""/>
        <dsp:cNvSpPr/>
      </dsp:nvSpPr>
      <dsp:spPr>
        <a:xfrm>
          <a:off x="-6325523" y="-1012417"/>
          <a:ext cx="7936509" cy="7936509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9E4F8-9417-4CBF-8DD1-682A85D69E7D}">
      <dsp:nvSpPr>
        <dsp:cNvPr id="0" name=""/>
        <dsp:cNvSpPr/>
      </dsp:nvSpPr>
      <dsp:spPr>
        <a:xfrm>
          <a:off x="2226764" y="596995"/>
          <a:ext cx="7134211" cy="11794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6165" tIns="154940" rIns="154940" bIns="15494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dirty="0"/>
            <a:t>₹ 21,83,921</a:t>
          </a:r>
        </a:p>
      </dsp:txBody>
      <dsp:txXfrm>
        <a:off x="2226764" y="596995"/>
        <a:ext cx="7134211" cy="1179421"/>
      </dsp:txXfrm>
    </dsp:sp>
    <dsp:sp modelId="{EDA71217-52DB-4670-AF75-4AAF2541215B}">
      <dsp:nvSpPr>
        <dsp:cNvPr id="0" name=""/>
        <dsp:cNvSpPr/>
      </dsp:nvSpPr>
      <dsp:spPr>
        <a:xfrm>
          <a:off x="-20576" y="121106"/>
          <a:ext cx="2358178" cy="2131199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F8B60-D8F8-496E-82A3-1BF83482CBBB}">
      <dsp:nvSpPr>
        <dsp:cNvPr id="0" name=""/>
        <dsp:cNvSpPr/>
      </dsp:nvSpPr>
      <dsp:spPr>
        <a:xfrm>
          <a:off x="1825271" y="2374335"/>
          <a:ext cx="7556280" cy="11794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6165" tIns="154940" rIns="154940" bIns="15494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dirty="0"/>
            <a:t>    ₹  7,00,000</a:t>
          </a:r>
        </a:p>
      </dsp:txBody>
      <dsp:txXfrm>
        <a:off x="1825271" y="2374335"/>
        <a:ext cx="7556280" cy="1179421"/>
      </dsp:txXfrm>
    </dsp:sp>
    <dsp:sp modelId="{77329888-3D04-4C1F-A982-B6858BE8725C}">
      <dsp:nvSpPr>
        <dsp:cNvPr id="0" name=""/>
        <dsp:cNvSpPr/>
      </dsp:nvSpPr>
      <dsp:spPr>
        <a:xfrm>
          <a:off x="570748" y="2044845"/>
          <a:ext cx="2032967" cy="1821984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C82A5-09B4-4D5F-BF9F-70D0E25155FE}">
      <dsp:nvSpPr>
        <dsp:cNvPr id="0" name=""/>
        <dsp:cNvSpPr/>
      </dsp:nvSpPr>
      <dsp:spPr>
        <a:xfrm>
          <a:off x="1418099" y="4135258"/>
          <a:ext cx="7941906" cy="11794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6165" tIns="154940" rIns="154940" bIns="15494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dirty="0"/>
            <a:t>    ₹  14,83,921</a:t>
          </a:r>
        </a:p>
      </dsp:txBody>
      <dsp:txXfrm>
        <a:off x="1418099" y="4135258"/>
        <a:ext cx="7941906" cy="1179421"/>
      </dsp:txXfrm>
    </dsp:sp>
    <dsp:sp modelId="{E3E8FA3D-4CD5-4336-8168-36C7873576AC}">
      <dsp:nvSpPr>
        <dsp:cNvPr id="0" name=""/>
        <dsp:cNvSpPr/>
      </dsp:nvSpPr>
      <dsp:spPr>
        <a:xfrm>
          <a:off x="201177" y="3755529"/>
          <a:ext cx="1914672" cy="1938879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0.04539</cdr:x>
      <cdr:y>0.85263</cdr:y>
    </cdr:from>
    <cdr:to>
      <cdr:x>0.90355</cdr:x>
      <cdr:y>0.96491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864DFA7E-83CE-424F-97F6-A8A80ADA21EC}"/>
            </a:ext>
          </a:extLst>
        </cdr:cNvPr>
        <cdr:cNvSpPr txBox="1"/>
      </cdr:nvSpPr>
      <cdr:spPr>
        <a:xfrm xmlns:a="http://schemas.openxmlformats.org/drawingml/2006/main">
          <a:off x="243840" y="2777490"/>
          <a:ext cx="4610100" cy="36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0.6767</cdr:x>
      <cdr:y>1.53934E-7</cdr:y>
    </cdr:from>
    <cdr:to>
      <cdr:x>0.905</cdr:x>
      <cdr:y>0.09605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5ABDB2A-E5AD-4525-93A5-00D8F9108960}"/>
            </a:ext>
          </a:extLst>
        </cdr:cNvPr>
        <cdr:cNvSpPr txBox="1"/>
      </cdr:nvSpPr>
      <cdr:spPr>
        <a:xfrm xmlns:a="http://schemas.openxmlformats.org/drawingml/2006/main">
          <a:off x="8106561" y="1"/>
          <a:ext cx="2734812" cy="623991"/>
        </a:xfrm>
        <a:prstGeom xmlns:a="http://schemas.openxmlformats.org/drawingml/2006/main" prst="rect">
          <a:avLst/>
        </a:prstGeom>
        <a:ln xmlns:a="http://schemas.openxmlformats.org/drawingml/2006/main" w="28575">
          <a:solidFill>
            <a:srgbClr val="0070C0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4000" b="1" dirty="0"/>
            <a:t>22 Students</a:t>
          </a:r>
        </a:p>
        <a:p xmlns:a="http://schemas.openxmlformats.org/drawingml/2006/main">
          <a:endParaRPr lang="en-IN" sz="2000" b="1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0.74923</cdr:x>
      <cdr:y>0.10548</cdr:y>
    </cdr:from>
    <cdr:to>
      <cdr:x>0.95988</cdr:x>
      <cdr:y>0.2721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7C9402CF-5DE4-4978-897B-928A200C08B1}"/>
            </a:ext>
          </a:extLst>
        </cdr:cNvPr>
        <cdr:cNvSpPr txBox="1"/>
      </cdr:nvSpPr>
      <cdr:spPr>
        <a:xfrm xmlns:a="http://schemas.openxmlformats.org/drawingml/2006/main">
          <a:off x="8968510" y="701964"/>
          <a:ext cx="2521527" cy="1108835"/>
        </a:xfrm>
        <a:prstGeom xmlns:a="http://schemas.openxmlformats.org/drawingml/2006/main" prst="rect">
          <a:avLst/>
        </a:prstGeom>
        <a:ln xmlns:a="http://schemas.openxmlformats.org/drawingml/2006/main" w="38100">
          <a:solidFill>
            <a:srgbClr val="7030A0"/>
          </a:solidFill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IN" sz="3200" b="1" dirty="0">
              <a:latin typeface="+mn-lt"/>
            </a:rPr>
            <a:t>22 Students</a:t>
          </a:r>
        </a:p>
        <a:p xmlns:a="http://schemas.openxmlformats.org/drawingml/2006/main">
          <a:pPr algn="ctr"/>
          <a:r>
            <a:rPr lang="en-IN" sz="3200" b="1" dirty="0">
              <a:latin typeface="+mn-lt"/>
            </a:rPr>
            <a:t>₹7,17,572</a:t>
          </a:r>
        </a:p>
        <a:p xmlns:a="http://schemas.openxmlformats.org/drawingml/2006/main">
          <a:pPr algn="ctr"/>
          <a:endParaRPr lang="en-IN" sz="3200" b="1" dirty="0">
            <a:latin typeface="+mn-lt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0.44284</cdr:x>
      <cdr:y>0.43952</cdr:y>
    </cdr:from>
    <cdr:to>
      <cdr:x>0.55716</cdr:x>
      <cdr:y>0.56048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41E0F1C-487B-4DBD-AFF3-84472E38FC0A}"/>
            </a:ext>
          </a:extLst>
        </cdr:cNvPr>
        <cdr:cNvSpPr txBox="1"/>
      </cdr:nvSpPr>
      <cdr:spPr>
        <a:xfrm xmlns:a="http://schemas.openxmlformats.org/drawingml/2006/main">
          <a:off x="3542347" y="332232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0.11576</cdr:x>
      <cdr:y>0.24631</cdr:y>
    </cdr:from>
    <cdr:to>
      <cdr:x>0.40964</cdr:x>
      <cdr:y>0.46935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CDDD6B5D-6FF6-4FB2-9D3F-3611D393E06A}"/>
            </a:ext>
          </a:extLst>
        </cdr:cNvPr>
        <cdr:cNvSpPr txBox="1"/>
      </cdr:nvSpPr>
      <cdr:spPr>
        <a:xfrm xmlns:a="http://schemas.openxmlformats.org/drawingml/2006/main">
          <a:off x="1510756" y="2011808"/>
          <a:ext cx="3835423" cy="18217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3000" b="0" dirty="0"/>
            <a:t>Donations</a:t>
          </a:r>
          <a:r>
            <a:rPr lang="en-IN" sz="3000" b="0" baseline="0" dirty="0"/>
            <a:t> for </a:t>
          </a:r>
        </a:p>
        <a:p xmlns:a="http://schemas.openxmlformats.org/drawingml/2006/main">
          <a:r>
            <a:rPr lang="en-IN" sz="3000" b="0" baseline="0" dirty="0"/>
            <a:t>short term </a:t>
          </a:r>
        </a:p>
        <a:p xmlns:a="http://schemas.openxmlformats.org/drawingml/2006/main">
          <a:r>
            <a:rPr lang="en-IN" sz="3000" b="0" baseline="0" dirty="0"/>
            <a:t>reserve</a:t>
          </a:r>
          <a:endParaRPr lang="en-IN" sz="3000" b="0" dirty="0"/>
        </a:p>
      </cdr:txBody>
    </cdr:sp>
  </cdr:relSizeAnchor>
  <cdr:relSizeAnchor xmlns:cdr="http://schemas.openxmlformats.org/drawingml/2006/chartDrawing">
    <cdr:from>
      <cdr:x>0.39221</cdr:x>
      <cdr:y>0.5197</cdr:y>
    </cdr:from>
    <cdr:to>
      <cdr:x>0.62982</cdr:x>
      <cdr:y>0.6674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35691E11-9B56-4E94-B264-685C6FAEDDDE}"/>
            </a:ext>
          </a:extLst>
        </cdr:cNvPr>
        <cdr:cNvSpPr txBox="1"/>
      </cdr:nvSpPr>
      <cdr:spPr>
        <a:xfrm xmlns:a="http://schemas.openxmlformats.org/drawingml/2006/main">
          <a:off x="5118668" y="4244735"/>
          <a:ext cx="3101044" cy="12063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3000" dirty="0"/>
            <a:t>Donations</a:t>
          </a:r>
          <a:r>
            <a:rPr lang="en-IN" sz="3000" baseline="0" dirty="0"/>
            <a:t> </a:t>
          </a:r>
        </a:p>
        <a:p xmlns:a="http://schemas.openxmlformats.org/drawingml/2006/main">
          <a:r>
            <a:rPr lang="en-IN" sz="3000" baseline="0" dirty="0"/>
            <a:t>for corpus</a:t>
          </a:r>
          <a:endParaRPr lang="en-IN" sz="3000" dirty="0"/>
        </a:p>
      </cdr:txBody>
    </cdr:sp>
  </cdr:relSizeAnchor>
  <cdr:relSizeAnchor xmlns:cdr="http://schemas.openxmlformats.org/drawingml/2006/chartDrawing">
    <cdr:from>
      <cdr:x>0.71833</cdr:x>
      <cdr:y>0.0882</cdr:y>
    </cdr:from>
    <cdr:to>
      <cdr:x>1</cdr:x>
      <cdr:y>0.28825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8D2F5211-E1A1-48DC-98CE-332B6B936FA0}"/>
            </a:ext>
          </a:extLst>
        </cdr:cNvPr>
        <cdr:cNvSpPr txBox="1"/>
      </cdr:nvSpPr>
      <cdr:spPr>
        <a:xfrm xmlns:a="http://schemas.openxmlformats.org/drawingml/2006/main">
          <a:off x="9374909" y="720373"/>
          <a:ext cx="3676073" cy="1633984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chemeClr val="accent1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2400" b="0" dirty="0">
              <a:latin typeface="+mn-lt"/>
            </a:rPr>
            <a:t>Branch</a:t>
          </a:r>
        </a:p>
        <a:p xmlns:a="http://schemas.openxmlformats.org/drawingml/2006/main">
          <a:r>
            <a:rPr lang="en-IN" sz="2400" b="0" dirty="0">
              <a:latin typeface="+mn-lt"/>
            </a:rPr>
            <a:t># contributed </a:t>
          </a:r>
        </a:p>
        <a:p xmlns:a="http://schemas.openxmlformats.org/drawingml/2006/main">
          <a:r>
            <a:rPr lang="en-IN" sz="2400" b="0" dirty="0">
              <a:latin typeface="+mn-lt"/>
            </a:rPr>
            <a:t>total donations </a:t>
          </a:r>
        </a:p>
        <a:p xmlns:a="http://schemas.openxmlformats.org/drawingml/2006/main">
          <a:r>
            <a:rPr lang="en-IN" sz="2400" b="0" dirty="0">
              <a:latin typeface="+mn-lt"/>
            </a:rPr>
            <a:t>percentage/total</a:t>
          </a:r>
          <a:r>
            <a:rPr lang="en-IN" sz="2400" b="0" baseline="0" dirty="0">
              <a:latin typeface="+mn-lt"/>
            </a:rPr>
            <a:t> donations</a:t>
          </a:r>
          <a:endParaRPr lang="en-IN" sz="2400" b="0" dirty="0">
            <a:latin typeface="+mn-lt"/>
          </a:endParaRP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0.1166</cdr:x>
      <cdr:y>0.14801</cdr:y>
    </cdr:from>
    <cdr:to>
      <cdr:x>0.32922</cdr:x>
      <cdr:y>0.36694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DB2943D9-0336-43CB-A7D7-8E9ADAE884B7}"/>
            </a:ext>
          </a:extLst>
        </cdr:cNvPr>
        <cdr:cNvSpPr txBox="1"/>
      </cdr:nvSpPr>
      <cdr:spPr>
        <a:xfrm xmlns:a="http://schemas.openxmlformats.org/drawingml/2006/main">
          <a:off x="1414787" y="984617"/>
          <a:ext cx="2579777" cy="145640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3000" b="0" dirty="0"/>
            <a:t>Donations</a:t>
          </a:r>
          <a:r>
            <a:rPr lang="en-IN" sz="3000" b="0" baseline="0" dirty="0"/>
            <a:t> for </a:t>
          </a:r>
        </a:p>
        <a:p xmlns:a="http://schemas.openxmlformats.org/drawingml/2006/main">
          <a:r>
            <a:rPr lang="en-IN" sz="3000" b="0" baseline="0" dirty="0"/>
            <a:t>short term </a:t>
          </a:r>
        </a:p>
        <a:p xmlns:a="http://schemas.openxmlformats.org/drawingml/2006/main">
          <a:r>
            <a:rPr lang="en-IN" sz="3000" b="0" baseline="0" dirty="0"/>
            <a:t>reserve</a:t>
          </a:r>
          <a:endParaRPr lang="en-IN" sz="3000" b="0" dirty="0"/>
        </a:p>
      </cdr:txBody>
    </cdr:sp>
  </cdr:relSizeAnchor>
  <cdr:relSizeAnchor xmlns:cdr="http://schemas.openxmlformats.org/drawingml/2006/chartDrawing">
    <cdr:from>
      <cdr:x>0.40183</cdr:x>
      <cdr:y>0.58026</cdr:y>
    </cdr:from>
    <cdr:to>
      <cdr:x>0.57903</cdr:x>
      <cdr:y>0.73209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27CF571E-E261-41CB-8CBE-2A8C3D35FCF8}"/>
            </a:ext>
          </a:extLst>
        </cdr:cNvPr>
        <cdr:cNvSpPr txBox="1"/>
      </cdr:nvSpPr>
      <cdr:spPr>
        <a:xfrm xmlns:a="http://schemas.openxmlformats.org/drawingml/2006/main">
          <a:off x="4875478" y="3860167"/>
          <a:ext cx="2150088" cy="10100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3000" b="0" dirty="0"/>
            <a:t>Donations</a:t>
          </a:r>
          <a:r>
            <a:rPr lang="en-IN" sz="3000" b="0" baseline="0" dirty="0"/>
            <a:t> </a:t>
          </a:r>
        </a:p>
        <a:p xmlns:a="http://schemas.openxmlformats.org/drawingml/2006/main">
          <a:r>
            <a:rPr lang="en-IN" sz="3000" b="0" baseline="0" dirty="0"/>
            <a:t>for corpus</a:t>
          </a:r>
          <a:endParaRPr lang="en-IN" sz="3000" b="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C262-6B5C-4B4C-AD09-9E088BC61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23BE7-3744-4E0E-80B1-5023B01F5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EA968-1D25-4FCC-BCB4-791ACF82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CE32D-23BD-4015-99C1-A176E3C7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85065-102B-4553-B081-F7B1E5FB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76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0F1F-6184-40E1-A83E-17DC6D3D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AE585-3E14-40D3-90C6-094D25ED4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FC7E7-6914-4B1E-B1CD-DB41498D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967C3-AA1E-4883-A822-9922F98F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0A47B-D9F2-402D-9C7B-027F89F8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40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BC4725-DC97-4A0A-BF71-BBB61234C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D0A35-3754-4640-897C-D6A9D3D48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BF171-7671-4948-B909-E237DC87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28562-3FE0-4A2F-AB1C-542DD911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6CF5C-8B94-42BF-9B7C-2B1ED96F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44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BAE0-2E3B-4B6F-BCE5-7B788CA5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98EE1-F389-4AFC-BA73-2BF6AF4D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91D24-7586-4F82-AE13-66C05A53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72756-CB31-4000-BEE1-78600B76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D316E-71BC-4602-9593-27D22CDA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41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93AC-4BC3-48F1-A039-C81F0216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1AA08-1E90-4609-9687-989388D66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8611-7576-4C64-8C38-AD1CBEDC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063D6-FDEE-4984-9FF5-15A81CDE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7CB8-1DAF-4E0E-80DB-F251565D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46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58CA-B0E1-4478-94A7-CA0C000B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ADAE9-1444-4304-A102-998F2D985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5CC91-E8CD-4F66-BCD5-ACF418008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DDDA4-3471-4C2A-8A21-2A60A70A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FC374-3C04-46DF-B6D3-1F403F40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A22C8-D7B9-4130-B0DC-E94FA3A4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49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4AC2-621A-493A-AEDB-2CAB98BE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9FD3F-3B80-4390-97C2-E3C78D7D9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EDCA4-A25B-4480-9CF6-8EBDF8CCC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473F9-DB02-4438-B644-9C4A94E89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1BBAF-8D18-45DB-B35B-1CC534F53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1B379-7B11-4D11-835E-E51E32FC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FBBC9-3606-4438-A355-C42FEF77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7FE57-03EF-4CF6-AABE-EC9FFC9D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81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EF74-A23E-46CB-BBB9-EA41F32D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65A97-789A-40DE-A126-1BAD2DA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A2454-D5EE-49FC-B586-13816874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C4BB8-A91D-49E3-B206-A04012F2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31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2AD67-96DB-463E-8A7F-594FE561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E3881-59F3-44BD-B28C-70529BC1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00AD2-F9C8-4C16-939C-6AD7D120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28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86A3-6F74-4F8B-AE6B-017A3EE9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BC99-9940-47AA-A51C-0EFDA7087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F0F40-D072-4199-A67A-22D81E08E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2DACB-BBEF-45D6-B508-B9D2CF50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D29BC-E0D5-4DCC-B0D6-DFB885FF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6E6A3-1FAB-4F5E-8028-3A81953B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06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26D01-DABD-4CF1-951E-129C8B3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B3F9A-EA36-492E-9CC3-737C194C5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CE434-08DC-4AD2-9C46-26AC00AE9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1956-7DB0-4BAF-90B1-75A7DA16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12D02-80B1-47B5-8824-DACC3904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5CF6E-6CA4-48DD-AC5C-193DD431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77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F264C-98C6-4ADF-838F-BDA80B9D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53699-7D0F-4860-BD01-45E9590DE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30E88-DB22-403A-8FD4-4DDD48F6D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ED8C5-EA9B-4755-BFCA-84BA78378920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AC2D-9818-494F-A17B-BBADE8EBB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6F80B-77F4-4A80-A4FF-A29BC18DC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91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9B5F917-CCF8-4ADD-8A15-BB86BBD4E4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765912"/>
              </p:ext>
            </p:extLst>
          </p:nvPr>
        </p:nvGraphicFramePr>
        <p:xfrm>
          <a:off x="518746" y="378069"/>
          <a:ext cx="11254154" cy="6207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3700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DBF9349-6896-46B1-A116-825F9CB911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451360"/>
              </p:ext>
            </p:extLst>
          </p:nvPr>
        </p:nvGraphicFramePr>
        <p:xfrm>
          <a:off x="325464" y="294468"/>
          <a:ext cx="11530739" cy="6292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023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0E4F1BC-C5BD-4442-89EE-A4FE93514F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9874008"/>
              </p:ext>
            </p:extLst>
          </p:nvPr>
        </p:nvGraphicFramePr>
        <p:xfrm>
          <a:off x="586154" y="226646"/>
          <a:ext cx="10996246" cy="629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7170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8343C6A-61AE-4DAC-A37A-E3F275D6AA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121738"/>
              </p:ext>
            </p:extLst>
          </p:nvPr>
        </p:nvGraphicFramePr>
        <p:xfrm>
          <a:off x="550191" y="371959"/>
          <a:ext cx="11166528" cy="6300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7850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148836-3BF6-44C1-8EFE-00EDF338A513}"/>
              </a:ext>
            </a:extLst>
          </p:cNvPr>
          <p:cNvSpPr txBox="1"/>
          <p:nvPr/>
        </p:nvSpPr>
        <p:spPr>
          <a:xfrm>
            <a:off x="402672" y="201146"/>
            <a:ext cx="11501308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Fees sponsorship breakup (AY 2018-2019)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3295D6-26E3-4C92-8630-40736BA86E55}"/>
              </a:ext>
            </a:extLst>
          </p:cNvPr>
          <p:cNvSpPr txBox="1"/>
          <p:nvPr/>
        </p:nvSpPr>
        <p:spPr>
          <a:xfrm>
            <a:off x="1677798" y="6149130"/>
            <a:ext cx="4605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Tuition Fees: </a:t>
            </a:r>
            <a:r>
              <a:rPr lang="en-IN" sz="3600" b="1" dirty="0"/>
              <a:t>₹1,46,420</a:t>
            </a:r>
            <a:endParaRPr lang="en-IN" sz="3600" b="1" dirty="0">
              <a:latin typeface="Arial" panose="020B0604020202020204" pitchFamily="34" charset="0"/>
            </a:endParaRPr>
          </a:p>
          <a:p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B9FD9-D0C3-49BC-9A59-1F4B78EB75D3}"/>
              </a:ext>
            </a:extLst>
          </p:cNvPr>
          <p:cNvSpPr txBox="1"/>
          <p:nvPr/>
        </p:nvSpPr>
        <p:spPr>
          <a:xfrm>
            <a:off x="6720980" y="6149129"/>
            <a:ext cx="46055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Hostel Fees: </a:t>
            </a:r>
            <a:r>
              <a:rPr lang="en-IN" sz="3600" b="1" dirty="0"/>
              <a:t>₹5,71,152</a:t>
            </a:r>
            <a:endParaRPr lang="en-IN" sz="3600" b="1" dirty="0">
              <a:latin typeface="Arial" panose="020B0604020202020204" pitchFamily="34" charset="0"/>
            </a:endParaRPr>
          </a:p>
          <a:p>
            <a:endParaRPr lang="en-IN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D690C6C-38C8-4285-8615-A51982D04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190476"/>
              </p:ext>
            </p:extLst>
          </p:nvPr>
        </p:nvGraphicFramePr>
        <p:xfrm>
          <a:off x="402672" y="840509"/>
          <a:ext cx="11501307" cy="5126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8918">
                  <a:extLst>
                    <a:ext uri="{9D8B030D-6E8A-4147-A177-3AD203B41FA5}">
                      <a16:colId xmlns:a16="http://schemas.microsoft.com/office/drawing/2014/main" val="105627127"/>
                    </a:ext>
                  </a:extLst>
                </a:gridCol>
                <a:gridCol w="2035617">
                  <a:extLst>
                    <a:ext uri="{9D8B030D-6E8A-4147-A177-3AD203B41FA5}">
                      <a16:colId xmlns:a16="http://schemas.microsoft.com/office/drawing/2014/main" val="844773290"/>
                    </a:ext>
                  </a:extLst>
                </a:gridCol>
                <a:gridCol w="2386618">
                  <a:extLst>
                    <a:ext uri="{9D8B030D-6E8A-4147-A177-3AD203B41FA5}">
                      <a16:colId xmlns:a16="http://schemas.microsoft.com/office/drawing/2014/main" val="2089608385"/>
                    </a:ext>
                  </a:extLst>
                </a:gridCol>
                <a:gridCol w="2219857">
                  <a:extLst>
                    <a:ext uri="{9D8B030D-6E8A-4147-A177-3AD203B41FA5}">
                      <a16:colId xmlns:a16="http://schemas.microsoft.com/office/drawing/2014/main" val="3220094729"/>
                    </a:ext>
                  </a:extLst>
                </a:gridCol>
                <a:gridCol w="2202378">
                  <a:extLst>
                    <a:ext uri="{9D8B030D-6E8A-4147-A177-3AD203B41FA5}">
                      <a16:colId xmlns:a16="http://schemas.microsoft.com/office/drawing/2014/main" val="4179454954"/>
                    </a:ext>
                  </a:extLst>
                </a:gridCol>
                <a:gridCol w="1747919">
                  <a:extLst>
                    <a:ext uri="{9D8B030D-6E8A-4147-A177-3AD203B41FA5}">
                      <a16:colId xmlns:a16="http://schemas.microsoft.com/office/drawing/2014/main" val="2039875627"/>
                    </a:ext>
                  </a:extLst>
                </a:gridCol>
              </a:tblGrid>
              <a:tr h="715281">
                <a:tc>
                  <a:txBody>
                    <a:bodyPr/>
                    <a:lstStyle/>
                    <a:p>
                      <a:pPr algn="l" fontAlgn="b"/>
                      <a:endParaRPr lang="en-IN" sz="3200" b="0" i="0" u="none" strike="noStrike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 dirty="0">
                          <a:effectLst/>
                          <a:latin typeface="+mn-lt"/>
                        </a:rPr>
                        <a:t>Jul-18</a:t>
                      </a:r>
                      <a:endParaRPr lang="en-IN" sz="3200" b="1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 dirty="0">
                          <a:effectLst/>
                          <a:latin typeface="+mn-lt"/>
                        </a:rPr>
                        <a:t>Dec-18</a:t>
                      </a:r>
                      <a:endParaRPr lang="en-IN" sz="3200" b="1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3200" b="0" i="0" u="none" strike="noStrike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06807140"/>
                  </a:ext>
                </a:extLst>
              </a:tr>
              <a:tr h="7152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>
                          <a:effectLst/>
                          <a:latin typeface="+mn-lt"/>
                        </a:rPr>
                        <a:t>Year</a:t>
                      </a:r>
                      <a:endParaRPr lang="en-IN" sz="3200" b="1" i="0" u="none" strike="noStrike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 dirty="0">
                          <a:effectLst/>
                          <a:latin typeface="+mn-lt"/>
                        </a:rPr>
                        <a:t>Tuition Fees</a:t>
                      </a:r>
                      <a:endParaRPr lang="en-IN" sz="3200" b="1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 dirty="0">
                          <a:effectLst/>
                          <a:latin typeface="+mn-lt"/>
                        </a:rPr>
                        <a:t>Hostel Fees</a:t>
                      </a:r>
                      <a:endParaRPr lang="en-IN" sz="3200" b="1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 dirty="0">
                          <a:effectLst/>
                          <a:latin typeface="+mn-lt"/>
                        </a:rPr>
                        <a:t>Tuition Fees</a:t>
                      </a:r>
                      <a:endParaRPr lang="en-IN" sz="3200" b="1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>
                          <a:effectLst/>
                          <a:latin typeface="+mn-lt"/>
                        </a:rPr>
                        <a:t>Hostel Fees</a:t>
                      </a:r>
                      <a:endParaRPr lang="en-IN" sz="3200" b="1" i="0" u="none" strike="noStrike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200" b="0" i="0" u="none" strike="noStrike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7448352"/>
                  </a:ext>
                </a:extLst>
              </a:tr>
              <a:tr h="7323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>
                          <a:effectLst/>
                          <a:latin typeface="+mn-lt"/>
                        </a:rPr>
                        <a:t>I</a:t>
                      </a:r>
                      <a:endParaRPr lang="en-IN" sz="3200" b="0" i="0" u="none" strike="noStrike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 dirty="0">
                          <a:effectLst/>
                          <a:latin typeface="+mn-lt"/>
                        </a:rPr>
                        <a:t>₹0</a:t>
                      </a:r>
                      <a:endParaRPr lang="en-IN" sz="3200" b="0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+mn-lt"/>
                        </a:rPr>
                        <a:t>₹0</a:t>
                      </a:r>
                      <a:endParaRPr lang="en-IN" sz="3200" b="0" i="0" u="none" strike="noStrike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+mn-lt"/>
                        </a:rPr>
                        <a:t>₹84,850</a:t>
                      </a:r>
                      <a:endParaRPr lang="en-IN" sz="3200" b="0" i="0" u="none" strike="noStrike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+mn-lt"/>
                        </a:rPr>
                        <a:t>₹2,35,500</a:t>
                      </a:r>
                      <a:endParaRPr lang="en-IN" sz="3200" b="0" i="0" u="none" strike="noStrike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+mn-lt"/>
                        </a:rPr>
                        <a:t>₹3,20,350</a:t>
                      </a:r>
                      <a:endParaRPr lang="en-IN" sz="3200" b="1" i="0" u="none" strike="noStrike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3385880"/>
                  </a:ext>
                </a:extLst>
              </a:tr>
              <a:tr h="7323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>
                          <a:effectLst/>
                          <a:latin typeface="+mn-lt"/>
                        </a:rPr>
                        <a:t>II</a:t>
                      </a:r>
                      <a:endParaRPr lang="en-IN" sz="3200" b="0" i="0" u="none" strike="noStrike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+mn-lt"/>
                        </a:rPr>
                        <a:t>₹0</a:t>
                      </a:r>
                      <a:endParaRPr lang="en-IN" sz="3200" b="0" i="0" u="none" strike="noStrike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+mn-lt"/>
                        </a:rPr>
                        <a:t>₹30,739</a:t>
                      </a:r>
                      <a:endParaRPr lang="en-IN" sz="3200" b="0" i="0" u="none" strike="noStrike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 dirty="0">
                          <a:effectLst/>
                          <a:latin typeface="+mn-lt"/>
                        </a:rPr>
                        <a:t>₹43,475</a:t>
                      </a:r>
                      <a:endParaRPr lang="en-IN" sz="3200" b="0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+mn-lt"/>
                        </a:rPr>
                        <a:t>₹1,18,816</a:t>
                      </a:r>
                      <a:endParaRPr lang="en-IN" sz="3200" b="0" i="0" u="none" strike="noStrike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+mn-lt"/>
                        </a:rPr>
                        <a:t>₹1,93,030</a:t>
                      </a:r>
                      <a:endParaRPr lang="en-IN" sz="3200" b="1" i="0" u="none" strike="noStrike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3619294"/>
                  </a:ext>
                </a:extLst>
              </a:tr>
              <a:tr h="7323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>
                          <a:effectLst/>
                          <a:latin typeface="+mn-lt"/>
                        </a:rPr>
                        <a:t>III</a:t>
                      </a:r>
                      <a:endParaRPr lang="en-IN" sz="3200" b="0" i="0" u="none" strike="noStrike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+mn-lt"/>
                        </a:rPr>
                        <a:t>₹0</a:t>
                      </a:r>
                      <a:endParaRPr lang="en-IN" sz="3200" b="0" i="0" u="none" strike="noStrike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+mn-lt"/>
                        </a:rPr>
                        <a:t>₹0</a:t>
                      </a:r>
                      <a:endParaRPr lang="en-IN" sz="3200" b="0" i="0" u="none" strike="noStrike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+mn-lt"/>
                        </a:rPr>
                        <a:t>₹10,380</a:t>
                      </a:r>
                      <a:endParaRPr lang="en-IN" sz="3200" b="0" i="0" u="none" strike="noStrike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+mn-lt"/>
                        </a:rPr>
                        <a:t>₹46,428</a:t>
                      </a:r>
                      <a:endParaRPr lang="en-IN" sz="3200" b="0" i="0" u="none" strike="noStrike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+mn-lt"/>
                        </a:rPr>
                        <a:t>₹56,808</a:t>
                      </a:r>
                      <a:endParaRPr lang="en-IN" sz="3200" b="1" i="0" u="none" strike="noStrike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9148743"/>
                  </a:ext>
                </a:extLst>
              </a:tr>
              <a:tr h="7493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>
                          <a:effectLst/>
                          <a:latin typeface="+mn-lt"/>
                        </a:rPr>
                        <a:t>IV</a:t>
                      </a:r>
                      <a:endParaRPr lang="en-IN" sz="3200" b="0" i="0" u="none" strike="noStrike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+mn-lt"/>
                        </a:rPr>
                        <a:t>₹0</a:t>
                      </a:r>
                      <a:endParaRPr lang="en-IN" sz="3200" b="0" i="0" u="none" strike="noStrike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 dirty="0">
                          <a:effectLst/>
                          <a:latin typeface="+mn-lt"/>
                        </a:rPr>
                        <a:t>₹55,922</a:t>
                      </a:r>
                      <a:endParaRPr lang="en-IN" sz="3200" b="0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 dirty="0">
                          <a:effectLst/>
                          <a:latin typeface="+mn-lt"/>
                        </a:rPr>
                        <a:t>₹7,715</a:t>
                      </a:r>
                      <a:endParaRPr lang="en-IN" sz="3200" b="0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+mn-lt"/>
                        </a:rPr>
                        <a:t>₹83,747</a:t>
                      </a:r>
                      <a:endParaRPr lang="en-IN" sz="3200" b="0" i="0" u="none" strike="noStrike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+mn-lt"/>
                        </a:rPr>
                        <a:t>₹1,47,384</a:t>
                      </a:r>
                      <a:endParaRPr lang="en-IN" sz="3200" b="1" i="0" u="none" strike="noStrike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1735879"/>
                  </a:ext>
                </a:extLst>
              </a:tr>
              <a:tr h="7493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>
                          <a:effectLst/>
                          <a:latin typeface="+mn-lt"/>
                        </a:rPr>
                        <a:t>Total</a:t>
                      </a:r>
                      <a:endParaRPr lang="en-IN" sz="3200" b="0" i="0" u="none" strike="noStrike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+mn-lt"/>
                        </a:rPr>
                        <a:t>₹0</a:t>
                      </a:r>
                      <a:endParaRPr lang="en-IN" sz="3200" b="1" i="0" u="none" strike="noStrike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+mn-lt"/>
                        </a:rPr>
                        <a:t>₹86,661</a:t>
                      </a:r>
                      <a:endParaRPr lang="en-IN" sz="3200" b="1" i="0" u="none" strike="noStrike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 dirty="0">
                          <a:effectLst/>
                          <a:latin typeface="+mn-lt"/>
                        </a:rPr>
                        <a:t>₹1,46,420</a:t>
                      </a:r>
                      <a:endParaRPr lang="en-IN" sz="3200" b="1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+mn-lt"/>
                        </a:rPr>
                        <a:t>₹4,84,491</a:t>
                      </a:r>
                      <a:endParaRPr lang="en-IN" sz="3200" b="1" i="0" u="none" strike="noStrike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 dirty="0">
                          <a:effectLst/>
                          <a:latin typeface="+mn-lt"/>
                        </a:rPr>
                        <a:t>₹7,17,572</a:t>
                      </a:r>
                      <a:endParaRPr lang="en-IN" sz="3200" b="1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9371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34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042F533-C72F-4310-9AC1-4A6A95E735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572065"/>
              </p:ext>
            </p:extLst>
          </p:nvPr>
        </p:nvGraphicFramePr>
        <p:xfrm>
          <a:off x="106260" y="651134"/>
          <a:ext cx="11979479" cy="6496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6931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7A7FC2C-AFAD-45F1-8F50-A5296476F7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183958"/>
              </p:ext>
            </p:extLst>
          </p:nvPr>
        </p:nvGraphicFramePr>
        <p:xfrm>
          <a:off x="129308" y="203200"/>
          <a:ext cx="11970327" cy="665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0050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C86BF57-88AE-42D2-90EC-CD1F203E8B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153366"/>
              </p:ext>
            </p:extLst>
          </p:nvPr>
        </p:nvGraphicFramePr>
        <p:xfrm>
          <a:off x="0" y="92278"/>
          <a:ext cx="12650598" cy="6765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4364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6B71964-DF42-454A-8DF4-3AA0AAFFCD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175055"/>
              </p:ext>
            </p:extLst>
          </p:nvPr>
        </p:nvGraphicFramePr>
        <p:xfrm>
          <a:off x="-858982" y="-654865"/>
          <a:ext cx="13050982" cy="8167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8576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05F9F57-45D0-4258-AB4B-F60C9F0859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466803"/>
              </p:ext>
            </p:extLst>
          </p:nvPr>
        </p:nvGraphicFramePr>
        <p:xfrm>
          <a:off x="58724" y="205531"/>
          <a:ext cx="12133276" cy="6652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CE47AA83-FEAE-4B97-A018-726A7AF2738D}"/>
              </a:ext>
            </a:extLst>
          </p:cNvPr>
          <p:cNvSpPr txBox="1"/>
          <p:nvPr/>
        </p:nvSpPr>
        <p:spPr>
          <a:xfrm>
            <a:off x="8599054" y="1568298"/>
            <a:ext cx="3676073" cy="16339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0" dirty="0">
                <a:latin typeface="+mn-lt"/>
              </a:rPr>
              <a:t>Branch</a:t>
            </a:r>
          </a:p>
          <a:p>
            <a:r>
              <a:rPr lang="en-IN" sz="2400" b="0" dirty="0">
                <a:latin typeface="+mn-lt"/>
              </a:rPr>
              <a:t># contributed </a:t>
            </a:r>
          </a:p>
          <a:p>
            <a:r>
              <a:rPr lang="en-IN" sz="2400" b="0" dirty="0">
                <a:latin typeface="+mn-lt"/>
              </a:rPr>
              <a:t>total donations </a:t>
            </a:r>
          </a:p>
          <a:p>
            <a:r>
              <a:rPr lang="en-IN" sz="2400" b="0" dirty="0">
                <a:latin typeface="+mn-lt"/>
              </a:rPr>
              <a:t>percentage/total</a:t>
            </a:r>
            <a:r>
              <a:rPr lang="en-IN" sz="2400" b="0" baseline="0" dirty="0">
                <a:latin typeface="+mn-lt"/>
              </a:rPr>
              <a:t> donations</a:t>
            </a:r>
            <a:endParaRPr lang="en-IN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904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2F18215-B448-43A1-8F04-3EA3875BD6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60505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490E9D-44B7-46F0-A115-D451195F4A03}"/>
              </a:ext>
            </a:extLst>
          </p:cNvPr>
          <p:cNvSpPr txBox="1"/>
          <p:nvPr/>
        </p:nvSpPr>
        <p:spPr>
          <a:xfrm>
            <a:off x="2268903" y="1842374"/>
            <a:ext cx="222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Donations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AEA99-B053-4F7B-AB42-0652D3993F52}"/>
              </a:ext>
            </a:extLst>
          </p:cNvPr>
          <p:cNvSpPr txBox="1"/>
          <p:nvPr/>
        </p:nvSpPr>
        <p:spPr>
          <a:xfrm>
            <a:off x="4176345" y="251449"/>
            <a:ext cx="4870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As on 20 May 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93610E-C794-4BEE-B5DA-278751D784EC}"/>
              </a:ext>
            </a:extLst>
          </p:cNvPr>
          <p:cNvSpPr txBox="1"/>
          <p:nvPr/>
        </p:nvSpPr>
        <p:spPr>
          <a:xfrm>
            <a:off x="2119923" y="4079630"/>
            <a:ext cx="2522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Contributions for 2 years</a:t>
            </a:r>
          </a:p>
        </p:txBody>
      </p:sp>
    </p:spTree>
    <p:extLst>
      <p:ext uri="{BB962C8B-B14F-4D97-AF65-F5344CB8AC3E}">
        <p14:creationId xmlns:p14="http://schemas.microsoft.com/office/powerpoint/2010/main" val="26467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33A4949-3392-434A-8124-BE1F0E3647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519993"/>
              </p:ext>
            </p:extLst>
          </p:nvPr>
        </p:nvGraphicFramePr>
        <p:xfrm>
          <a:off x="474785" y="457201"/>
          <a:ext cx="10286999" cy="5671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034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80FB6A2-619C-4E66-937E-FD9992506D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797293"/>
              </p:ext>
            </p:extLst>
          </p:nvPr>
        </p:nvGraphicFramePr>
        <p:xfrm>
          <a:off x="351691" y="351692"/>
          <a:ext cx="11218985" cy="6049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204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EC5D2B-1DA6-4A2E-895B-5175B8150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507329"/>
              </p:ext>
            </p:extLst>
          </p:nvPr>
        </p:nvGraphicFramePr>
        <p:xfrm>
          <a:off x="542440" y="457200"/>
          <a:ext cx="11143282" cy="5935851"/>
        </p:xfrm>
        <a:graphic>
          <a:graphicData uri="http://schemas.openxmlformats.org/drawingml/2006/table">
            <a:tbl>
              <a:tblPr/>
              <a:tblGrid>
                <a:gridCol w="1728062">
                  <a:extLst>
                    <a:ext uri="{9D8B030D-6E8A-4147-A177-3AD203B41FA5}">
                      <a16:colId xmlns:a16="http://schemas.microsoft.com/office/drawing/2014/main" val="3371425710"/>
                    </a:ext>
                  </a:extLst>
                </a:gridCol>
                <a:gridCol w="2642461">
                  <a:extLst>
                    <a:ext uri="{9D8B030D-6E8A-4147-A177-3AD203B41FA5}">
                      <a16:colId xmlns:a16="http://schemas.microsoft.com/office/drawing/2014/main" val="1461275330"/>
                    </a:ext>
                  </a:extLst>
                </a:gridCol>
                <a:gridCol w="1379349">
                  <a:extLst>
                    <a:ext uri="{9D8B030D-6E8A-4147-A177-3AD203B41FA5}">
                      <a16:colId xmlns:a16="http://schemas.microsoft.com/office/drawing/2014/main" val="3270559728"/>
                    </a:ext>
                  </a:extLst>
                </a:gridCol>
                <a:gridCol w="1309607">
                  <a:extLst>
                    <a:ext uri="{9D8B030D-6E8A-4147-A177-3AD203B41FA5}">
                      <a16:colId xmlns:a16="http://schemas.microsoft.com/office/drawing/2014/main" val="2350515943"/>
                    </a:ext>
                  </a:extLst>
                </a:gridCol>
                <a:gridCol w="1385039">
                  <a:extLst>
                    <a:ext uri="{9D8B030D-6E8A-4147-A177-3AD203B41FA5}">
                      <a16:colId xmlns:a16="http://schemas.microsoft.com/office/drawing/2014/main" val="3416581275"/>
                    </a:ext>
                  </a:extLst>
                </a:gridCol>
                <a:gridCol w="1218797">
                  <a:extLst>
                    <a:ext uri="{9D8B030D-6E8A-4147-A177-3AD203B41FA5}">
                      <a16:colId xmlns:a16="http://schemas.microsoft.com/office/drawing/2014/main" val="3599586910"/>
                    </a:ext>
                  </a:extLst>
                </a:gridCol>
                <a:gridCol w="1479967">
                  <a:extLst>
                    <a:ext uri="{9D8B030D-6E8A-4147-A177-3AD203B41FA5}">
                      <a16:colId xmlns:a16="http://schemas.microsoft.com/office/drawing/2014/main" val="1805297456"/>
                    </a:ext>
                  </a:extLst>
                </a:gridCol>
              </a:tblGrid>
              <a:tr h="106436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Students pursuing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AY2018-19 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Odd Semester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Students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 Semester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Students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Funding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343522"/>
                  </a:ext>
                </a:extLst>
              </a:tr>
              <a:tr h="450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II,III &amp; IV year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Funding by Trust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₹40,000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₹2,05,580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₹2,45,580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444460"/>
                  </a:ext>
                </a:extLst>
              </a:tr>
              <a:tr h="450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I year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Funding by Trust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₹1,30,000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724600"/>
                  </a:ext>
                </a:extLst>
              </a:tr>
              <a:tr h="49124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funding by Trust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₹1,05,000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₹2,70,580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₹3,75,580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932480"/>
                  </a:ext>
                </a:extLst>
              </a:tr>
              <a:tr h="49124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675019"/>
                  </a:ext>
                </a:extLst>
              </a:tr>
              <a:tr h="450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II,III &amp; IV year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Funding by Sponsors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₹60,419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₹74,612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₹1,35,031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425855"/>
                  </a:ext>
                </a:extLst>
              </a:tr>
              <a:tr h="450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I year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Funding by Sponsors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₹1,30,000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123468"/>
                  </a:ext>
                </a:extLst>
              </a:tr>
              <a:tr h="98248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funding by direct sponsors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₹1,25,419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₹1,39,612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₹2,65,031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39877"/>
                  </a:ext>
                </a:extLst>
              </a:tr>
              <a:tr h="49124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118944"/>
                  </a:ext>
                </a:extLst>
              </a:tr>
              <a:tr h="61405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₹2,30,419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₹4,10,192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₹6,40,611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08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77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82EFD6B-A398-4DD0-85A7-CF98B4C28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8986431"/>
              </p:ext>
            </p:extLst>
          </p:nvPr>
        </p:nvGraphicFramePr>
        <p:xfrm>
          <a:off x="1208868" y="464949"/>
          <a:ext cx="9360976" cy="5897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518B57C-C38C-468F-BC6A-B7F8507F0723}"/>
              </a:ext>
            </a:extLst>
          </p:cNvPr>
          <p:cNvSpPr txBox="1"/>
          <p:nvPr/>
        </p:nvSpPr>
        <p:spPr>
          <a:xfrm>
            <a:off x="1263264" y="699781"/>
            <a:ext cx="22244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Total Donations</a:t>
            </a:r>
          </a:p>
          <a:p>
            <a:pPr algn="ctr"/>
            <a:r>
              <a:rPr lang="en-IN" sz="2000" b="1" dirty="0"/>
              <a:t>(incl. interest accrued)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A0E47-88E7-451F-931A-3A984999F86B}"/>
              </a:ext>
            </a:extLst>
          </p:cNvPr>
          <p:cNvSpPr txBox="1"/>
          <p:nvPr/>
        </p:nvSpPr>
        <p:spPr>
          <a:xfrm>
            <a:off x="3339437" y="10477"/>
            <a:ext cx="4870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As on 10 Aug 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7C68B-7C9F-48DF-B795-89168D2D7E1A}"/>
              </a:ext>
            </a:extLst>
          </p:cNvPr>
          <p:cNvSpPr txBox="1"/>
          <p:nvPr/>
        </p:nvSpPr>
        <p:spPr>
          <a:xfrm>
            <a:off x="1317661" y="4863359"/>
            <a:ext cx="211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Corpus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659AB-3511-4D31-B09E-CDE31F1FA609}"/>
              </a:ext>
            </a:extLst>
          </p:cNvPr>
          <p:cNvSpPr txBox="1"/>
          <p:nvPr/>
        </p:nvSpPr>
        <p:spPr>
          <a:xfrm>
            <a:off x="1884116" y="2746087"/>
            <a:ext cx="19305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Budget for 1</a:t>
            </a:r>
            <a:r>
              <a:rPr lang="en-IN" sz="3200" b="1" baseline="30000" dirty="0"/>
              <a:t>st</a:t>
            </a:r>
            <a:r>
              <a:rPr lang="en-IN" sz="3200" b="1" dirty="0"/>
              <a:t> 2 yrs.</a:t>
            </a:r>
          </a:p>
        </p:txBody>
      </p:sp>
    </p:spTree>
    <p:extLst>
      <p:ext uri="{BB962C8B-B14F-4D97-AF65-F5344CB8AC3E}">
        <p14:creationId xmlns:p14="http://schemas.microsoft.com/office/powerpoint/2010/main" val="211311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4BEC239-7669-439E-9AB6-CC56946304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73822"/>
              </p:ext>
            </p:extLst>
          </p:nvPr>
        </p:nvGraphicFramePr>
        <p:xfrm>
          <a:off x="240224" y="224725"/>
          <a:ext cx="11569484" cy="6486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5508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AA4FEA1-90B1-4594-81C9-A046E6737F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968043"/>
              </p:ext>
            </p:extLst>
          </p:nvPr>
        </p:nvGraphicFramePr>
        <p:xfrm>
          <a:off x="271220" y="263471"/>
          <a:ext cx="11724468" cy="6416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536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44FD3A3-6917-46AA-93BA-6B8C8489F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1729501"/>
              </p:ext>
            </p:extLst>
          </p:nvPr>
        </p:nvGraphicFramePr>
        <p:xfrm>
          <a:off x="364210" y="325464"/>
          <a:ext cx="11530739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814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347</Words>
  <Application>Microsoft Office PowerPoint</Application>
  <PresentationFormat>Widescreen</PresentationFormat>
  <Paragraphs>179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Algerian</vt:lpstr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Karthikeyan Subramanian s</dc:creator>
  <cp:lastModifiedBy>Karthikeyan Subramanian s</cp:lastModifiedBy>
  <cp:revision>93</cp:revision>
  <dcterms:created xsi:type="dcterms:W3CDTF">2018-05-19T17:29:51Z</dcterms:created>
  <dcterms:modified xsi:type="dcterms:W3CDTF">2019-01-30T17:46:52Z</dcterms:modified>
</cp:coreProperties>
</file>