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59" r:id="rId5"/>
    <p:sldId id="260" r:id="rId6"/>
    <p:sldId id="263" r:id="rId7"/>
    <p:sldId id="265" r:id="rId8"/>
    <p:sldId id="273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FF6600"/>
    <a:srgbClr val="BC7900"/>
    <a:srgbClr val="003402"/>
    <a:srgbClr val="FFA709"/>
    <a:srgbClr val="FE8602"/>
    <a:srgbClr val="006C12"/>
    <a:srgbClr val="547A00"/>
    <a:srgbClr val="6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0AF69-2C9A-401F-A4D7-28BF1280EA1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DA5C-09EF-49D4-B933-90523FC4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A5C-09EF-49D4-B933-90523FC4D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497935"/>
            <a:ext cx="824607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872280"/>
            <a:ext cx="824576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736" y="1359210"/>
            <a:ext cx="763525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/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4"/>
            <a:ext cx="7787956" cy="4428445"/>
          </a:xfrm>
        </p:spPr>
        <p:txBody>
          <a:bodyPr/>
          <a:lstStyle>
            <a:lvl1pPr marL="342900" indent="-342900" algn="l">
              <a:buFontTx/>
              <a:buBlip>
                <a:blip r:embed="rId2"/>
              </a:buBlip>
              <a:defRPr sz="280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1pPr>
            <a:lvl2pPr marL="742950" indent="-285750" algn="l">
              <a:buFontTx/>
              <a:buBlip>
                <a:blip r:embed="rId2"/>
              </a:buBlip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-52366" y="69490"/>
            <a:ext cx="1570266" cy="1106703"/>
            <a:chOff x="6237325" y="3918459"/>
            <a:chExt cx="2379189" cy="16768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37325" y="3918459"/>
              <a:ext cx="2379189" cy="1676822"/>
            </a:xfrm>
            <a:prstGeom prst="rect">
              <a:avLst/>
            </a:prstGeom>
          </p:spPr>
        </p:pic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616920" y="3946870"/>
              <a:ext cx="1620000" cy="162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495" y="527605"/>
            <a:ext cx="641361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6413610" cy="473385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18"/>
            <a:ext cx="82296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3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3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49244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4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83301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 Apr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g94trust.org/" TargetMode="External"/><Relationship Id="rId2" Type="http://schemas.openxmlformats.org/officeDocument/2006/relationships/hyperlink" Target="mailto:info@ceg94alumni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956050"/>
            <a:ext cx="8093365" cy="137434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CEG’94  Trust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5872280"/>
            <a:ext cx="8093365" cy="763525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Sponsoring the Dreams of Less Fortunate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404460" y="222193"/>
            <a:ext cx="2878816" cy="2028955"/>
            <a:chOff x="6237325" y="3918459"/>
            <a:chExt cx="2379189" cy="167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37325" y="3918459"/>
              <a:ext cx="2379189" cy="1676822"/>
            </a:xfrm>
            <a:prstGeom prst="rect">
              <a:avLst/>
            </a:prstGeom>
          </p:spPr>
        </p:pic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616920" y="3946870"/>
              <a:ext cx="1620000" cy="162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How can you help?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By contributing to the Corpus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Additional contributions to support needy students in the next academic year (Corpus interest will kick in only after 1 year)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Additional ways to help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Full sponsorship for one student for entire course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Specific sponsorship (Tuition, hostel fees, books, dress for Diwali / Christmas or in any way you think fit)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12384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Modus Operandi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Send in your contributions to Trust via Online Transfers / </a:t>
            </a:r>
            <a:r>
              <a:rPr lang="en-US" dirty="0" err="1"/>
              <a:t>Cheque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sz="2600" dirty="0"/>
              <a:t>Account Name: </a:t>
            </a:r>
            <a:r>
              <a:rPr lang="en-US" sz="2600" dirty="0">
                <a:solidFill>
                  <a:srgbClr val="FF6600"/>
                </a:solidFill>
              </a:rPr>
              <a:t>CEG94 Trust</a:t>
            </a:r>
            <a:r>
              <a:rPr lang="en-US" sz="2600" dirty="0"/>
              <a:t>, Account Number: </a:t>
            </a:r>
            <a:r>
              <a:rPr lang="en-IN" sz="2600" dirty="0">
                <a:solidFill>
                  <a:srgbClr val="FF6600"/>
                </a:solidFill>
                <a:latin typeface="Baskerville Old Face" panose="02020602080505020303" pitchFamily="18" charset="0"/>
              </a:rPr>
              <a:t>60220504</a:t>
            </a:r>
            <a:r>
              <a:rPr lang="en-IN" sz="2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7907</a:t>
            </a:r>
          </a:p>
          <a:p>
            <a:pPr lvl="1">
              <a:spcBef>
                <a:spcPts val="1200"/>
              </a:spcBef>
            </a:pPr>
            <a:r>
              <a:rPr lang="en-US" sz="2600" dirty="0">
                <a:solidFill>
                  <a:srgbClr val="FF6600"/>
                </a:solidFill>
              </a:rPr>
              <a:t>ICICI Bank</a:t>
            </a:r>
            <a:r>
              <a:rPr lang="en-US" sz="2600" dirty="0"/>
              <a:t>, R.H. Road Branch, IFSC code:  </a:t>
            </a:r>
            <a:r>
              <a:rPr lang="en-US" sz="2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ICIC0006022</a:t>
            </a:r>
          </a:p>
          <a:p>
            <a:pPr>
              <a:spcBef>
                <a:spcPts val="1200"/>
              </a:spcBef>
            </a:pPr>
            <a:r>
              <a:rPr lang="en-IN" dirty="0"/>
              <a:t>Indian passport holders may transfer from their resident savings or NRO accounts</a:t>
            </a:r>
          </a:p>
          <a:p>
            <a:pPr>
              <a:spcBef>
                <a:spcPts val="1200"/>
              </a:spcBef>
            </a:pPr>
            <a:r>
              <a:rPr lang="en-IN" dirty="0"/>
              <a:t>Income Tax exemption u/s 80G shall be made available in future [Dec’18]</a:t>
            </a:r>
          </a:p>
          <a:p>
            <a:pPr>
              <a:spcBef>
                <a:spcPts val="1200"/>
              </a:spcBef>
            </a:pPr>
            <a:r>
              <a:rPr lang="en-IN" dirty="0"/>
              <a:t>Non-Indian passport holder may transfer through a relative or friend holding an Indian passport</a:t>
            </a:r>
          </a:p>
          <a:p>
            <a:pPr>
              <a:spcBef>
                <a:spcPts val="1200"/>
              </a:spcBef>
            </a:pPr>
            <a:r>
              <a:rPr lang="en-IN" dirty="0"/>
              <a:t>Trust shall begin accepting foreign remittances upon receiving further approvals [Mar’19]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86870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Reach out to </a:t>
            </a:r>
            <a:r>
              <a:rPr lang="en-US" dirty="0">
                <a:hlinkClick r:id="rId2"/>
              </a:rPr>
              <a:t>info@ceg94trust.org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dirty="0"/>
              <a:t>Visit </a:t>
            </a:r>
            <a:r>
              <a:rPr lang="en-IN" dirty="0">
                <a:hlinkClick r:id="rId3"/>
              </a:rPr>
              <a:t>http://www.ceg94trust.org</a:t>
            </a:r>
            <a:endParaRPr lang="en-I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Attend one of the Trust meetings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271203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575" y="1596540"/>
            <a:ext cx="1832460" cy="2338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16" y="2360065"/>
            <a:ext cx="6557164" cy="152705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ta-IN" sz="1600" dirty="0">
                <a:solidFill>
                  <a:schemeClr val="accent1">
                    <a:lumMod val="50000"/>
                  </a:schemeClr>
                </a:solidFill>
              </a:rPr>
              <a:t>அன்ன சத்திரம் ஆயிரம் வைத்தல், ஆலயம் பதினாயிரம் நாட்டல், பின்னருள்ள தருமங்கள் யாவும், பெயர் விளங்கி ஒளிர நிறுத்தல், அன்னயாவினும் புண்ணியம் கோடி </a:t>
            </a:r>
            <a:r>
              <a:rPr lang="ta-IN" sz="1600" b="1" dirty="0">
                <a:solidFill>
                  <a:schemeClr val="accent1">
                    <a:lumMod val="50000"/>
                  </a:schemeClr>
                </a:solidFill>
              </a:rPr>
              <a:t>ஆங்கோர் ஏழைக்கு எழுத்தறிவித்தல்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320" y="4576797"/>
            <a:ext cx="855148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Your Small Contributions Today can Make a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Big Difference to Someone’s Life.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6066471"/>
            <a:ext cx="2225351" cy="70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374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Vision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 Give Back to our Society, by helping the Less Fortunate Students of CEG to achieve their Dreams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6089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Monetary help for the meritorious and needy students to pay Tuition Fees &amp; Hostel Fees, irrespective of religion, caste, creed or gender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Non-monetary help in terms of mentoring, career guidance and soft skills development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Connecting our </a:t>
            </a:r>
            <a:r>
              <a:rPr lang="en-US" dirty="0" err="1"/>
              <a:t>batchmates</a:t>
            </a:r>
            <a:r>
              <a:rPr lang="en-US" dirty="0"/>
              <a:t> to the needy students for additional help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59350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Progress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Interactions with CEG Dean and Alumni Association to define shape to our vision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CEG’94 Trust formed as a Charitable Trust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600" dirty="0"/>
              <a:t>Registered 325/2017 under Indian Trust Act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Office bearers selected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Opened bank account.  Started accepting contributions from CEG ‘94 Alumni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Processes &amp; Procedures  - Work in progress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Identified first set of beneficiaries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40163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Office Bearers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207360"/>
            <a:ext cx="7787954" cy="4514115"/>
          </a:xfrm>
        </p:spPr>
        <p:txBody>
          <a:bodyPr>
            <a:normAutofit fontScale="62500" lnSpcReduction="20000"/>
          </a:bodyPr>
          <a:lstStyle/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solidFill>
                  <a:srgbClr val="FF9900"/>
                </a:solidFill>
              </a:rPr>
              <a:t>President:  </a:t>
            </a:r>
            <a:r>
              <a:rPr lang="en-US" dirty="0"/>
              <a:t>M. </a:t>
            </a:r>
            <a:r>
              <a:rPr lang="en-US" dirty="0" err="1"/>
              <a:t>Tamilarasan</a:t>
            </a:r>
            <a:r>
              <a:rPr lang="en-US" dirty="0"/>
              <a:t> (Civil)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solidFill>
                  <a:srgbClr val="FF9900"/>
                </a:solidFill>
              </a:rPr>
              <a:t>Secretary:  </a:t>
            </a:r>
            <a:r>
              <a:rPr lang="en-US" dirty="0"/>
              <a:t>R.S. Ramesh (</a:t>
            </a:r>
            <a:r>
              <a:rPr lang="en-US" dirty="0" err="1"/>
              <a:t>Mech</a:t>
            </a:r>
            <a:r>
              <a:rPr lang="en-US" dirty="0"/>
              <a:t>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solidFill>
                  <a:srgbClr val="FF9900"/>
                </a:solidFill>
              </a:rPr>
              <a:t>Treasurer:  </a:t>
            </a:r>
            <a:r>
              <a:rPr lang="en-US" dirty="0"/>
              <a:t>V. </a:t>
            </a:r>
            <a:r>
              <a:rPr lang="en-US" dirty="0" err="1"/>
              <a:t>Purushothaman</a:t>
            </a:r>
            <a:r>
              <a:rPr lang="en-US" dirty="0"/>
              <a:t> (ECE)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solidFill>
                  <a:srgbClr val="FF9900"/>
                </a:solidFill>
              </a:rPr>
              <a:t>Trustees:    </a:t>
            </a:r>
            <a:r>
              <a:rPr lang="en-US" dirty="0"/>
              <a:t>N. </a:t>
            </a:r>
            <a:r>
              <a:rPr lang="en-US" dirty="0" err="1"/>
              <a:t>Anuradha</a:t>
            </a:r>
            <a:r>
              <a:rPr lang="en-US" dirty="0"/>
              <a:t> (Industrial),  K.P. </a:t>
            </a:r>
            <a:r>
              <a:rPr lang="en-US" dirty="0" err="1"/>
              <a:t>Karuvelamuthu</a:t>
            </a:r>
            <a:r>
              <a:rPr lang="en-US" dirty="0"/>
              <a:t>  (EEE), K. Natarajan (Printing), S. </a:t>
            </a:r>
            <a:r>
              <a:rPr lang="en-US" dirty="0" err="1"/>
              <a:t>Selvakumar</a:t>
            </a:r>
            <a:r>
              <a:rPr lang="en-US" dirty="0"/>
              <a:t> (ECE), R. </a:t>
            </a:r>
            <a:r>
              <a:rPr lang="en-US" dirty="0" err="1"/>
              <a:t>Senthilkumar</a:t>
            </a:r>
            <a:r>
              <a:rPr lang="en-US" dirty="0"/>
              <a:t> (Production), S. </a:t>
            </a:r>
            <a:r>
              <a:rPr lang="en-US" dirty="0" err="1"/>
              <a:t>Priya</a:t>
            </a:r>
            <a:r>
              <a:rPr lang="en-US" dirty="0"/>
              <a:t> (CSE), </a:t>
            </a:r>
            <a:r>
              <a:rPr lang="en-US" dirty="0" err="1"/>
              <a:t>Sundar</a:t>
            </a:r>
            <a:r>
              <a:rPr lang="en-US" dirty="0"/>
              <a:t> (Mining)</a:t>
            </a:r>
          </a:p>
          <a:p>
            <a:pPr marL="442913" indent="-442913">
              <a:lnSpc>
                <a:spcPct val="150000"/>
              </a:lnSpc>
              <a:spcBef>
                <a:spcPts val="1200"/>
              </a:spcBef>
            </a:pPr>
            <a:r>
              <a:rPr lang="en-US" dirty="0">
                <a:solidFill>
                  <a:srgbClr val="FF9900"/>
                </a:solidFill>
              </a:rPr>
              <a:t>Committee Members:    </a:t>
            </a:r>
            <a:r>
              <a:rPr lang="en-US" dirty="0"/>
              <a:t>R. Kannan (ECE),  S.S. </a:t>
            </a:r>
            <a:r>
              <a:rPr lang="en-US" dirty="0" err="1"/>
              <a:t>Karthikeyan</a:t>
            </a:r>
            <a:r>
              <a:rPr lang="en-US" dirty="0"/>
              <a:t> (CSE), </a:t>
            </a:r>
            <a:r>
              <a:rPr lang="en-US" dirty="0" err="1"/>
              <a:t>Lalitha</a:t>
            </a:r>
            <a:r>
              <a:rPr lang="en-US" dirty="0"/>
              <a:t> </a:t>
            </a:r>
            <a:r>
              <a:rPr lang="en-US" dirty="0" err="1"/>
              <a:t>Jayabalan</a:t>
            </a:r>
            <a:r>
              <a:rPr lang="en-US" dirty="0"/>
              <a:t> (CSE), S. </a:t>
            </a:r>
            <a:r>
              <a:rPr lang="en-US" dirty="0" err="1"/>
              <a:t>Premkumar</a:t>
            </a:r>
            <a:r>
              <a:rPr lang="en-US" dirty="0"/>
              <a:t> (</a:t>
            </a:r>
            <a:r>
              <a:rPr lang="en-US" dirty="0" err="1"/>
              <a:t>Mech</a:t>
            </a:r>
            <a:r>
              <a:rPr lang="en-US" dirty="0"/>
              <a:t>),  T.S. </a:t>
            </a:r>
            <a:r>
              <a:rPr lang="en-US" dirty="0" err="1"/>
              <a:t>Revathy</a:t>
            </a:r>
            <a:r>
              <a:rPr lang="en-US" dirty="0"/>
              <a:t> (EEE), S. Ganesh (ECE), B. Jaisankar (ECE), </a:t>
            </a:r>
            <a:r>
              <a:rPr lang="en-US" dirty="0" err="1"/>
              <a:t>Karpagavalli</a:t>
            </a:r>
            <a:r>
              <a:rPr lang="en-US" dirty="0"/>
              <a:t> </a:t>
            </a:r>
            <a:r>
              <a:rPr lang="en-US" dirty="0" err="1"/>
              <a:t>Jaykumar</a:t>
            </a:r>
            <a:r>
              <a:rPr lang="en-US" dirty="0"/>
              <a:t> (Industrial), Prakash (EEE), N. </a:t>
            </a:r>
            <a:r>
              <a:rPr lang="en-US" dirty="0" err="1"/>
              <a:t>Sivakumar</a:t>
            </a:r>
            <a:r>
              <a:rPr lang="en-US" dirty="0"/>
              <a:t> (EEE), Srikanth (ECE)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Plan - Monetary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360065"/>
            <a:ext cx="7940659" cy="42757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 build initial corpus of 30 lakhs to provide recurring revenue to fund Trust sponsorships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300 </a:t>
            </a:r>
            <a:r>
              <a:rPr lang="en-US" dirty="0" err="1"/>
              <a:t>batchmates</a:t>
            </a:r>
            <a:r>
              <a:rPr lang="en-US" dirty="0"/>
              <a:t> * </a:t>
            </a:r>
            <a:r>
              <a:rPr lang="en-US" dirty="0" err="1"/>
              <a:t>Rs</a:t>
            </a:r>
            <a:r>
              <a:rPr lang="en-US" dirty="0"/>
              <a:t>. 10,000 One Time Contribution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 Expected interest – </a:t>
            </a:r>
            <a:r>
              <a:rPr lang="en-US" dirty="0" err="1"/>
              <a:t>Rs</a:t>
            </a:r>
            <a:r>
              <a:rPr lang="en-US" dirty="0"/>
              <a:t>. 2,40,000 per annum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Sponsor up to 8 students*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15K Tuition + 15 K Hostel fees 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Indicative.  May vary based on needs and funds availability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Contributions in excess of Rs.10,000 made by our </a:t>
            </a:r>
            <a:r>
              <a:rPr lang="en-US" dirty="0" err="1"/>
              <a:t>batchmates</a:t>
            </a:r>
            <a:r>
              <a:rPr lang="en-US" dirty="0"/>
              <a:t>, up to a maximum of 2 lakhs, to be used to fund 2018-19 students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Plan – Non-monetary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360065"/>
            <a:ext cx="7940659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Mentor Program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Career Guidance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Soft skills / Interview Preparation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Internships / Placement assistance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293146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6260" y="2088591"/>
            <a:ext cx="8704185" cy="13404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Building the Corpus - Progress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2490" y="2559689"/>
            <a:ext cx="6800766" cy="45424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0712" y="2088590"/>
            <a:ext cx="7329839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50000"/>
                  </a:schemeClr>
                </a:solidFill>
                <a:effectLst/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Corpus Collected – 11.97 lakhs / 30 lakhs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2137" y="2818180"/>
            <a:ext cx="4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8778" y="2883293"/>
            <a:ext cx="7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30%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3513" y="2893730"/>
            <a:ext cx="7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100%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1180" y="2759483"/>
            <a:ext cx="0" cy="18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1205" y="4109346"/>
            <a:ext cx="380939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nstantia" panose="02030602050306030303" pitchFamily="18" charset="0"/>
              </a:rPr>
              <a:t>Departmentwise</a:t>
            </a:r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 Contribution: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0115" y="4128603"/>
            <a:ext cx="32109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% of Class Contributed: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7" y="4478678"/>
            <a:ext cx="3785385" cy="1962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96259" y="3459682"/>
            <a:ext cx="87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Contributions towards funding operations for the next 2 academic years:     5,09,003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15" y="4497935"/>
            <a:ext cx="3097464" cy="22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138425"/>
            <a:ext cx="7329839" cy="763525"/>
          </a:xfrm>
        </p:spPr>
        <p:txBody>
          <a:bodyPr>
            <a:normAutofit/>
          </a:bodyPr>
          <a:lstStyle/>
          <a:p>
            <a:r>
              <a:rPr lang="en-US" dirty="0"/>
              <a:t>Trust Operations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6" y="2360065"/>
            <a:ext cx="7787954" cy="42757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Monthly meeting of Trustees.  Larger group invited to brainstorm and formulate policies &amp; procedures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Plan to include Online conference for NRIs to join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Working with CEG, Dean and Alumni Association to identify beneficiaries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Apr 2018</a:t>
            </a:r>
          </a:p>
        </p:txBody>
      </p:sp>
    </p:spTree>
    <p:extLst>
      <p:ext uri="{BB962C8B-B14F-4D97-AF65-F5344CB8AC3E}">
        <p14:creationId xmlns:p14="http://schemas.microsoft.com/office/powerpoint/2010/main" val="40789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On-screen Show (4:3)</PresentationFormat>
  <Paragraphs>100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Calibri</vt:lpstr>
      <vt:lpstr>Constantia</vt:lpstr>
      <vt:lpstr>FrankRuehl</vt:lpstr>
      <vt:lpstr>Latha</vt:lpstr>
      <vt:lpstr>Times New Roman</vt:lpstr>
      <vt:lpstr>Office Theme</vt:lpstr>
      <vt:lpstr>CEG’94  Trust</vt:lpstr>
      <vt:lpstr>Vision</vt:lpstr>
      <vt:lpstr>Mission</vt:lpstr>
      <vt:lpstr>Progress</vt:lpstr>
      <vt:lpstr>Office Bearers</vt:lpstr>
      <vt:lpstr>Plan - Monetary</vt:lpstr>
      <vt:lpstr>Plan – Non-monetary</vt:lpstr>
      <vt:lpstr>Building the Corpus - Progress</vt:lpstr>
      <vt:lpstr>Trust Operations</vt:lpstr>
      <vt:lpstr>How can you help?</vt:lpstr>
      <vt:lpstr>The Modus Operandi …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2015-01-25T12:40:33Z</dcterms:created>
  <dcterms:modified xsi:type="dcterms:W3CDTF">2018-05-21T13:26:22Z</dcterms:modified>
</cp:coreProperties>
</file>