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4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git\ceg94trust\docs\For-Portal-1Jan19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817594488040767"/>
          <c:y val="2.0337519552843602E-3"/>
          <c:w val="0.56377159641082886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/>
              <a:t>Sponsorship split </a:t>
            </a:r>
          </a:p>
        </c:rich>
      </c:tx>
      <c:layout>
        <c:manualLayout>
          <c:xMode val="edge"/>
          <c:yMode val="edge"/>
          <c:x val="0.340434737844921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2-44CA-BD86-EB63939BD29B}"/>
              </c:ext>
            </c:extLst>
          </c:dPt>
          <c:dLbls>
            <c:dLbl>
              <c:idx val="0"/>
              <c:layout>
                <c:manualLayout>
                  <c:x val="-3.8588685451699634E-2"/>
                  <c:y val="-8.8715114735301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2-44CA-BD86-EB63939BD29B}"/>
                </c:ext>
              </c:extLst>
            </c:dLbl>
            <c:dLbl>
              <c:idx val="1"/>
              <c:layout>
                <c:manualLayout>
                  <c:x val="3.0178992579733867E-2"/>
                  <c:y val="1.385429629036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2-44CA-BD86-EB63939BD29B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2-44CA-BD86-EB63939BD29B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962-44CA-BD86-EB63939BD29B}"/>
              </c:ext>
            </c:extLst>
          </c:dPt>
          <c:dLbls>
            <c:dLbl>
              <c:idx val="0"/>
              <c:layout>
                <c:manualLayout>
                  <c:x val="8.9237377706359811E-2"/>
                  <c:y val="0.164022790013869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62-44CA-BD86-EB63939BD29B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2-44CA-BD86-EB63939BD29B}"/>
                </c:ext>
              </c:extLst>
            </c:dLbl>
            <c:dLbl>
              <c:idx val="2"/>
              <c:layout>
                <c:manualLayout>
                  <c:x val="-9.2557274541158557E-2"/>
                  <c:y val="-2.61319794969344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323275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62-44CA-BD86-EB63939BD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3600" b="1" dirty="0">
                <a:latin typeface="Algerian" panose="04020705040A02060702" pitchFamily="82" charset="0"/>
              </a:rPr>
              <a:t>Total Donations</a:t>
            </a:r>
            <a:r>
              <a:rPr lang="en-IN" sz="3600" b="1" baseline="0" dirty="0">
                <a:latin typeface="Algerian" panose="04020705040A02060702" pitchFamily="82" charset="0"/>
              </a:rPr>
              <a:t> </a:t>
            </a:r>
            <a:r>
              <a:rPr lang="en-IN" sz="3600" b="1" i="0" u="none" strike="noStrike" baseline="0" dirty="0">
                <a:effectLst/>
                <a:latin typeface="Algerian" panose="04020705040A02060702" pitchFamily="82" charset="0"/>
              </a:rPr>
              <a:t> </a:t>
            </a:r>
          </a:p>
          <a:p>
            <a:pPr>
              <a:defRPr sz="3600" b="1">
                <a:latin typeface="Algerian" panose="04020705040A02060702" pitchFamily="82" charset="0"/>
              </a:defRPr>
            </a:pPr>
            <a:r>
              <a:rPr lang="en-IN" sz="3600" b="1" i="0" u="none" strike="noStrike" baseline="0" dirty="0">
                <a:effectLst/>
                <a:latin typeface="Algerian" panose="04020705040A02060702" pitchFamily="82" charset="0"/>
              </a:rPr>
              <a:t>₹ 29,40,831 : 156/390 </a:t>
            </a:r>
            <a:endParaRPr lang="en-IN" sz="3600" b="1" dirty="0"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58717451721766967"/>
          <c:y val="2.0794554127343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38-4E6B-A12C-3A23DA0F252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38-4E6B-A12C-3A23DA0F252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38-4E6B-A12C-3A23DA0F252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38-4E6B-A12C-3A23DA0F252A}"/>
              </c:ext>
            </c:extLst>
          </c:dPt>
          <c:dLbls>
            <c:dLbl>
              <c:idx val="0"/>
              <c:layout>
                <c:manualLayout>
                  <c:x val="5.8457007716250352E-3"/>
                  <c:y val="9.2798497054315698E-2"/>
                </c:manualLayout>
              </c:layout>
              <c:tx>
                <c:rich>
                  <a:bodyPr/>
                  <a:lstStyle/>
                  <a:p>
                    <a:fld id="{1D5A273C-E6F1-4E32-B771-9569B52F26E0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4D382AE8-288F-433F-B05C-109DFE87025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38-4E6B-A12C-3A23DA0F252A}"/>
                </c:ext>
              </c:extLst>
            </c:dLbl>
            <c:dLbl>
              <c:idx val="1"/>
              <c:layout>
                <c:manualLayout>
                  <c:x val="-0.10544915457257059"/>
                  <c:y val="-1.1949403900467177E-2"/>
                </c:manualLayout>
              </c:layout>
              <c:tx>
                <c:rich>
                  <a:bodyPr/>
                  <a:lstStyle/>
                  <a:p>
                    <a:fld id="{B6665D21-5686-45C8-B3C0-56912E84858F}" type="VALUE">
                      <a:rPr lang="en-US"/>
                      <a:pPr/>
                      <a:t>[VALUE]</a:t>
                    </a:fld>
                    <a:r>
                      <a:rPr lang="en-US" baseline="0" dirty="0"/>
                      <a:t> </a:t>
                    </a:r>
                  </a:p>
                  <a:p>
                    <a:fld id="{5A1A7562-FCB1-4F37-A8E7-A19F1635E100}" type="PERCENTAGE">
                      <a:rPr lang="en-US" baseline="0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99786970866162"/>
                      <c:h val="9.835291375672110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038-4E6B-A12C-3A23DA0F252A}"/>
                </c:ext>
              </c:extLst>
            </c:dLbl>
            <c:dLbl>
              <c:idx val="2"/>
              <c:layout>
                <c:manualLayout>
                  <c:x val="3.1423241731853204E-5"/>
                  <c:y val="2.215259851829143E-2"/>
                </c:manualLayout>
              </c:layout>
              <c:tx>
                <c:rich>
                  <a:bodyPr/>
                  <a:lstStyle/>
                  <a:p>
                    <a:fld id="{5AA1250B-B71B-48AA-9636-C45DA7530DBF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35E1ECCA-8E64-42BC-B4C2-F53B453A23F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038-4E6B-A12C-3A23DA0F252A}"/>
                </c:ext>
              </c:extLst>
            </c:dLbl>
            <c:dLbl>
              <c:idx val="3"/>
              <c:layout>
                <c:manualLayout>
                  <c:x val="3.6126949896596643E-2"/>
                  <c:y val="3.0178336275639584E-2"/>
                </c:manualLayout>
              </c:layout>
              <c:tx>
                <c:rich>
                  <a:bodyPr/>
                  <a:lstStyle/>
                  <a:p>
                    <a:fld id="{86280E65-C5D2-48D5-996E-F960A520FD2B}" type="VALUE">
                      <a:rPr lang="en-US"/>
                      <a:pPr/>
                      <a:t>[VALUE]</a:t>
                    </a:fld>
                    <a:endParaRPr lang="en-US" dirty="0"/>
                  </a:p>
                  <a:p>
                    <a:r>
                      <a:rPr lang="en-US" baseline="0" dirty="0"/>
                      <a:t> </a:t>
                    </a:r>
                    <a:fld id="{5FBD35FD-2034-4517-9482-A1A8FE7D5C7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038-4E6B-A12C-3A23DA0F25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'dept-portal'!$Q$22:$Q$25</c:f>
              <c:strCache>
                <c:ptCount val="4"/>
                <c:pt idx="0">
                  <c:v>AY 2018-19 Disbursement</c:v>
                </c:pt>
                <c:pt idx="1">
                  <c:v>Corpus</c:v>
                </c:pt>
                <c:pt idx="2">
                  <c:v>Interest</c:v>
                </c:pt>
                <c:pt idx="3">
                  <c:v>Short Term Reserve</c:v>
                </c:pt>
              </c:strCache>
            </c:strRef>
          </c:cat>
          <c:val>
            <c:numRef>
              <c:f>'dept-portal'!$R$22:$R$25</c:f>
              <c:numCache>
                <c:formatCode>_ "₹"\ * #,##0_ ;_ "₹"\ * \-#,##0_ ;_ "₹"\ * "-"??_ ;_ @_ </c:formatCode>
                <c:ptCount val="4"/>
                <c:pt idx="0">
                  <c:v>717572</c:v>
                </c:pt>
                <c:pt idx="1">
                  <c:v>1717894</c:v>
                </c:pt>
                <c:pt idx="2">
                  <c:v>66894</c:v>
                </c:pt>
                <c:pt idx="3">
                  <c:v>572259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38-4E6B-A12C-3A23DA0F252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11422503930134"/>
          <c:y val="0.58354273842811732"/>
          <c:w val="0.24448117650039311"/>
          <c:h val="0.4107607624271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3600" dirty="0"/>
              <a:t>CEG ‘94 Contributions 2/2</a:t>
            </a:r>
          </a:p>
        </c:rich>
      </c:tx>
      <c:layout>
        <c:manualLayout>
          <c:xMode val="edge"/>
          <c:yMode val="edge"/>
          <c:x val="0.34448898117815374"/>
          <c:y val="9.32939866148840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48332307524857"/>
          <c:y val="0.22727002818041592"/>
          <c:w val="0.42052604880993077"/>
          <c:h val="0.6660337285921215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F1-4316-B582-E36A91BFA0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F1-4316-B582-E36A91BFA0A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F1-4316-B582-E36A91BFA0A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F1-4316-B582-E36A91BFA0A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F1-4316-B582-E36A91BFA0A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F1-4316-B582-E36A91BFA0A2}"/>
              </c:ext>
            </c:extLst>
          </c:dPt>
          <c:dLbls>
            <c:dLbl>
              <c:idx val="0"/>
              <c:layout>
                <c:manualLayout>
                  <c:x val="-3.4768568486205152E-2"/>
                  <c:y val="5.2295931953667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1-4316-B582-E36A91BFA0A2}"/>
                </c:ext>
              </c:extLst>
            </c:dLbl>
            <c:dLbl>
              <c:idx val="1"/>
              <c:layout>
                <c:manualLayout>
                  <c:x val="-5.199990909187889E-2"/>
                  <c:y val="-7.88872892330302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1-4316-B582-E36A91BFA0A2}"/>
                </c:ext>
              </c:extLst>
            </c:dLbl>
            <c:dLbl>
              <c:idx val="2"/>
              <c:layout>
                <c:manualLayout>
                  <c:x val="-1.834380554691056E-2"/>
                  <c:y val="-6.38790782603096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F1-4316-B582-E36A91BFA0A2}"/>
                </c:ext>
              </c:extLst>
            </c:dLbl>
            <c:dLbl>
              <c:idx val="3"/>
              <c:layout>
                <c:manualLayout>
                  <c:x val="4.0641727847986746E-2"/>
                  <c:y val="-1.0789045522935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F1-4316-B582-E36A91BFA0A2}"/>
                </c:ext>
              </c:extLst>
            </c:dLbl>
            <c:dLbl>
              <c:idx val="4"/>
              <c:layout>
                <c:manualLayout>
                  <c:x val="4.0541079571043498E-2"/>
                  <c:y val="6.2520438667835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F1-4316-B582-E36A91BFA0A2}"/>
                </c:ext>
              </c:extLst>
            </c:dLbl>
            <c:dLbl>
              <c:idx val="5"/>
              <c:layout>
                <c:manualLayout>
                  <c:x val="1.9913593995363996E-2"/>
                  <c:y val="3.63789004262996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3F1-4316-B582-E36A91BFA0A2}"/>
                </c:ext>
              </c:extLst>
            </c:dLbl>
            <c:dLbl>
              <c:idx val="7"/>
              <c:layout>
                <c:manualLayout>
                  <c:x val="1.8960110843724932E-2"/>
                  <c:y val="4.4728434504792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3F1-4316-B582-E36A91BFA0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'dept-portal'!$D$29:$D$34</c:f>
              <c:strCache>
                <c:ptCount val="6"/>
                <c:pt idx="0">
                  <c:v>Civil
6/17
₹ 60,000 
2% </c:v>
                </c:pt>
                <c:pt idx="1">
                  <c:v>Mining
3/28
₹ 35,000 
1.2%</c:v>
                </c:pt>
                <c:pt idx="2">
                  <c:v>Printing
4/15
₹ 55,000 
1.9%</c:v>
                </c:pt>
                <c:pt idx="3">
                  <c:v>Industrial
3/15
₹ 79,307 
2.7%</c:v>
                </c:pt>
                <c:pt idx="4">
                  <c:v>Production
2/10
₹ 20,000 
0.7%</c:v>
                </c:pt>
                <c:pt idx="5">
                  <c:v>Others
6
₹ 93,875 
3.2%
</c:v>
                </c:pt>
              </c:strCache>
            </c:strRef>
          </c:cat>
          <c:val>
            <c:numRef>
              <c:f>'dept-portal'!$E$29:$E$34</c:f>
              <c:numCache>
                <c:formatCode>_ [$₹-4009]\ * #,##0_ ;_ [$₹-4009]\ * \-#,##0_ ;_ [$₹-4009]\ * "-"??_ ;_ @_ </c:formatCode>
                <c:ptCount val="6"/>
                <c:pt idx="0">
                  <c:v>60000</c:v>
                </c:pt>
                <c:pt idx="1">
                  <c:v>30000</c:v>
                </c:pt>
                <c:pt idx="2">
                  <c:v>40000</c:v>
                </c:pt>
                <c:pt idx="3">
                  <c:v>30000</c:v>
                </c:pt>
                <c:pt idx="4">
                  <c:v>20000</c:v>
                </c:pt>
                <c:pt idx="5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3F1-4316-B582-E36A91BFA0A2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F1-4316-B582-E36A91BFA0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3F1-4316-B582-E36A91BFA0A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3F1-4316-B582-E36A91BFA0A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3F1-4316-B582-E36A91BFA0A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3F1-4316-B582-E36A91BFA0A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3F1-4316-B582-E36A91BFA0A2}"/>
              </c:ext>
            </c:extLst>
          </c:dPt>
          <c:dLbls>
            <c:dLbl>
              <c:idx val="1"/>
              <c:layout>
                <c:manualLayout>
                  <c:x val="1.035935145404293E-3"/>
                  <c:y val="-4.04483302518974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F1-4316-B582-E36A91BFA0A2}"/>
                </c:ext>
              </c:extLst>
            </c:dLbl>
            <c:dLbl>
              <c:idx val="2"/>
              <c:layout>
                <c:manualLayout>
                  <c:x val="5.0436150263703051E-2"/>
                  <c:y val="-5.36575099394213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F1-4316-B582-E36A91BFA0A2}"/>
                </c:ext>
              </c:extLst>
            </c:dLbl>
            <c:dLbl>
              <c:idx val="3"/>
              <c:layout>
                <c:manualLayout>
                  <c:x val="5.3782898729126186E-2"/>
                  <c:y val="1.06908542141885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3F1-4316-B582-E36A91BFA0A2}"/>
                </c:ext>
              </c:extLst>
            </c:dLbl>
            <c:dLbl>
              <c:idx val="5"/>
              <c:layout>
                <c:manualLayout>
                  <c:x val="-5.0560066690692393E-2"/>
                  <c:y val="-2.38058828837244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3F1-4316-B582-E36A91BFA0A2}"/>
                </c:ext>
              </c:extLst>
            </c:dLbl>
            <c:dLbl>
              <c:idx val="6"/>
              <c:layout>
                <c:manualLayout>
                  <c:x val="-3.7920221687449865E-2"/>
                  <c:y val="-0.107902023429179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3F1-4316-B582-E36A91BFA0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'dept-portal'!$D$29:$D$34</c:f>
              <c:strCache>
                <c:ptCount val="6"/>
                <c:pt idx="0">
                  <c:v>Civil
6/17
₹ 60,000 
2% </c:v>
                </c:pt>
                <c:pt idx="1">
                  <c:v>Mining
3/28
₹ 35,000 
1.2%</c:v>
                </c:pt>
                <c:pt idx="2">
                  <c:v>Printing
4/15
₹ 55,000 
1.9%</c:v>
                </c:pt>
                <c:pt idx="3">
                  <c:v>Industrial
3/15
₹ 79,307 
2.7%</c:v>
                </c:pt>
                <c:pt idx="4">
                  <c:v>Production
2/10
₹ 20,000 
0.7%</c:v>
                </c:pt>
                <c:pt idx="5">
                  <c:v>Others
6
₹ 93,875 
3.2%
</c:v>
                </c:pt>
              </c:strCache>
            </c:strRef>
          </c:cat>
          <c:val>
            <c:numRef>
              <c:f>'dept-portal'!$F$29:$F$34</c:f>
              <c:numCache>
                <c:formatCode>_ [$₹-4009]\ * #,##0_ ;_ [$₹-4009]\ * \-#,##0_ ;_ [$₹-4009]\ * "-"??_ ;_ @_ </c:formatCode>
                <c:ptCount val="6"/>
                <c:pt idx="1">
                  <c:v>5000</c:v>
                </c:pt>
                <c:pt idx="2">
                  <c:v>15000</c:v>
                </c:pt>
                <c:pt idx="3">
                  <c:v>49307</c:v>
                </c:pt>
                <c:pt idx="5">
                  <c:v>68875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3F1-4316-B582-E36A91BFA0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340567331610096"/>
          <c:y val="0.41189258360555303"/>
          <c:w val="0.24952076114215846"/>
          <c:h val="0.506612547992226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800" b="0" i="0" u="none" strike="noStrike" kern="1200" baseline="0">
              <a:ln>
                <a:noFill/>
              </a:ln>
              <a:solidFill>
                <a:schemeClr val="tx2"/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/>
              <a:t>CEG'94 Contributions</a:t>
            </a:r>
            <a:r>
              <a:rPr lang="en-IN" sz="4000" b="1" baseline="0" dirty="0"/>
              <a:t> 1/2</a:t>
            </a:r>
            <a:endParaRPr lang="en-IN" sz="4000" b="1" dirty="0"/>
          </a:p>
        </c:rich>
      </c:tx>
      <c:layout>
        <c:manualLayout>
          <c:xMode val="edge"/>
          <c:yMode val="edge"/>
          <c:x val="0.29473878122712377"/>
          <c:y val="1.503712381072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77160315144714"/>
          <c:y val="0.23290873793308037"/>
          <c:w val="0.45117880630676721"/>
          <c:h val="0.767091285957138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90-49AD-8A6E-83F94CDD5D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90-49AD-8A6E-83F94CDD5DA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90-49AD-8A6E-83F94CDD5DA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90-49AD-8A6E-83F94CDD5DA4}"/>
              </c:ext>
            </c:extLst>
          </c:dPt>
          <c:dLbls>
            <c:dLbl>
              <c:idx val="0"/>
              <c:layout>
                <c:manualLayout>
                  <c:x val="-5.4509127336191676E-2"/>
                  <c:y val="4.2547661627585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90-49AD-8A6E-83F94CDD5DA4}"/>
                </c:ext>
              </c:extLst>
            </c:dLbl>
            <c:dLbl>
              <c:idx val="1"/>
              <c:layout>
                <c:manualLayout>
                  <c:x val="-1.4554108479173577E-2"/>
                  <c:y val="-5.2091937594898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90-49AD-8A6E-83F94CDD5DA4}"/>
                </c:ext>
              </c:extLst>
            </c:dLbl>
            <c:dLbl>
              <c:idx val="2"/>
              <c:layout>
                <c:manualLayout>
                  <c:x val="5.8353951216653495E-2"/>
                  <c:y val="2.45457739074018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90-49AD-8A6E-83F94CDD5DA4}"/>
                </c:ext>
              </c:extLst>
            </c:dLbl>
            <c:dLbl>
              <c:idx val="3"/>
              <c:layout>
                <c:manualLayout>
                  <c:x val="4.4596227730646559E-2"/>
                  <c:y val="5.48190453799935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90-49AD-8A6E-83F94CDD5D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'dept-portal'!$D$38:$D$41</c:f>
              <c:strCache>
                <c:ptCount val="4"/>
                <c:pt idx="0">
                  <c:v>CSE
46/67
₹ 7,27,450 
24.7%</c:v>
                </c:pt>
                <c:pt idx="1">
                  <c:v>ECE
40/74
₹ 7,71,916 
26.2%</c:v>
                </c:pt>
                <c:pt idx="2">
                  <c:v>EEE
21/61
₹ 4,73,280 
16.1%</c:v>
                </c:pt>
                <c:pt idx="3">
                  <c:v>Mech
31/103
₹ 6,25,003 
21.3%</c:v>
                </c:pt>
              </c:strCache>
            </c:strRef>
          </c:cat>
          <c:val>
            <c:numRef>
              <c:f>'dept-portal'!$E$38:$E$41</c:f>
              <c:numCache>
                <c:formatCode>_ "₹"\ * #,##0_ ;_ "₹"\ * \-#,##0_ ;_ "₹"\ * "-"??_ ;_ @_ </c:formatCode>
                <c:ptCount val="4"/>
                <c:pt idx="0">
                  <c:v>453000</c:v>
                </c:pt>
                <c:pt idx="1">
                  <c:v>498000</c:v>
                </c:pt>
                <c:pt idx="2">
                  <c:v>210000</c:v>
                </c:pt>
                <c:pt idx="3">
                  <c:v>285000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90-49AD-8A6E-83F94CDD5DA4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E90-49AD-8A6E-83F94CDD5D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E90-49AD-8A6E-83F94CDD5DA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E90-49AD-8A6E-83F94CDD5DA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E90-49AD-8A6E-83F94CDD5DA4}"/>
              </c:ext>
            </c:extLst>
          </c:dPt>
          <c:dLbls>
            <c:dLbl>
              <c:idx val="0"/>
              <c:layout>
                <c:manualLayout>
                  <c:x val="5.7282448380650552E-2"/>
                  <c:y val="-2.10003233385980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90-49AD-8A6E-83F94CDD5DA4}"/>
                </c:ext>
              </c:extLst>
            </c:dLbl>
            <c:dLbl>
              <c:idx val="1"/>
              <c:layout>
                <c:manualLayout>
                  <c:x val="5.4769844154274432E-2"/>
                  <c:y val="3.2727698543202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E90-49AD-8A6E-83F94CDD5DA4}"/>
                </c:ext>
              </c:extLst>
            </c:dLbl>
            <c:dLbl>
              <c:idx val="2"/>
              <c:layout>
                <c:manualLayout>
                  <c:x val="-6.2155904994525113E-2"/>
                  <c:y val="3.8727876822875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E90-49AD-8A6E-83F94CDD5DA4}"/>
                </c:ext>
              </c:extLst>
            </c:dLbl>
            <c:dLbl>
              <c:idx val="3"/>
              <c:layout>
                <c:manualLayout>
                  <c:x val="-7.8936095577520224E-2"/>
                  <c:y val="3.0158426893834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E90-49AD-8A6E-83F94CDD5D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'dept-portal'!$D$38:$D$41</c:f>
              <c:strCache>
                <c:ptCount val="4"/>
                <c:pt idx="0">
                  <c:v>CSE
46/67
₹ 7,27,450 
24.7%</c:v>
                </c:pt>
                <c:pt idx="1">
                  <c:v>ECE
40/74
₹ 7,71,916 
26.2%</c:v>
                </c:pt>
                <c:pt idx="2">
                  <c:v>EEE
21/61
₹ 4,73,280 
16.1%</c:v>
                </c:pt>
                <c:pt idx="3">
                  <c:v>Mech
31/103
₹ 6,25,003 
21.3%</c:v>
                </c:pt>
              </c:strCache>
            </c:strRef>
          </c:cat>
          <c:val>
            <c:numRef>
              <c:f>'dept-portal'!$F$38:$F$41</c:f>
              <c:numCache>
                <c:formatCode>_ "₹"\ * #,##0_ ;_ "₹"\ * \-#,##0_ ;_ "₹"\ * "-"??_ ;_ @_ </c:formatCode>
                <c:ptCount val="4"/>
                <c:pt idx="0">
                  <c:v>274450</c:v>
                </c:pt>
                <c:pt idx="1">
                  <c:v>273916</c:v>
                </c:pt>
                <c:pt idx="2">
                  <c:v>263280</c:v>
                </c:pt>
                <c:pt idx="3">
                  <c:v>340003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E90-49AD-8A6E-83F94CDD5D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14332981992723"/>
          <c:y val="0.55785273106872058"/>
          <c:w val="0.26242706744349448"/>
          <c:h val="0.431779539295861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0.6767</cdr:x>
      <cdr:y>1.53934E-7</cdr:y>
    </cdr:from>
    <cdr:to>
      <cdr:x>0.905</cdr:x>
      <cdr:y>0.09605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8106561" y="1"/>
          <a:ext cx="2734812" cy="623991"/>
        </a:xfrm>
        <a:prstGeom xmlns:a="http://schemas.openxmlformats.org/drawingml/2006/main" prst="rect">
          <a:avLst/>
        </a:prstGeom>
        <a:ln xmlns:a="http://schemas.openxmlformats.org/drawingml/2006/main" w="28575">
          <a:solidFill>
            <a:srgbClr val="0070C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4000" b="1" dirty="0"/>
            <a:t>22 Students</a:t>
          </a:r>
        </a:p>
        <a:p xmlns:a="http://schemas.openxmlformats.org/drawingml/2006/main">
          <a:endParaRPr lang="en-IN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0.69133</cdr:x>
      <cdr:y>0.15542</cdr:y>
    </cdr:from>
    <cdr:to>
      <cdr:x>0.90926</cdr:x>
      <cdr:y>0.32606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16907A7-8A70-4978-BFCD-4F3A305CD432}"/>
            </a:ext>
          </a:extLst>
        </cdr:cNvPr>
        <cdr:cNvSpPr txBox="1"/>
      </cdr:nvSpPr>
      <cdr:spPr>
        <a:xfrm xmlns:a="http://schemas.openxmlformats.org/drawingml/2006/main">
          <a:off x="7956958" y="985705"/>
          <a:ext cx="2508308" cy="1082179"/>
        </a:xfrm>
        <a:prstGeom xmlns:a="http://schemas.openxmlformats.org/drawingml/2006/main" prst="rect">
          <a:avLst/>
        </a:prstGeom>
        <a:ln xmlns:a="http://schemas.openxmlformats.org/drawingml/2006/main" w="38100">
          <a:solidFill>
            <a:srgbClr val="7030A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3200" b="1" dirty="0"/>
            <a:t>22 Students</a:t>
          </a:r>
        </a:p>
        <a:p xmlns:a="http://schemas.openxmlformats.org/drawingml/2006/main">
          <a:pPr algn="ctr"/>
          <a:r>
            <a:rPr lang="en-IN" sz="3200" b="1" dirty="0"/>
            <a:t>₹7,31,737</a:t>
          </a:r>
          <a:endParaRPr lang="en-IN" sz="3200" b="1" dirty="0">
            <a:latin typeface="Arial" panose="020B0604020202020204" pitchFamily="34" charset="0"/>
          </a:endParaRPr>
        </a:p>
        <a:p xmlns:a="http://schemas.openxmlformats.org/drawingml/2006/main">
          <a:pPr algn="ctr"/>
          <a:endParaRPr lang="en-IN" sz="32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0.44284</cdr:x>
      <cdr:y>0.43952</cdr:y>
    </cdr:from>
    <cdr:to>
      <cdr:x>0.55716</cdr:x>
      <cdr:y>0.56048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1E0F1C-487B-4DBD-AFF3-84472E38FC0A}"/>
            </a:ext>
          </a:extLst>
        </cdr:cNvPr>
        <cdr:cNvSpPr txBox="1"/>
      </cdr:nvSpPr>
      <cdr:spPr>
        <a:xfrm xmlns:a="http://schemas.openxmlformats.org/drawingml/2006/main">
          <a:off x="3542347" y="33223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0.08284</cdr:x>
      <cdr:y>0.23091</cdr:y>
    </cdr:from>
    <cdr:to>
      <cdr:x>0.37672</cdr:x>
      <cdr:y>0.45395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DDD6B5D-6FF6-4FB2-9D3F-3611D393E06A}"/>
            </a:ext>
          </a:extLst>
        </cdr:cNvPr>
        <cdr:cNvSpPr txBox="1"/>
      </cdr:nvSpPr>
      <cdr:spPr>
        <a:xfrm xmlns:a="http://schemas.openxmlformats.org/drawingml/2006/main">
          <a:off x="1071658" y="1886040"/>
          <a:ext cx="3801672" cy="1821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800" b="0" dirty="0"/>
            <a:t>Donations</a:t>
          </a:r>
          <a:r>
            <a:rPr lang="en-IN" sz="2800" b="0" baseline="0" dirty="0"/>
            <a:t> for </a:t>
          </a:r>
        </a:p>
        <a:p xmlns:a="http://schemas.openxmlformats.org/drawingml/2006/main">
          <a:r>
            <a:rPr lang="en-IN" sz="2800" b="0" baseline="0" dirty="0"/>
            <a:t>short term </a:t>
          </a:r>
        </a:p>
        <a:p xmlns:a="http://schemas.openxmlformats.org/drawingml/2006/main">
          <a:r>
            <a:rPr lang="en-IN" sz="2800" b="0" baseline="0" dirty="0"/>
            <a:t>reserve</a:t>
          </a:r>
          <a:endParaRPr lang="en-IN" sz="2800" b="0" dirty="0"/>
        </a:p>
      </cdr:txBody>
    </cdr:sp>
  </cdr:relSizeAnchor>
  <cdr:relSizeAnchor xmlns:cdr="http://schemas.openxmlformats.org/drawingml/2006/chartDrawing">
    <cdr:from>
      <cdr:x>0.38119</cdr:x>
      <cdr:y>0.53202</cdr:y>
    </cdr:from>
    <cdr:to>
      <cdr:x>0.6188</cdr:x>
      <cdr:y>0.67972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5691E11-9B56-4E94-B264-685C6FAEDDDE}"/>
            </a:ext>
          </a:extLst>
        </cdr:cNvPr>
        <cdr:cNvSpPr txBox="1"/>
      </cdr:nvSpPr>
      <cdr:spPr>
        <a:xfrm xmlns:a="http://schemas.openxmlformats.org/drawingml/2006/main">
          <a:off x="4931191" y="4345410"/>
          <a:ext cx="3073755" cy="12063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800" dirty="0"/>
            <a:t>Donations</a:t>
          </a:r>
          <a:r>
            <a:rPr lang="en-IN" sz="2800" baseline="0" dirty="0"/>
            <a:t> </a:t>
          </a:r>
        </a:p>
        <a:p xmlns:a="http://schemas.openxmlformats.org/drawingml/2006/main">
          <a:r>
            <a:rPr lang="en-IN" sz="2800" baseline="0" dirty="0"/>
            <a:t>for corpus</a:t>
          </a:r>
          <a:endParaRPr lang="en-IN" sz="2800" dirty="0"/>
        </a:p>
      </cdr:txBody>
    </cdr:sp>
  </cdr:relSizeAnchor>
  <cdr:relSizeAnchor xmlns:cdr="http://schemas.openxmlformats.org/drawingml/2006/chartDrawing">
    <cdr:from>
      <cdr:x>0.75112</cdr:x>
      <cdr:y>0.23642</cdr:y>
    </cdr:from>
    <cdr:to>
      <cdr:x>1</cdr:x>
      <cdr:y>0.42847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8D2F5211-E1A1-48DC-98CE-332B6B936FA0}"/>
            </a:ext>
          </a:extLst>
        </cdr:cNvPr>
        <cdr:cNvSpPr txBox="1"/>
      </cdr:nvSpPr>
      <cdr:spPr>
        <a:xfrm xmlns:a="http://schemas.openxmlformats.org/drawingml/2006/main">
          <a:off x="9716654" y="1930991"/>
          <a:ext cx="3219484" cy="15686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Branch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# contributed 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total donations 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percentage/total</a:t>
          </a:r>
          <a:r>
            <a:rPr lang="en-IN" sz="2000" b="1" baseline="0" dirty="0">
              <a:latin typeface="Bahnschrift SemiBold SemiConden" panose="020B0502040204020203" pitchFamily="34" charset="0"/>
            </a:rPr>
            <a:t> donations</a:t>
          </a:r>
          <a:endParaRPr lang="en-IN" sz="2000" b="1" dirty="0">
            <a:latin typeface="Bahnschrift SemiBold SemiConden" panose="020B0502040204020203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0.73324</cdr:x>
      <cdr:y>0.36762</cdr:y>
    </cdr:from>
    <cdr:to>
      <cdr:x>0.97346</cdr:x>
      <cdr:y>0.58985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B01AAB4-696E-47B4-BC3D-52C8AE30F561}"/>
            </a:ext>
          </a:extLst>
        </cdr:cNvPr>
        <cdr:cNvSpPr txBox="1"/>
      </cdr:nvSpPr>
      <cdr:spPr>
        <a:xfrm xmlns:a="http://schemas.openxmlformats.org/drawingml/2006/main">
          <a:off x="8808440" y="2445590"/>
          <a:ext cx="2885813" cy="1478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Branch 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# </a:t>
          </a:r>
          <a:r>
            <a:rPr lang="en-IN" sz="1800" b="1" dirty="0">
              <a:latin typeface="Bahnschrift SemiBold SemiConden" panose="020B0502040204020203" pitchFamily="34" charset="0"/>
            </a:rPr>
            <a:t>contributed</a:t>
          </a:r>
          <a:r>
            <a:rPr lang="en-IN" sz="2000" b="1" dirty="0">
              <a:latin typeface="Bahnschrift SemiBold SemiConden" panose="020B0502040204020203" pitchFamily="34" charset="0"/>
            </a:rPr>
            <a:t> 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total donations </a:t>
          </a:r>
        </a:p>
        <a:p xmlns:a="http://schemas.openxmlformats.org/drawingml/2006/main">
          <a:r>
            <a:rPr lang="en-IN" sz="2000" b="1" dirty="0">
              <a:latin typeface="Bahnschrift SemiBold SemiConden" panose="020B0502040204020203" pitchFamily="34" charset="0"/>
            </a:rPr>
            <a:t>percentage/total</a:t>
          </a:r>
          <a:r>
            <a:rPr lang="en-IN" sz="2000" b="1" baseline="0" dirty="0">
              <a:latin typeface="Bahnschrift SemiBold SemiConden" panose="020B0502040204020203" pitchFamily="34" charset="0"/>
            </a:rPr>
            <a:t> donations</a:t>
          </a:r>
          <a:endParaRPr lang="en-IN" sz="2000" b="1" dirty="0">
            <a:latin typeface="Bahnschrift SemiBold SemiConden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0.11539</cdr:x>
      <cdr:y>0.15495</cdr:y>
    </cdr:from>
    <cdr:to>
      <cdr:x>0.32801</cdr:x>
      <cdr:y>0.3396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B2943D9-0336-43CB-A7D7-8E9ADAE884B7}"/>
            </a:ext>
          </a:extLst>
        </cdr:cNvPr>
        <cdr:cNvSpPr txBox="1"/>
      </cdr:nvSpPr>
      <cdr:spPr>
        <a:xfrm xmlns:a="http://schemas.openxmlformats.org/drawingml/2006/main">
          <a:off x="1386198" y="1030773"/>
          <a:ext cx="2554211" cy="1228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400" b="0" dirty="0"/>
            <a:t>Donations</a:t>
          </a:r>
          <a:r>
            <a:rPr lang="en-IN" sz="2400" b="0" baseline="0" dirty="0"/>
            <a:t> for </a:t>
          </a:r>
        </a:p>
        <a:p xmlns:a="http://schemas.openxmlformats.org/drawingml/2006/main">
          <a:r>
            <a:rPr lang="en-IN" sz="2400" b="0" baseline="0" dirty="0"/>
            <a:t>short term </a:t>
          </a:r>
        </a:p>
        <a:p xmlns:a="http://schemas.openxmlformats.org/drawingml/2006/main">
          <a:r>
            <a:rPr lang="en-IN" sz="2400" b="0" baseline="0" dirty="0"/>
            <a:t>reserve</a:t>
          </a:r>
          <a:endParaRPr lang="en-IN" sz="2400" b="0" dirty="0"/>
        </a:p>
      </cdr:txBody>
    </cdr:sp>
  </cdr:relSizeAnchor>
  <cdr:relSizeAnchor xmlns:cdr="http://schemas.openxmlformats.org/drawingml/2006/chartDrawing">
    <cdr:from>
      <cdr:x>0.36072</cdr:x>
      <cdr:y>0.62469</cdr:y>
    </cdr:from>
    <cdr:to>
      <cdr:x>0.4872</cdr:x>
      <cdr:y>0.74653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27CF571E-E261-41CB-8CBE-2A8C3D35FCF8}"/>
            </a:ext>
          </a:extLst>
        </cdr:cNvPr>
        <cdr:cNvSpPr txBox="1"/>
      </cdr:nvSpPr>
      <cdr:spPr>
        <a:xfrm xmlns:a="http://schemas.openxmlformats.org/drawingml/2006/main">
          <a:off x="4333301" y="4155699"/>
          <a:ext cx="1519417" cy="8105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400" dirty="0"/>
            <a:t>Donations</a:t>
          </a:r>
          <a:r>
            <a:rPr lang="en-IN" sz="2400" baseline="0" dirty="0"/>
            <a:t> </a:t>
          </a:r>
        </a:p>
        <a:p xmlns:a="http://schemas.openxmlformats.org/drawingml/2006/main">
          <a:r>
            <a:rPr lang="en-IN" sz="2400" baseline="0" dirty="0"/>
            <a:t>for corpus</a:t>
          </a:r>
          <a:endParaRPr lang="en-IN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27396-326B-47ED-A9C5-2542F4EA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4490"/>
              </p:ext>
            </p:extLst>
          </p:nvPr>
        </p:nvGraphicFramePr>
        <p:xfrm>
          <a:off x="402672" y="780176"/>
          <a:ext cx="11501308" cy="5041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3470720179"/>
                    </a:ext>
                  </a:extLst>
                </a:gridCol>
                <a:gridCol w="1909782">
                  <a:extLst>
                    <a:ext uri="{9D8B030D-6E8A-4147-A177-3AD203B41FA5}">
                      <a16:colId xmlns:a16="http://schemas.microsoft.com/office/drawing/2014/main" val="394327988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757948988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317696018"/>
                    </a:ext>
                  </a:extLst>
                </a:gridCol>
                <a:gridCol w="2097247">
                  <a:extLst>
                    <a:ext uri="{9D8B030D-6E8A-4147-A177-3AD203B41FA5}">
                      <a16:colId xmlns:a16="http://schemas.microsoft.com/office/drawing/2014/main" val="903491076"/>
                    </a:ext>
                  </a:extLst>
                </a:gridCol>
                <a:gridCol w="2265030">
                  <a:extLst>
                    <a:ext uri="{9D8B030D-6E8A-4147-A177-3AD203B41FA5}">
                      <a16:colId xmlns:a16="http://schemas.microsoft.com/office/drawing/2014/main" val="1418716750"/>
                    </a:ext>
                  </a:extLst>
                </a:gridCol>
              </a:tblGrid>
              <a:tr h="703504">
                <a:tc>
                  <a:txBody>
                    <a:bodyPr/>
                    <a:lstStyle/>
                    <a:p>
                      <a:pPr algn="l" fontAlgn="b"/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Jul-18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Dec-18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4340"/>
                  </a:ext>
                </a:extLst>
              </a:tr>
              <a:tr h="703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Year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2370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₹84,850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₹2,35,500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₹3,20,350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1281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₹14,165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₹30,739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₹43,475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₹1,18,816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₹2,07,195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347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₹10,380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₹46,428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₹56,808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55515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IV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₹55,922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₹7,715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₹83,747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₹1,47,384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39576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Total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₹14,165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₹86,661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₹1,46,420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₹4,84,491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₹7,31,737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28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Tuition Fees: </a:t>
            </a:r>
            <a:r>
              <a:rPr lang="en-IN" sz="3600" b="1" dirty="0"/>
              <a:t>₹1,60,585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Hostel Fees: </a:t>
            </a:r>
            <a:r>
              <a:rPr lang="en-IN" sz="3600" b="1" dirty="0"/>
              <a:t>₹5,71,152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72065"/>
              </p:ext>
            </p:extLst>
          </p:nvPr>
        </p:nvGraphicFramePr>
        <p:xfrm>
          <a:off x="106260" y="651134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58213"/>
              </p:ext>
            </p:extLst>
          </p:nvPr>
        </p:nvGraphicFramePr>
        <p:xfrm>
          <a:off x="341152" y="515924"/>
          <a:ext cx="11509695" cy="634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86BF57-88AE-42D2-90EC-CD1F203E8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900630"/>
              </p:ext>
            </p:extLst>
          </p:nvPr>
        </p:nvGraphicFramePr>
        <p:xfrm>
          <a:off x="385894" y="0"/>
          <a:ext cx="112496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36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B71964-DF42-454A-8DF4-3AA0AAFFC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172428"/>
              </p:ext>
            </p:extLst>
          </p:nvPr>
        </p:nvGraphicFramePr>
        <p:xfrm>
          <a:off x="-858982" y="-654865"/>
          <a:ext cx="12936138" cy="8167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5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5F9F57-45D0-4258-AB4B-F60C9F085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514994"/>
              </p:ext>
            </p:extLst>
          </p:nvPr>
        </p:nvGraphicFramePr>
        <p:xfrm>
          <a:off x="58724" y="117446"/>
          <a:ext cx="12013034" cy="665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0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371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Rounded MT Bold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84</cp:revision>
  <dcterms:created xsi:type="dcterms:W3CDTF">2018-05-19T17:29:51Z</dcterms:created>
  <dcterms:modified xsi:type="dcterms:W3CDTF">2019-01-27T19:40:18Z</dcterms:modified>
</cp:coreProperties>
</file>