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/>
              <a:t>% of Branch Contributed</a:t>
            </a:r>
          </a:p>
          <a:p>
            <a:pPr>
              <a:defRPr sz="2800"/>
            </a:pPr>
            <a:endParaRPr lang="en-IN" sz="280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6166306584888854E-2"/>
          <c:y val="0.11352923171104991"/>
          <c:w val="0.91432784165958447"/>
          <c:h val="0.74544418173623617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Sheet1!$D$7:$D$15</c:f>
              <c:numCache>
                <c:formatCode>General</c:formatCode>
                <c:ptCount val="9"/>
                <c:pt idx="0">
                  <c:v>5</c:v>
                </c:pt>
                <c:pt idx="1">
                  <c:v>45</c:v>
                </c:pt>
                <c:pt idx="2">
                  <c:v>25</c:v>
                </c:pt>
                <c:pt idx="3">
                  <c:v>18</c:v>
                </c:pt>
                <c:pt idx="4">
                  <c:v>25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C-4D4A-9020-5547D1EC8DA8}"/>
            </c:ext>
          </c:extLst>
        </c:ser>
        <c:ser>
          <c:idx val="1"/>
          <c:order val="1"/>
          <c:tx>
            <c:v>Brnach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C-4D4A-9020-5547D1EC8D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452714258640373"/>
          <c:y val="0.10805445263754963"/>
          <c:w val="0.270945714827192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817594488040767"/>
          <c:y val="2.0337519552843602E-3"/>
          <c:w val="0.56377159641082886"/>
          <c:h val="0.89651003308301058"/>
        </c:manualLayout>
      </c:layout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'For Portal'!$K$14:$K$26</c:f>
              <c:strCache>
                <c:ptCount val="12"/>
                <c:pt idx="0">
                  <c:v>Agri Engg</c:v>
                </c:pt>
                <c:pt idx="1">
                  <c:v>Civil Tamil</c:v>
                </c:pt>
                <c:pt idx="2">
                  <c:v>Civil</c:v>
                </c:pt>
                <c:pt idx="3">
                  <c:v>CSE</c:v>
                </c:pt>
                <c:pt idx="4">
                  <c:v>ECE</c:v>
                </c:pt>
                <c:pt idx="5">
                  <c:v>EEE</c:v>
                </c:pt>
                <c:pt idx="6">
                  <c:v>GeoInformatics</c:v>
                </c:pt>
                <c:pt idx="7">
                  <c:v>IT</c:v>
                </c:pt>
                <c:pt idx="8">
                  <c:v>Manufacturing</c:v>
                </c:pt>
                <c:pt idx="9">
                  <c:v>Material Science</c:v>
                </c:pt>
                <c:pt idx="10">
                  <c:v>Mech</c:v>
                </c:pt>
                <c:pt idx="11">
                  <c:v>Mining</c:v>
                </c:pt>
              </c:strCache>
            </c:strRef>
          </c:cat>
          <c:val>
            <c:numRef>
              <c:f>'For Portal'!$L$14:$L$26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67-48E5-862D-1558B917AB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463427647"/>
        <c:axId val="1263355839"/>
      </c:barChart>
      <c:catAx>
        <c:axId val="1463427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355839"/>
        <c:crosses val="autoZero"/>
        <c:auto val="1"/>
        <c:lblAlgn val="ctr"/>
        <c:lblOffset val="100"/>
        <c:noMultiLvlLbl val="0"/>
      </c:catAx>
      <c:valAx>
        <c:axId val="1263355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342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b="1" dirty="0"/>
              <a:t>Sponsorship split </a:t>
            </a:r>
          </a:p>
        </c:rich>
      </c:tx>
      <c:layout>
        <c:manualLayout>
          <c:xMode val="edge"/>
          <c:yMode val="edge"/>
          <c:x val="0.340434737844921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2-44CA-BD86-EB63939BD2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2-44CA-BD86-EB63939BD29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2-44CA-BD86-EB63939BD29B}"/>
              </c:ext>
            </c:extLst>
          </c:dPt>
          <c:dLbls>
            <c:dLbl>
              <c:idx val="0"/>
              <c:layout>
                <c:manualLayout>
                  <c:x val="-3.8588685451699634E-2"/>
                  <c:y val="-8.87151147353012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62-44CA-BD86-EB63939BD29B}"/>
                </c:ext>
              </c:extLst>
            </c:dLbl>
            <c:dLbl>
              <c:idx val="1"/>
              <c:layout>
                <c:manualLayout>
                  <c:x val="3.0178992579733867E-2"/>
                  <c:y val="1.3854296290362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62-44CA-BD86-EB63939BD29B}"/>
                </c:ext>
              </c:extLst>
            </c:dLbl>
            <c:dLbl>
              <c:idx val="2"/>
              <c:layout>
                <c:manualLayout>
                  <c:x val="-3.399625586117535E-3"/>
                  <c:y val="5.8187850978884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62-44CA-BD86-EB63939BD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Portal'!$C$37:$C$39</c:f>
              <c:numCache>
                <c:formatCode>General</c:formatCode>
                <c:ptCount val="3"/>
                <c:pt idx="0">
                  <c:v>11</c:v>
                </c:pt>
                <c:pt idx="1">
                  <c:v>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62-44CA-BD86-EB63939BD29B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962-44CA-BD86-EB63939BD2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962-44CA-BD86-EB63939BD29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962-44CA-BD86-EB63939BD29B}"/>
              </c:ext>
            </c:extLst>
          </c:dPt>
          <c:dLbls>
            <c:dLbl>
              <c:idx val="0"/>
              <c:layout>
                <c:manualLayout>
                  <c:x val="8.9237377706359811E-2"/>
                  <c:y val="0.164022790013869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962-44CA-BD86-EB63939BD29B}"/>
                </c:ext>
              </c:extLst>
            </c:dLbl>
            <c:dLbl>
              <c:idx val="1"/>
              <c:layout>
                <c:manualLayout>
                  <c:x val="-0.11013903531742532"/>
                  <c:y val="-6.2817570505588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962-44CA-BD86-EB63939BD29B}"/>
                </c:ext>
              </c:extLst>
            </c:dLbl>
            <c:dLbl>
              <c:idx val="2"/>
              <c:layout>
                <c:manualLayout>
                  <c:x val="-9.2557274541158557E-2"/>
                  <c:y val="-2.61319794969344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962-44CA-BD86-EB63939BD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Portal'!$D$37:$D$39</c:f>
              <c:numCache>
                <c:formatCode>[$₹-4009]#,##0;\-[$₹-4009]#,##0</c:formatCode>
                <c:ptCount val="3"/>
                <c:pt idx="0">
                  <c:v>315524</c:v>
                </c:pt>
                <c:pt idx="1">
                  <c:v>323275</c:v>
                </c:pt>
                <c:pt idx="2">
                  <c:v>92938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962-44CA-BD86-EB63939BD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Civil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Sheet1!$G$7:$H$7</c:f>
              <c:numCache>
                <c:formatCode>_ "₹"\ * #,##0_ ;_ "₹"\ * \-#,##0_ ;_ "₹"\ * "-"??_ ;_ @_ </c:formatCode>
                <c:ptCount val="2"/>
                <c:pt idx="0">
                  <c:v>46000</c:v>
                </c:pt>
                <c:pt idx="1">
                  <c:v>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B-4AFD-A127-7FA998ADB130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CSE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Sheet1!$G$8:$H$8</c:f>
              <c:numCache>
                <c:formatCode>_ "₹"\ * #,##0_ ;_ "₹"\ * \-#,##0_ ;_ "₹"\ * "-"??_ ;_ @_ </c:formatCode>
                <c:ptCount val="2"/>
                <c:pt idx="0">
                  <c:v>631000</c:v>
                </c:pt>
                <c:pt idx="1">
                  <c:v>443000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B-4AFD-A127-7FA998ADB130}"/>
            </c:ext>
          </c:extLst>
        </c:ser>
        <c:ser>
          <c:idx val="2"/>
          <c:order val="2"/>
          <c:tx>
            <c:strRef>
              <c:f>Sheet1!$B$9</c:f>
              <c:strCache>
                <c:ptCount val="1"/>
                <c:pt idx="0">
                  <c:v>ECE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Sheet1!$G$9:$H$9</c:f>
              <c:numCache>
                <c:formatCode>_ "₹"\ * #,##0_ ;_ "₹"\ * \-#,##0_ ;_ "₹"\ * "-"??_ ;_ @_ </c:formatCode>
                <c:ptCount val="2"/>
                <c:pt idx="0">
                  <c:v>437001</c:v>
                </c:pt>
                <c:pt idx="1">
                  <c:v>232000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FB-4AFD-A127-7FA998ADB130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EEE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Sheet1!$G$10:$H$10</c:f>
              <c:numCache>
                <c:formatCode>_ "₹"\ * #,##0_ ;_ "₹"\ * \-#,##0_ ;_ "₹"\ * "-"??_ ;_ @_ </c:formatCode>
                <c:ptCount val="2"/>
                <c:pt idx="0">
                  <c:v>225000</c:v>
                </c:pt>
                <c:pt idx="1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FB-4AFD-A127-7FA998ADB130}"/>
            </c:ext>
          </c:extLst>
        </c:ser>
        <c:ser>
          <c:idx val="4"/>
          <c:order val="4"/>
          <c:tx>
            <c:strRef>
              <c:f>Sheet1!$B$11</c:f>
              <c:strCache>
                <c:ptCount val="1"/>
                <c:pt idx="0">
                  <c:v>Mech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Sheet1!$G$11:$H$11</c:f>
              <c:numCache>
                <c:formatCode>_ "₹"\ * #,##0_ ;_ "₹"\ * \-#,##0_ ;_ "₹"\ * "-"??_ ;_ @_ </c:formatCode>
                <c:ptCount val="2"/>
                <c:pt idx="0">
                  <c:v>416002</c:v>
                </c:pt>
                <c:pt idx="1">
                  <c:v>245000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FB-4AFD-A127-7FA998ADB130}"/>
            </c:ext>
          </c:extLst>
        </c:ser>
        <c:ser>
          <c:idx val="5"/>
          <c:order val="5"/>
          <c:tx>
            <c:strRef>
              <c:f>Sheet1!$B$12</c:f>
              <c:strCache>
                <c:ptCount val="1"/>
                <c:pt idx="0">
                  <c:v>Mining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Sheet1!$G$12:$H$12</c:f>
              <c:numCache>
                <c:formatCode>_ "₹"\ * #,##0_ ;_ "₹"\ * \-#,##0_ ;_ "₹"\ * "-"??_ ;_ @_ </c:formatCode>
                <c:ptCount val="2"/>
                <c:pt idx="0">
                  <c:v>35000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FB-4AFD-A127-7FA998ADB130}"/>
            </c:ext>
          </c:extLst>
        </c:ser>
        <c:ser>
          <c:idx val="6"/>
          <c:order val="6"/>
          <c:tx>
            <c:strRef>
              <c:f>Sheet1!$B$13</c:f>
              <c:strCache>
                <c:ptCount val="1"/>
                <c:pt idx="0">
                  <c:v>Printing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Sheet1!$G$13:$H$13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FB-4AFD-A127-7FA998ADB130}"/>
            </c:ext>
          </c:extLst>
        </c:ser>
        <c:ser>
          <c:idx val="7"/>
          <c:order val="7"/>
          <c:tx>
            <c:strRef>
              <c:f>Sheet1!$B$14</c:f>
              <c:strCache>
                <c:ptCount val="1"/>
                <c:pt idx="0">
                  <c:v>Industrial</c:v>
                </c:pt>
              </c:strCache>
            </c:strRef>
          </c:tx>
          <c:spPr>
            <a:pattFill prst="ltDnDiag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lumMod val="60000"/>
                </a:schemeClr>
              </a:solidFill>
            </a:ln>
            <a:effectLst/>
            <a:sp3d>
              <a:contourClr>
                <a:schemeClr val="accent2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Sheet1!$G$14:$H$14</c:f>
              <c:numCache>
                <c:formatCode>_ "₹"\ * #,##0_ ;_ "₹"\ * \-#,##0_ ;_ "₹"\ * "-"??_ ;_ @_ </c:formatCode>
                <c:ptCount val="2"/>
                <c:pt idx="0">
                  <c:v>30000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FB-4AFD-A127-7FA998ADB130}"/>
            </c:ext>
          </c:extLst>
        </c:ser>
        <c:ser>
          <c:idx val="8"/>
          <c:order val="8"/>
          <c:tx>
            <c:strRef>
              <c:f>Sheet1!$B$15</c:f>
              <c:strCache>
                <c:ptCount val="1"/>
                <c:pt idx="0">
                  <c:v>Production</c:v>
                </c:pt>
              </c:strCache>
            </c:strRef>
          </c:tx>
          <c:spPr>
            <a:pattFill prst="ltDnDiag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3">
                  <a:lumMod val="60000"/>
                </a:schemeClr>
              </a:solidFill>
            </a:ln>
            <a:effectLst/>
            <a:sp3d>
              <a:contourClr>
                <a:schemeClr val="accent3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Sheet1!$G$15:$H$15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B-4AFD-A127-7FA998ADB1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802238032"/>
        <c:axId val="802238352"/>
        <c:axId val="0"/>
        <c:extLst>
          <c:ext xmlns:c15="http://schemas.microsoft.com/office/drawing/2012/chart" uri="{02D57815-91ED-43cb-92C2-25804820EDAC}">
            <c15:filteredBarSeries>
              <c15:ser>
                <c:idx val="9"/>
                <c:order val="9"/>
                <c:tx>
                  <c:strRef>
                    <c:extLst>
                      <c:ext uri="{02D57815-91ED-43cb-92C2-25804820EDAC}">
                        <c15:formulaRef>
                          <c15:sqref>Sheet1!$B$18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pattFill prst="ltDnDiag">
                    <a:fgClr>
                      <a:schemeClr val="accent4">
                        <a:lumMod val="60000"/>
                      </a:schemeClr>
                    </a:fgClr>
                    <a:bgClr>
                      <a:schemeClr val="accent4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solidFill>
                      <a:schemeClr val="accent4">
                        <a:lumMod val="60000"/>
                      </a:schemeClr>
                    </a:solidFill>
                  </a:ln>
                  <a:effectLst/>
                  <a:sp3d>
                    <a:contourClr>
                      <a:schemeClr val="accent4">
                        <a:lumMod val="60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Lit>
                    <c:ptCount val="2"/>
                    <c:pt idx="0">
                      <c:v>Total Contribution</c:v>
                    </c:pt>
                    <c:pt idx="1">
                      <c:v>Corpus Collection</c:v>
                    </c:pt>
                  </c:strLit>
                </c:cat>
                <c:val>
                  <c:numRef>
                    <c:extLst>
                      <c:ext uri="{02D57815-91ED-43cb-92C2-25804820EDAC}">
                        <c15:formulaRef>
                          <c15:sqref>Sheet1!$G$18:$H$18</c15:sqref>
                        </c15:formulaRef>
                      </c:ext>
                    </c:extLst>
                    <c:numCache>
                      <c:formatCode>_ "₹"\ * #,##0_ ;_ "₹"\ * \-#,##0_ ;_ "₹"\ * "-"??_ ;_ @_ </c:formatCode>
                      <c:ptCount val="2"/>
                      <c:pt idx="0">
                        <c:v>1860003</c:v>
                      </c:pt>
                      <c:pt idx="1">
                        <c:v>1246000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9BFB-4AFD-A127-7FA998ADB130}"/>
                  </c:ext>
                </c:extLst>
              </c15:ser>
            </c15:filteredBarSeries>
          </c:ext>
        </c:extLst>
      </c:bar3DChart>
      <c:catAx>
        <c:axId val="8022380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238352"/>
        <c:crosses val="autoZero"/>
        <c:auto val="1"/>
        <c:lblAlgn val="ctr"/>
        <c:lblOffset val="100"/>
        <c:noMultiLvlLbl val="0"/>
      </c:catAx>
      <c:valAx>
        <c:axId val="802238352"/>
        <c:scaling>
          <c:orientation val="minMax"/>
        </c:scaling>
        <c:delete val="1"/>
        <c:axPos val="b"/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0223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D9-4527-B298-2F6CC2E26D5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D9-4527-B298-2F6CC2E26D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Target</a:t>
                    </a:r>
                  </a:p>
                  <a:p>
                    <a:fld id="{623DD890-3DC3-446F-B4C7-7801CD5AC5C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D9-4527-B298-2F6CC2E26D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Collection</a:t>
                    </a:r>
                  </a:p>
                  <a:p>
                    <a:fld id="{721DE197-785C-475B-865E-E8298BF7CF3C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/>
                      <a:t>42%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D9-4527-B298-2F6CC2E26D5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Sheet1!$G$19:$H$19</c:f>
              <c:numCache>
                <c:formatCode>_ "₹"\ * #,##0_ ;_ "₹"\ * \-#,##0_ ;_ "₹"\ * "-"??_ ;_ @_ </c:formatCode>
                <c:ptCount val="2"/>
                <c:pt idx="0">
                  <c:v>3000000</c:v>
                </c:pt>
                <c:pt idx="1">
                  <c:v>1246000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D9-4527-B298-2F6CC2E26D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5400" b="1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'aug2018'!$D$24</c:f>
              <c:strCache>
                <c:ptCount val="1"/>
                <c:pt idx="0">
                  <c:v>Corpus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1473091126849644"/>
                  <c:y val="-8.05439045335186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46-4692-AF2A-891332BBDF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'aug2018'!$B$25:$C$27</c:f>
              <c:strCache>
                <c:ptCount val="3"/>
                <c:pt idx="0">
                  <c:v>May-18</c:v>
                </c:pt>
                <c:pt idx="1">
                  <c:v>Aug-18</c:v>
                </c:pt>
                <c:pt idx="2">
                  <c:v>Expected</c:v>
                </c:pt>
              </c:strCache>
            </c:strRef>
          </c:cat>
          <c:val>
            <c:numRef>
              <c:f>'aug2018'!$D$25:$D$27</c:f>
              <c:numCache>
                <c:formatCode>_ "₹"\ * #,##0_ ;_ "₹"\ * \-#,##0_ ;_ "₹"\ * "-"??_ ;_ @_ </c:formatCode>
                <c:ptCount val="3"/>
                <c:pt idx="0">
                  <c:v>1246000</c:v>
                </c:pt>
                <c:pt idx="1">
                  <c:v>1483921</c:v>
                </c:pt>
                <c:pt idx="2">
                  <c:v>3000000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3246-4692-AF2A-891332BBD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678392"/>
        <c:axId val="568406160"/>
        <c:extLst/>
      </c:lineChart>
      <c:catAx>
        <c:axId val="67667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406160"/>
        <c:crosses val="autoZero"/>
        <c:auto val="1"/>
        <c:lblAlgn val="ctr"/>
        <c:lblOffset val="100"/>
        <c:noMultiLvlLbl val="0"/>
      </c:catAx>
      <c:valAx>
        <c:axId val="56840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7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4800" dirty="0">
                <a:solidFill>
                  <a:schemeClr val="tx1"/>
                </a:solidFill>
              </a:rPr>
              <a:t>% Contributed</a:t>
            </a:r>
          </a:p>
          <a:p>
            <a:pPr>
              <a:defRPr sz="4800">
                <a:solidFill>
                  <a:schemeClr val="tx1"/>
                </a:solidFill>
              </a:defRPr>
            </a:pPr>
            <a:endParaRPr lang="en-IN" sz="4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110193485964559"/>
          <c:y val="9.8966725049241793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592094656068494E-2"/>
          <c:y val="7.9639641710800735E-2"/>
          <c:w val="0.95090207130484827"/>
          <c:h val="0.74544425598665931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'aug2018'!$D$7:$D$15</c:f>
              <c:numCache>
                <c:formatCode>General</c:formatCode>
                <c:ptCount val="9"/>
                <c:pt idx="0">
                  <c:v>6</c:v>
                </c:pt>
                <c:pt idx="1">
                  <c:v>47</c:v>
                </c:pt>
                <c:pt idx="2">
                  <c:v>32</c:v>
                </c:pt>
                <c:pt idx="3">
                  <c:v>21</c:v>
                </c:pt>
                <c:pt idx="4">
                  <c:v>27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0-42BF-AB76-FEB7650CC1E9}"/>
            </c:ext>
          </c:extLst>
        </c:ser>
        <c:ser>
          <c:idx val="1"/>
          <c:order val="1"/>
          <c:tx>
            <c:v>Branch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D0-42BF-AB76-FEB7650CC1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750872790134271"/>
          <c:y val="0.20131203382386542"/>
          <c:w val="0.361855895285507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800">
                <a:solidFill>
                  <a:sysClr val="windowText" lastClr="000000"/>
                </a:solidFill>
              </a:rPr>
              <a:t>Departmentwise</a:t>
            </a:r>
            <a:r>
              <a:rPr lang="en-IN" sz="4800" dirty="0">
                <a:solidFill>
                  <a:sysClr val="windowText" lastClr="000000"/>
                </a:solidFill>
              </a:rPr>
              <a:t>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9016027949761266"/>
          <c:w val="0.76983696091960474"/>
          <c:h val="0.779447248611072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'aug2018'!$B$7</c:f>
              <c:strCache>
                <c:ptCount val="1"/>
                <c:pt idx="0">
                  <c:v>Civil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'aug2018'!$C$7:$G$7</c:f>
              <c:numCache>
                <c:formatCode>_ "₹"\ * #,##0_ ;_ "₹"\ * \-#,##0_ ;_ "₹"\ * "-"??_ ;_ @_ </c:formatCode>
                <c:ptCount val="1"/>
                <c:pt idx="0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3-498C-B7AC-D2F22D0FD44F}"/>
            </c:ext>
          </c:extLst>
        </c:ser>
        <c:ser>
          <c:idx val="5"/>
          <c:order val="5"/>
          <c:tx>
            <c:strRef>
              <c:f>'aug2018'!$B$12</c:f>
              <c:strCache>
                <c:ptCount val="1"/>
                <c:pt idx="0">
                  <c:v>Mining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'aug2018'!$C$12:$G$12</c:f>
              <c:numCache>
                <c:formatCode>_ "₹"\ * #,##0_ ;_ "₹"\ * \-#,##0_ ;_ "₹"\ * "-"??_ ;_ @_ </c:formatCode>
                <c:ptCount val="1"/>
                <c:pt idx="0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3-498C-B7AC-D2F22D0FD44F}"/>
            </c:ext>
          </c:extLst>
        </c:ser>
        <c:ser>
          <c:idx val="6"/>
          <c:order val="6"/>
          <c:tx>
            <c:strRef>
              <c:f>'aug2018'!$B$13</c:f>
              <c:strCache>
                <c:ptCount val="1"/>
                <c:pt idx="0">
                  <c:v>Printing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'aug2018'!$C$13:$G$13</c:f>
              <c:numCache>
                <c:formatCode>_ "₹"\ * #,##0_ ;_ "₹"\ * \-#,##0_ ;_ "₹"\ * "-"??_ ;_ @_ </c:formatCode>
                <c:ptCount val="1"/>
                <c:pt idx="0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13-498C-B7AC-D2F22D0FD44F}"/>
            </c:ext>
          </c:extLst>
        </c:ser>
        <c:ser>
          <c:idx val="7"/>
          <c:order val="7"/>
          <c:tx>
            <c:strRef>
              <c:f>'aug2018'!$B$14</c:f>
              <c:strCache>
                <c:ptCount val="1"/>
                <c:pt idx="0">
                  <c:v>Industrial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'aug2018'!$C$14:$G$14</c:f>
              <c:numCache>
                <c:formatCode>_ "₹"\ * #,##0_ ;_ "₹"\ * \-#,##0_ ;_ "₹"\ * "-"??_ ;_ @_ </c:formatCode>
                <c:ptCount val="1"/>
                <c:pt idx="0">
                  <c:v>38307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13-498C-B7AC-D2F22D0FD44F}"/>
            </c:ext>
          </c:extLst>
        </c:ser>
        <c:ser>
          <c:idx val="8"/>
          <c:order val="8"/>
          <c:tx>
            <c:strRef>
              <c:f>'aug2018'!$B$15</c:f>
              <c:strCache>
                <c:ptCount val="1"/>
                <c:pt idx="0">
                  <c:v>Production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'aug2018'!$C$15:$G$15</c:f>
              <c:numCache>
                <c:formatCode>_ "₹"\ * #,##0_ ;_ "₹"\ * \-#,##0_ ;_ "₹"\ * "-"??_ ;_ @_ </c:formatCode>
                <c:ptCount val="1"/>
                <c:pt idx="0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13-498C-B7AC-D2F22D0FD44F}"/>
            </c:ext>
          </c:extLst>
        </c:ser>
        <c:ser>
          <c:idx val="1"/>
          <c:order val="1"/>
          <c:tx>
            <c:strRef>
              <c:f>'aug2018'!$B$8</c:f>
              <c:strCache>
                <c:ptCount val="1"/>
                <c:pt idx="0">
                  <c:v>CSE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'aug2018'!$C$8:$G$8</c:f>
              <c:numCache>
                <c:formatCode>_ "₹"\ * #,##0_ ;_ "₹"\ * \-#,##0_ ;_ "₹"\ * "-"??_ ;_ @_ </c:formatCode>
                <c:ptCount val="1"/>
                <c:pt idx="0">
                  <c:v>677000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13-498C-B7AC-D2F22D0FD44F}"/>
            </c:ext>
          </c:extLst>
        </c:ser>
        <c:ser>
          <c:idx val="2"/>
          <c:order val="2"/>
          <c:tx>
            <c:strRef>
              <c:f>'aug2018'!$B$9</c:f>
              <c:strCache>
                <c:ptCount val="1"/>
                <c:pt idx="0">
                  <c:v>ECE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'aug2018'!$C$9:$G$9</c:f>
              <c:numCache>
                <c:formatCode>_ "₹"\ * #,##0_ ;_ "₹"\ * \-#,##0_ ;_ "₹"\ * "-"??_ ;_ @_ </c:formatCode>
                <c:ptCount val="1"/>
                <c:pt idx="0">
                  <c:v>471001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13-498C-B7AC-D2F22D0FD44F}"/>
            </c:ext>
          </c:extLst>
        </c:ser>
        <c:ser>
          <c:idx val="3"/>
          <c:order val="3"/>
          <c:tx>
            <c:strRef>
              <c:f>'aug2018'!$B$10</c:f>
              <c:strCache>
                <c:ptCount val="1"/>
                <c:pt idx="0">
                  <c:v>EEE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'aug2018'!$C$10:$G$10</c:f>
              <c:numCache>
                <c:formatCode>_ "₹"\ * #,##0_ ;_ "₹"\ * \-#,##0_ ;_ "₹"\ * "-"??_ ;_ @_ </c:formatCode>
                <c:ptCount val="1"/>
                <c:pt idx="0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13-498C-B7AC-D2F22D0FD44F}"/>
            </c:ext>
          </c:extLst>
        </c:ser>
        <c:ser>
          <c:idx val="4"/>
          <c:order val="4"/>
          <c:tx>
            <c:strRef>
              <c:f>'aug2018'!$B$11</c:f>
              <c:strCache>
                <c:ptCount val="1"/>
                <c:pt idx="0">
                  <c:v>Mech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'aug2018'!$C$11:$G$11</c:f>
              <c:numCache>
                <c:formatCode>_ "₹"\ * #,##0_ ;_ "₹"\ * \-#,##0_ ;_ "₹"\ * "-"??_ ;_ @_ </c:formatCode>
                <c:ptCount val="1"/>
                <c:pt idx="0">
                  <c:v>436003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13-498C-B7AC-D2F22D0FD4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6703568"/>
        <c:axId val="866701328"/>
      </c:barChart>
      <c:catAx>
        <c:axId val="86670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6701328"/>
        <c:crosses val="autoZero"/>
        <c:auto val="1"/>
        <c:lblAlgn val="ctr"/>
        <c:lblOffset val="100"/>
        <c:noMultiLvlLbl val="0"/>
      </c:catAx>
      <c:valAx>
        <c:axId val="8667013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6670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150018395978561"/>
          <c:y val="0.75213818762967644"/>
          <c:w val="0.63712955839940966"/>
          <c:h val="0.24594797861779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 dirty="0">
                <a:solidFill>
                  <a:srgbClr val="000000"/>
                </a:solidFill>
                <a:latin typeface="Arial"/>
              </a:rPr>
              <a:t>AY 2018-19 Sponsorship</a:t>
            </a:r>
          </a:p>
        </c:rich>
      </c:tx>
      <c:layout>
        <c:manualLayout>
          <c:xMode val="edge"/>
          <c:yMode val="edge"/>
          <c:x val="0.30129569319017629"/>
          <c:y val="1.4128352185969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10"/>
    </c:view3D>
    <c:floor>
      <c:thickness val="0"/>
      <c:spPr>
        <a:solidFill>
          <a:srgbClr val="D9D9D9"/>
        </a:solidFill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solidFill>
          <a:srgbClr val="D9D9D9"/>
        </a:solidFill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K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001-4C1B-A81F-412E6B99DAB3}"/>
              </c:ext>
            </c:extLst>
          </c:dPt>
          <c:dLbls>
            <c:dLbl>
              <c:idx val="0"/>
              <c:layout>
                <c:manualLayout>
                  <c:x val="-9.3951480473195917E-3"/>
                  <c:y val="2.1008176326920854E-3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001-4C1B-A81F-412E6B99DAB3}"/>
                </c:ext>
              </c:extLst>
            </c:dLbl>
            <c:dLbl>
              <c:idx val="1"/>
              <c:layout>
                <c:manualLayout>
                  <c:x val="4.3362355179490231E-8"/>
                  <c:y val="7.408373901357720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81032065681129"/>
                      <c:h val="0.267098802475147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001-4C1B-A81F-412E6B99DAB3}"/>
                </c:ext>
              </c:extLst>
            </c:dLbl>
            <c:dLbl>
              <c:idx val="2"/>
              <c:layout>
                <c:manualLayout>
                  <c:x val="-1.65210139610306E-2"/>
                  <c:y val="4.63293937109285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78DEC8-47EF-4AEA-9B6E-1EA88551ADF6}" type="CATEGORYNAME">
                      <a:rPr lang="en-US" sz="3200" b="1"/>
                      <a:pPr>
                        <a:defRPr sz="2000" b="1"/>
                      </a:pPr>
                      <a:t>[CATEGORY NAME]</a:t>
                    </a:fld>
                    <a:r>
                      <a:rPr lang="en-US" sz="3200" b="1" baseline="0" dirty="0"/>
                      <a:t>, </a:t>
                    </a:r>
                    <a:fld id="{DB4E9C26-1184-4B80-8B4B-4CFA981264CD}" type="PERCENTAGE">
                      <a:rPr lang="en-US" sz="3200" b="1" baseline="0"/>
                      <a:pPr>
                        <a:defRPr sz="2000" b="1"/>
                      </a:pPr>
                      <a:t>[PERCENTAGE]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224437046055759"/>
                      <c:h val="0.240860434129776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001-4C1B-A81F-412E6B99D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01-4C1B-A81F-412E6B99DAB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1001-4C1B-A81F-412E6B99DA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246693</c:v>
                </c:pt>
                <c:pt idx="1">
                  <c:v>134711</c:v>
                </c:pt>
                <c:pt idx="2">
                  <c:v>41709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001-4C1B-A81F-412E6B99DAB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solidFill>
          <a:srgbClr val="D9D9D9"/>
        </a:solidFill>
        <a:ln>
          <a:noFill/>
        </a:ln>
        <a:effectLst/>
      </c:spPr>
    </c:plotArea>
    <c:plotVisOnly val="1"/>
    <c:dispBlanksAs val="zero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Student Mix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8-47A8-88ED-2DD54CFA823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8-47A8-88ED-2DD54CFA82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583877"/>
        <c:axId val="47542728"/>
      </c:barChart>
      <c:catAx>
        <c:axId val="145838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47542728"/>
        <c:crosses val="autoZero"/>
        <c:auto val="1"/>
        <c:lblAlgn val="ctr"/>
        <c:lblOffset val="100"/>
        <c:noMultiLvlLbl val="1"/>
      </c:catAx>
      <c:valAx>
        <c:axId val="47542728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14583877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Breakdown of Fees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90161D8A-74FA-4339-AA15-0DAD5F5EE9F6}" type="VALUE">
                      <a:rPr lang="en-US" sz="3200" b="1" baseline="0" smtClean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A9-49F2-9373-6BC795D05D7E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00698048-DDFE-4105-831E-A92691866F7D}" type="VALUE">
                      <a:rPr lang="en-US" sz="3200" b="1" baseline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A9-49F2-9373-6BC795D05D7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Tuition Fees</c:v>
                </c:pt>
                <c:pt idx="1">
                  <c:v>Hostel Fees</c:v>
                </c:pt>
              </c:strCache>
            </c:strRef>
          </c:cat>
          <c:val>
            <c:numRef>
              <c:f>Sheet1!$B$2:$B$3</c:f>
              <c:numCache>
                <c:formatCode>"₹"\ #,##0</c:formatCode>
                <c:ptCount val="2"/>
                <c:pt idx="0">
                  <c:v>90800</c:v>
                </c:pt>
                <c:pt idx="1">
                  <c:v>332313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9-49F2-9373-6BC795D05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34675"/>
        <c:axId val="88579600"/>
      </c:barChart>
      <c:catAx>
        <c:axId val="305346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88579600"/>
        <c:crosses val="autoZero"/>
        <c:auto val="1"/>
        <c:lblAlgn val="ctr"/>
        <c:lblOffset val="100"/>
        <c:noMultiLvlLbl val="1"/>
      </c:catAx>
      <c:valAx>
        <c:axId val="88579600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30534675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  INR 18,80,004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INR 6,14,004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2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2"/>
      <dgm:spPr/>
    </dgm:pt>
    <dgm:pt modelId="{1B6BCAEB-D9CB-4390-8180-81F47E5D1EDA}" type="pres">
      <dgm:prSet presAssocID="{364486FD-7A3A-4A31-8823-247C21049573}" presName="dstNode" presStyleLbl="node1" presStyleIdx="0" presStyleCnt="2"/>
      <dgm:spPr/>
    </dgm:pt>
    <dgm:pt modelId="{4F09E4F8-9417-4CBF-8DD1-682A85D69E7D}" type="pres">
      <dgm:prSet presAssocID="{6F233500-EA08-4E8D-BC1E-204CFF0DF700}" presName="text_1" presStyleLbl="node1" presStyleIdx="0" presStyleCnt="2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2" custScaleX="159955" custScaleY="144559"/>
      <dgm:spPr>
        <a:solidFill>
          <a:schemeClr val="accent4">
            <a:lumMod val="20000"/>
            <a:lumOff val="80000"/>
          </a:schemeClr>
        </a:solidFill>
      </dgm:spPr>
    </dgm:pt>
    <dgm:pt modelId="{2E1FBF82-F686-4AB7-B48F-240D9F452647}" type="pres">
      <dgm:prSet presAssocID="{97E88352-5B1F-479F-A6AE-EA602EC6B37E}" presName="text_2" presStyleLbl="node1" presStyleIdx="1" presStyleCnt="2">
        <dgm:presLayoutVars>
          <dgm:bulletEnabled val="1"/>
        </dgm:presLayoutVars>
      </dgm:prSet>
      <dgm:spPr/>
    </dgm:pt>
    <dgm:pt modelId="{7053E259-EADB-42C0-BCFB-2BEDA0365642}" type="pres">
      <dgm:prSet presAssocID="{97E88352-5B1F-479F-A6AE-EA602EC6B37E}" presName="accent_2" presStyleCnt="0"/>
      <dgm:spPr/>
    </dgm:pt>
    <dgm:pt modelId="{E3E8FA3D-4CD5-4336-8168-36C7873576AC}" type="pres">
      <dgm:prSet presAssocID="{97E88352-5B1F-479F-A6AE-EA602EC6B37E}" presName="accentRepeatNode" presStyleLbl="solidFgAcc1" presStyleIdx="1" presStyleCnt="2" custScaleX="157772" custScaleY="140793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82DC0144-7830-4929-A290-036A692963BF}" type="presOf" srcId="{97E88352-5B1F-479F-A6AE-EA602EC6B37E}" destId="{2E1FBF82-F686-4AB7-B48F-240D9F452647}" srcOrd="0" destOrd="0" presId="urn:microsoft.com/office/officeart/2008/layout/VerticalCurvedList"/>
    <dgm:cxn modelId="{91144957-F65E-4FE4-91E8-B40CBBEF3867}" srcId="{364486FD-7A3A-4A31-8823-247C21049573}" destId="{97E88352-5B1F-479F-A6AE-EA602EC6B37E}" srcOrd="1" destOrd="0" parTransId="{3775DCDF-5F00-4B07-886A-98EAA41B5B15}" sibTransId="{C2E4609F-CE65-4BA0-BA56-32E180B09B72}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ABC9594-99A2-4EB9-B3BA-DAF6C491A6FB}" type="presParOf" srcId="{0B7BAE52-6A12-45AD-9CCD-7F969011FF50}" destId="{2E1FBF82-F686-4AB7-B48F-240D9F452647}" srcOrd="3" destOrd="0" presId="urn:microsoft.com/office/officeart/2008/layout/VerticalCurvedList"/>
    <dgm:cxn modelId="{9C2939E9-46EE-4EAB-9272-4B79C4E078AB}" type="presParOf" srcId="{0B7BAE52-6A12-45AD-9CCD-7F969011FF50}" destId="{7053E259-EADB-42C0-BCFB-2BEDA0365642}" srcOrd="4" destOrd="0" presId="urn:microsoft.com/office/officeart/2008/layout/VerticalCurvedList"/>
    <dgm:cxn modelId="{3A6A56F2-2FCA-43B2-B398-DC84179870FF}" type="presParOf" srcId="{7053E259-EADB-42C0-BCFB-2BEDA0365642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₹ 21,83,921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  ₹  14,83,921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54F4EF45-C1AA-41C7-BDAB-4AECB9CFF470}">
      <dgm:prSet phldrT="[Text]"/>
      <dgm:spPr/>
      <dgm:t>
        <a:bodyPr/>
        <a:lstStyle/>
        <a:p>
          <a:r>
            <a:rPr lang="en-IN" dirty="0"/>
            <a:t>    ₹  7,00,000</a:t>
          </a:r>
        </a:p>
      </dgm:t>
    </dgm:pt>
    <dgm:pt modelId="{6DB9D6B9-C9FE-4C67-8614-F37BA64AA0CD}" type="parTrans" cxnId="{40D29D37-71D6-43B0-A79C-A9C19FFB40B1}">
      <dgm:prSet/>
      <dgm:spPr/>
      <dgm:t>
        <a:bodyPr/>
        <a:lstStyle/>
        <a:p>
          <a:endParaRPr lang="en-IN"/>
        </a:p>
      </dgm:t>
    </dgm:pt>
    <dgm:pt modelId="{177DBBFF-E335-4B1C-B932-F0153DCA7E5B}" type="sibTrans" cxnId="{40D29D37-71D6-43B0-A79C-A9C19FFB40B1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3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3"/>
      <dgm:spPr/>
    </dgm:pt>
    <dgm:pt modelId="{1B6BCAEB-D9CB-4390-8180-81F47E5D1EDA}" type="pres">
      <dgm:prSet presAssocID="{364486FD-7A3A-4A31-8823-247C21049573}" presName="dstNode" presStyleLbl="node1" presStyleIdx="0" presStyleCnt="3"/>
      <dgm:spPr/>
    </dgm:pt>
    <dgm:pt modelId="{4F09E4F8-9417-4CBF-8DD1-682A85D69E7D}" type="pres">
      <dgm:prSet presAssocID="{6F233500-EA08-4E8D-BC1E-204CFF0DF700}" presName="text_1" presStyleLbl="node1" presStyleIdx="0" presStyleCnt="3" custScaleX="84318" custLinFactNeighborX="11268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3" custScaleX="159955" custScaleY="144559"/>
      <dgm:spPr>
        <a:solidFill>
          <a:schemeClr val="accent2">
            <a:lumMod val="20000"/>
            <a:lumOff val="80000"/>
          </a:schemeClr>
        </a:solidFill>
      </dgm:spPr>
    </dgm:pt>
    <dgm:pt modelId="{800F8B60-D8F8-496E-82A3-1BF83482CBBB}" type="pres">
      <dgm:prSet presAssocID="{54F4EF45-C1AA-41C7-BDAB-4AECB9CFF470}" presName="text_2" presStyleLbl="node1" presStyleIdx="1" presStyleCnt="3" custScaleX="94073" custLinFactNeighborX="1443" custLinFactNeighborY="696">
        <dgm:presLayoutVars>
          <dgm:bulletEnabled val="1"/>
        </dgm:presLayoutVars>
      </dgm:prSet>
      <dgm:spPr/>
    </dgm:pt>
    <dgm:pt modelId="{88B75D35-AF53-4977-8800-C627AC6F68AB}" type="pres">
      <dgm:prSet presAssocID="{54F4EF45-C1AA-41C7-BDAB-4AECB9CFF470}" presName="accent_2" presStyleCnt="0"/>
      <dgm:spPr/>
    </dgm:pt>
    <dgm:pt modelId="{77329888-3D04-4C1F-A982-B6858BE8725C}" type="pres">
      <dgm:prSet presAssocID="{54F4EF45-C1AA-41C7-BDAB-4AECB9CFF470}" presName="accentRepeatNode" presStyleLbl="solidFgAcc1" presStyleIdx="1" presStyleCnt="3" custScaleX="137896" custScaleY="123585"/>
      <dgm:spPr>
        <a:solidFill>
          <a:schemeClr val="accent6">
            <a:lumMod val="60000"/>
            <a:lumOff val="40000"/>
          </a:schemeClr>
        </a:solidFill>
      </dgm:spPr>
    </dgm:pt>
    <dgm:pt modelId="{B5EC82A5-09B4-4D5F-BF9F-70D0E25155FE}" type="pres">
      <dgm:prSet presAssocID="{97E88352-5B1F-479F-A6AE-EA602EC6B37E}" presName="text_3" presStyleLbl="node1" presStyleIdx="2" presStyleCnt="3" custScaleX="93864">
        <dgm:presLayoutVars>
          <dgm:bulletEnabled val="1"/>
        </dgm:presLayoutVars>
      </dgm:prSet>
      <dgm:spPr/>
    </dgm:pt>
    <dgm:pt modelId="{2450516F-8D60-4551-A1DF-C06CD47D4065}" type="pres">
      <dgm:prSet presAssocID="{97E88352-5B1F-479F-A6AE-EA602EC6B37E}" presName="accent_3" presStyleCnt="0"/>
      <dgm:spPr/>
    </dgm:pt>
    <dgm:pt modelId="{E3E8FA3D-4CD5-4336-8168-36C7873576AC}" type="pres">
      <dgm:prSet presAssocID="{97E88352-5B1F-479F-A6AE-EA602EC6B37E}" presName="accentRepeatNode" presStyleLbl="solidFgAcc1" presStyleIdx="2" presStyleCnt="3" custScaleX="129872" custScaleY="131514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91FF6C22-1BFA-45EF-82A2-981BAC00F0E6}" type="presOf" srcId="{54F4EF45-C1AA-41C7-BDAB-4AECB9CFF470}" destId="{800F8B60-D8F8-496E-82A3-1BF83482CBBB}" srcOrd="0" destOrd="0" presId="urn:microsoft.com/office/officeart/2008/layout/VerticalCurvedList"/>
    <dgm:cxn modelId="{40D29D37-71D6-43B0-A79C-A9C19FFB40B1}" srcId="{364486FD-7A3A-4A31-8823-247C21049573}" destId="{54F4EF45-C1AA-41C7-BDAB-4AECB9CFF470}" srcOrd="1" destOrd="0" parTransId="{6DB9D6B9-C9FE-4C67-8614-F37BA64AA0CD}" sibTransId="{177DBBFF-E335-4B1C-B932-F0153DCA7E5B}"/>
    <dgm:cxn modelId="{91144957-F65E-4FE4-91E8-B40CBBEF3867}" srcId="{364486FD-7A3A-4A31-8823-247C21049573}" destId="{97E88352-5B1F-479F-A6AE-EA602EC6B37E}" srcOrd="2" destOrd="0" parTransId="{3775DCDF-5F00-4B07-886A-98EAA41B5B15}" sibTransId="{C2E4609F-CE65-4BA0-BA56-32E180B09B72}"/>
    <dgm:cxn modelId="{18F9A0C6-06EE-4BCE-86DA-3DB8E23C1C46}" type="presOf" srcId="{97E88352-5B1F-479F-A6AE-EA602EC6B37E}" destId="{B5EC82A5-09B4-4D5F-BF9F-70D0E25155FE}" srcOrd="0" destOrd="0" presId="urn:microsoft.com/office/officeart/2008/layout/VerticalCurvedList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828323C-08CA-4E63-8543-8F7E3A1028F6}" type="presParOf" srcId="{0B7BAE52-6A12-45AD-9CCD-7F969011FF50}" destId="{800F8B60-D8F8-496E-82A3-1BF83482CBBB}" srcOrd="3" destOrd="0" presId="urn:microsoft.com/office/officeart/2008/layout/VerticalCurvedList"/>
    <dgm:cxn modelId="{51A5EDE6-71DC-4665-AE42-2B4E7BDA9761}" type="presParOf" srcId="{0B7BAE52-6A12-45AD-9CCD-7F969011FF50}" destId="{88B75D35-AF53-4977-8800-C627AC6F68AB}" srcOrd="4" destOrd="0" presId="urn:microsoft.com/office/officeart/2008/layout/VerticalCurvedList"/>
    <dgm:cxn modelId="{64E517A6-3E10-49DD-86E4-1EA53877D875}" type="presParOf" srcId="{88B75D35-AF53-4977-8800-C627AC6F68AB}" destId="{77329888-3D04-4C1F-A982-B6858BE8725C}" srcOrd="0" destOrd="0" presId="urn:microsoft.com/office/officeart/2008/layout/VerticalCurvedList"/>
    <dgm:cxn modelId="{F4E0834F-EC49-4AC8-B963-94DB4499BA1D}" type="presParOf" srcId="{0B7BAE52-6A12-45AD-9CCD-7F969011FF50}" destId="{B5EC82A5-09B4-4D5F-BF9F-70D0E25155FE}" srcOrd="5" destOrd="0" presId="urn:microsoft.com/office/officeart/2008/layout/VerticalCurvedList"/>
    <dgm:cxn modelId="{DADFC5EB-15BE-4CAB-AF36-AC6BD1666B3C}" type="presParOf" srcId="{0B7BAE52-6A12-45AD-9CCD-7F969011FF50}" destId="{2450516F-8D60-4551-A1DF-C06CD47D4065}" srcOrd="6" destOrd="0" presId="urn:microsoft.com/office/officeart/2008/layout/VerticalCurvedList"/>
    <dgm:cxn modelId="{A24F784E-932C-4E5B-82E2-90337EF11158}" type="presParOf" srcId="{2450516F-8D60-4551-A1DF-C06CD47D4065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5788949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1286119" y="774110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18,80,004</a:t>
          </a:r>
        </a:p>
      </dsp:txBody>
      <dsp:txXfrm>
        <a:off x="1286119" y="774110"/>
        <a:ext cx="7103330" cy="1548004"/>
      </dsp:txXfrm>
    </dsp:sp>
    <dsp:sp modelId="{EDA71217-52DB-4670-AF75-4AAF2541215B}">
      <dsp:nvSpPr>
        <dsp:cNvPr id="0" name=""/>
        <dsp:cNvSpPr/>
      </dsp:nvSpPr>
      <dsp:spPr>
        <a:xfrm>
          <a:off x="-261449" y="149500"/>
          <a:ext cx="3095138" cy="279722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BF82-F686-4AB7-B48F-240D9F452647}">
      <dsp:nvSpPr>
        <dsp:cNvPr id="0" name=""/>
        <dsp:cNvSpPr/>
      </dsp:nvSpPr>
      <dsp:spPr>
        <a:xfrm>
          <a:off x="1286119" y="3096551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6,14,004</a:t>
          </a:r>
        </a:p>
      </dsp:txBody>
      <dsp:txXfrm>
        <a:off x="1286119" y="3096551"/>
        <a:ext cx="7103330" cy="1548004"/>
      </dsp:txXfrm>
    </dsp:sp>
    <dsp:sp modelId="{E3E8FA3D-4CD5-4336-8168-36C7873576AC}">
      <dsp:nvSpPr>
        <dsp:cNvPr id="0" name=""/>
        <dsp:cNvSpPr/>
      </dsp:nvSpPr>
      <dsp:spPr>
        <a:xfrm>
          <a:off x="-240329" y="2508377"/>
          <a:ext cx="3052897" cy="2724352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6325523" y="-1012417"/>
          <a:ext cx="7936509" cy="7936509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2226764" y="596995"/>
          <a:ext cx="7134211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₹ 21,83,921</a:t>
          </a:r>
        </a:p>
      </dsp:txBody>
      <dsp:txXfrm>
        <a:off x="2226764" y="596995"/>
        <a:ext cx="7134211" cy="1179421"/>
      </dsp:txXfrm>
    </dsp:sp>
    <dsp:sp modelId="{EDA71217-52DB-4670-AF75-4AAF2541215B}">
      <dsp:nvSpPr>
        <dsp:cNvPr id="0" name=""/>
        <dsp:cNvSpPr/>
      </dsp:nvSpPr>
      <dsp:spPr>
        <a:xfrm>
          <a:off x="-20576" y="121106"/>
          <a:ext cx="2358178" cy="21311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8B60-D8F8-496E-82A3-1BF83482CBBB}">
      <dsp:nvSpPr>
        <dsp:cNvPr id="0" name=""/>
        <dsp:cNvSpPr/>
      </dsp:nvSpPr>
      <dsp:spPr>
        <a:xfrm>
          <a:off x="1825271" y="2374335"/>
          <a:ext cx="7556280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7,00,000</a:t>
          </a:r>
        </a:p>
      </dsp:txBody>
      <dsp:txXfrm>
        <a:off x="1825271" y="2374335"/>
        <a:ext cx="7556280" cy="1179421"/>
      </dsp:txXfrm>
    </dsp:sp>
    <dsp:sp modelId="{77329888-3D04-4C1F-A982-B6858BE8725C}">
      <dsp:nvSpPr>
        <dsp:cNvPr id="0" name=""/>
        <dsp:cNvSpPr/>
      </dsp:nvSpPr>
      <dsp:spPr>
        <a:xfrm>
          <a:off x="570748" y="2044845"/>
          <a:ext cx="2032967" cy="182198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C82A5-09B4-4D5F-BF9F-70D0E25155FE}">
      <dsp:nvSpPr>
        <dsp:cNvPr id="0" name=""/>
        <dsp:cNvSpPr/>
      </dsp:nvSpPr>
      <dsp:spPr>
        <a:xfrm>
          <a:off x="1418099" y="4135258"/>
          <a:ext cx="7941906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14,83,921</a:t>
          </a:r>
        </a:p>
      </dsp:txBody>
      <dsp:txXfrm>
        <a:off x="1418099" y="4135258"/>
        <a:ext cx="7941906" cy="1179421"/>
      </dsp:txXfrm>
    </dsp:sp>
    <dsp:sp modelId="{E3E8FA3D-4CD5-4336-8168-36C7873576AC}">
      <dsp:nvSpPr>
        <dsp:cNvPr id="0" name=""/>
        <dsp:cNvSpPr/>
      </dsp:nvSpPr>
      <dsp:spPr>
        <a:xfrm>
          <a:off x="201177" y="3755529"/>
          <a:ext cx="1914672" cy="19388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0.04539</cdr:x>
      <cdr:y>0.85263</cdr:y>
    </cdr:from>
    <cdr:to>
      <cdr:x>0.90355</cdr:x>
      <cdr:y>0.96491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64DFA7E-83CE-424F-97F6-A8A80ADA21EC}"/>
            </a:ext>
          </a:extLst>
        </cdr:cNvPr>
        <cdr:cNvSpPr txBox="1"/>
      </cdr:nvSpPr>
      <cdr:spPr>
        <a:xfrm xmlns:a="http://schemas.openxmlformats.org/drawingml/2006/main">
          <a:off x="243840" y="2777490"/>
          <a:ext cx="461010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0.58357</cdr:x>
      <cdr:y>1.53934E-7</cdr:y>
    </cdr:from>
    <cdr:to>
      <cdr:x>0.912</cdr:x>
      <cdr:y>0.09605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5ABDB2A-E5AD-4525-93A5-00D8F9108960}"/>
            </a:ext>
          </a:extLst>
        </cdr:cNvPr>
        <cdr:cNvSpPr txBox="1"/>
      </cdr:nvSpPr>
      <cdr:spPr>
        <a:xfrm xmlns:a="http://schemas.openxmlformats.org/drawingml/2006/main">
          <a:off x="6990826" y="1"/>
          <a:ext cx="3934437" cy="6239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4000" dirty="0"/>
            <a:t>Total: 22 Students</a:t>
          </a:r>
        </a:p>
        <a:p xmlns:a="http://schemas.openxmlformats.org/drawingml/2006/main">
          <a:endParaRPr lang="en-IN" sz="20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0.69133</cdr:x>
      <cdr:y>0.15542</cdr:y>
    </cdr:from>
    <cdr:to>
      <cdr:x>0.90926</cdr:x>
      <cdr:y>0.32606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16907A7-8A70-4978-BFCD-4F3A305CD432}"/>
            </a:ext>
          </a:extLst>
        </cdr:cNvPr>
        <cdr:cNvSpPr txBox="1"/>
      </cdr:nvSpPr>
      <cdr:spPr>
        <a:xfrm xmlns:a="http://schemas.openxmlformats.org/drawingml/2006/main">
          <a:off x="7956958" y="985705"/>
          <a:ext cx="2508308" cy="1082179"/>
        </a:xfrm>
        <a:prstGeom xmlns:a="http://schemas.openxmlformats.org/drawingml/2006/main" prst="rect">
          <a:avLst/>
        </a:prstGeom>
        <a:ln xmlns:a="http://schemas.openxmlformats.org/drawingml/2006/main" w="38100">
          <a:solidFill>
            <a:srgbClr val="7030A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3200" b="1" dirty="0"/>
            <a:t>22 Students</a:t>
          </a:r>
        </a:p>
        <a:p xmlns:a="http://schemas.openxmlformats.org/drawingml/2006/main">
          <a:pPr algn="ctr"/>
          <a:r>
            <a:rPr lang="en-IN" sz="3200" b="1" dirty="0"/>
            <a:t>₹7,31,737</a:t>
          </a:r>
          <a:endParaRPr lang="en-IN" sz="3200" b="1" dirty="0">
            <a:latin typeface="Arial" panose="020B0604020202020204" pitchFamily="34" charset="0"/>
          </a:endParaRPr>
        </a:p>
        <a:p xmlns:a="http://schemas.openxmlformats.org/drawingml/2006/main">
          <a:pPr algn="ctr"/>
          <a:endParaRPr lang="en-IN" sz="32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62-6B5C-4B4C-AD09-9E088BC6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23BE7-3744-4E0E-80B1-5023B01F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A968-1D25-4FCC-BCB4-791ACF8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E32D-23BD-4015-99C1-A176E3C7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5065-102B-4553-B081-F7B1E5F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0F1F-6184-40E1-A83E-17DC6D3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E585-3E14-40D3-90C6-094D25ED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C7E7-6914-4B1E-B1CD-DB41498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7C3-AA1E-4883-A822-9922F98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A47B-D9F2-402D-9C7B-027F89F8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4725-DC97-4A0A-BF71-BBB61234C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0A35-3754-4640-897C-D6A9D3D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F171-7671-4948-B909-E237DC87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562-3FE0-4A2F-AB1C-542DD911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CF5C-8B94-42BF-9B7C-2B1ED96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BAE0-2E3B-4B6F-BCE5-7B788CA5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EE1-F389-4AFC-BA73-2BF6AF4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1D24-7586-4F82-AE13-66C05A5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756-CB31-4000-BEE1-78600B7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316E-71BC-4602-9593-27D22CD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93AC-4BC3-48F1-A039-C81F0216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AA08-1E90-4609-9687-989388D6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611-7576-4C64-8C38-AD1CBED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63D6-FDEE-4984-9FF5-15A81CD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7CB8-1DAF-4E0E-80DB-F251565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6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58CA-B0E1-4478-94A7-CA0C000B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AE9-1444-4304-A102-998F2D98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CC91-E8CD-4F66-BCD5-ACF41800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DDA4-3471-4C2A-8A21-2A60A70A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C374-3C04-46DF-B6D3-1F403F40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A22C8-D7B9-4130-B0DC-E94FA3A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AC2-621A-493A-AEDB-2CAB98B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FD3F-3B80-4390-97C2-E3C78D7D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DCA4-A25B-4480-9CF6-8EBDF8CC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473F9-DB02-4438-B644-9C4A94E89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BBAF-8D18-45DB-B35B-1CC534F5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1B379-7B11-4D11-835E-E51E32F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FBBC9-3606-4438-A355-C42FEF77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7FE57-03EF-4CF6-AABE-EC9FFC9D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F74-A23E-46CB-BBB9-EA41F32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65A97-789A-40DE-A126-1BAD2DA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A2454-D5EE-49FC-B586-13816874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4BB8-A91D-49E3-B206-A04012F2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AD67-96DB-463E-8A7F-594FE561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E3881-59F3-44BD-B28C-70529BC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00AD2-F9C8-4C16-939C-6AD7D120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6A3-6F74-4F8B-AE6B-017A3EE9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C99-9940-47AA-A51C-0EFDA708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0F40-D072-4199-A67A-22D81E08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DACB-BBEF-45D6-B508-B9D2CF50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29BC-E0D5-4DCC-B0D6-DFB885FF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6A3-1FAB-4F5E-8028-3A81953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6D01-DABD-4CF1-951E-129C8B3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B3F9A-EA36-492E-9CC3-737C194C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E434-08DC-4AD2-9C46-26AC00AE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1956-7DB0-4BAF-90B1-75A7DA1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2D02-80B1-47B5-8824-DACC3904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CF6E-6CA4-48DD-AC5C-193DD43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F264C-98C6-4ADF-838F-BDA80B9D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3699-7D0F-4860-BD01-45E9590D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E88-DB22-403A-8FD4-4DDD48F6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AC2D-9818-494F-A17B-BBADE8EB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F80B-77F4-4A80-A4FF-A29BC18D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B5F917-CCF8-4ADD-8A15-BB86BBD4E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65912"/>
              </p:ext>
            </p:extLst>
          </p:nvPr>
        </p:nvGraphicFramePr>
        <p:xfrm>
          <a:off x="518746" y="378069"/>
          <a:ext cx="11254154" cy="6207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7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BF9349-6896-46B1-A116-825F9CB91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51360"/>
              </p:ext>
            </p:extLst>
          </p:nvPr>
        </p:nvGraphicFramePr>
        <p:xfrm>
          <a:off x="325464" y="294468"/>
          <a:ext cx="11530739" cy="629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2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E4F1BC-C5BD-4442-89EE-A4FE93514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874008"/>
              </p:ext>
            </p:extLst>
          </p:nvPr>
        </p:nvGraphicFramePr>
        <p:xfrm>
          <a:off x="586154" y="226646"/>
          <a:ext cx="10996246" cy="62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71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343C6A-61AE-4DAC-A37A-E3F275D6A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121738"/>
              </p:ext>
            </p:extLst>
          </p:nvPr>
        </p:nvGraphicFramePr>
        <p:xfrm>
          <a:off x="550191" y="371959"/>
          <a:ext cx="11166528" cy="63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8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27396-326B-47ED-A9C5-2542F4EA5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24490"/>
              </p:ext>
            </p:extLst>
          </p:nvPr>
        </p:nvGraphicFramePr>
        <p:xfrm>
          <a:off x="402672" y="780176"/>
          <a:ext cx="11501308" cy="504178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08918">
                  <a:extLst>
                    <a:ext uri="{9D8B030D-6E8A-4147-A177-3AD203B41FA5}">
                      <a16:colId xmlns:a16="http://schemas.microsoft.com/office/drawing/2014/main" val="3470720179"/>
                    </a:ext>
                  </a:extLst>
                </a:gridCol>
                <a:gridCol w="1909782">
                  <a:extLst>
                    <a:ext uri="{9D8B030D-6E8A-4147-A177-3AD203B41FA5}">
                      <a16:colId xmlns:a16="http://schemas.microsoft.com/office/drawing/2014/main" val="394327988"/>
                    </a:ext>
                  </a:extLst>
                </a:gridCol>
                <a:gridCol w="2105637">
                  <a:extLst>
                    <a:ext uri="{9D8B030D-6E8A-4147-A177-3AD203B41FA5}">
                      <a16:colId xmlns:a16="http://schemas.microsoft.com/office/drawing/2014/main" val="757948988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2317696018"/>
                    </a:ext>
                  </a:extLst>
                </a:gridCol>
                <a:gridCol w="2097247">
                  <a:extLst>
                    <a:ext uri="{9D8B030D-6E8A-4147-A177-3AD203B41FA5}">
                      <a16:colId xmlns:a16="http://schemas.microsoft.com/office/drawing/2014/main" val="903491076"/>
                    </a:ext>
                  </a:extLst>
                </a:gridCol>
                <a:gridCol w="2265030">
                  <a:extLst>
                    <a:ext uri="{9D8B030D-6E8A-4147-A177-3AD203B41FA5}">
                      <a16:colId xmlns:a16="http://schemas.microsoft.com/office/drawing/2014/main" val="1418716750"/>
                    </a:ext>
                  </a:extLst>
                </a:gridCol>
              </a:tblGrid>
              <a:tr h="703504">
                <a:tc>
                  <a:txBody>
                    <a:bodyPr/>
                    <a:lstStyle/>
                    <a:p>
                      <a:pPr algn="l" fontAlgn="b"/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Jul-18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Dec-18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4340"/>
                  </a:ext>
                </a:extLst>
              </a:tr>
              <a:tr h="703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Year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Tuition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Hostel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Tuition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Hostel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23707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₹84,850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₹2,35,500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₹3,20,350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91281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II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₹14,165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₹30,739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₹43,475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₹1,18,816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₹2,07,195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3477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III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₹10,380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₹46,428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₹56,808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55515"/>
                  </a:ext>
                </a:extLst>
              </a:tr>
              <a:tr h="737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IV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₹55,922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₹7,715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₹83,747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₹1,47,384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39576"/>
                  </a:ext>
                </a:extLst>
              </a:tr>
              <a:tr h="737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Total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₹14,165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₹86,661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₹1,46,420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₹4,84,491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₹7,31,737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1287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148836-3BF6-44C1-8EFE-00EDF338A513}"/>
              </a:ext>
            </a:extLst>
          </p:cNvPr>
          <p:cNvSpPr txBox="1"/>
          <p:nvPr/>
        </p:nvSpPr>
        <p:spPr>
          <a:xfrm>
            <a:off x="402672" y="201146"/>
            <a:ext cx="1150130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Fees sponsorship breakup (AY 2018-2019)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95D6-26E3-4C92-8630-40736BA86E55}"/>
              </a:ext>
            </a:extLst>
          </p:cNvPr>
          <p:cNvSpPr txBox="1"/>
          <p:nvPr/>
        </p:nvSpPr>
        <p:spPr>
          <a:xfrm>
            <a:off x="1677798" y="6149130"/>
            <a:ext cx="460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Tuition Fees: </a:t>
            </a:r>
            <a:r>
              <a:rPr lang="en-IN" sz="3600" b="1" dirty="0"/>
              <a:t>₹1,60,585</a:t>
            </a:r>
            <a:endParaRPr lang="en-IN" sz="3600" b="1" dirty="0"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9FD9-D0C3-49BC-9A59-1F4B78EB75D3}"/>
              </a:ext>
            </a:extLst>
          </p:cNvPr>
          <p:cNvSpPr txBox="1"/>
          <p:nvPr/>
        </p:nvSpPr>
        <p:spPr>
          <a:xfrm>
            <a:off x="6720980" y="6149129"/>
            <a:ext cx="4605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Hostel Fees: </a:t>
            </a:r>
            <a:r>
              <a:rPr lang="en-IN" sz="3600" b="1" dirty="0"/>
              <a:t>₹5,71,152</a:t>
            </a:r>
            <a:endParaRPr lang="en-IN" sz="3600" b="1" dirty="0">
              <a:latin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934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42F533-C72F-4310-9AC1-4A6A95E73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620659"/>
              </p:ext>
            </p:extLst>
          </p:nvPr>
        </p:nvGraphicFramePr>
        <p:xfrm>
          <a:off x="106260" y="651134"/>
          <a:ext cx="11979479" cy="649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9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A7FC2C-AFAD-45F1-8F50-A5296476F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58213"/>
              </p:ext>
            </p:extLst>
          </p:nvPr>
        </p:nvGraphicFramePr>
        <p:xfrm>
          <a:off x="341152" y="515924"/>
          <a:ext cx="11509695" cy="6342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005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F18215-B448-43A1-8F04-3EA3875BD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050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490E9D-44B7-46F0-A115-D451195F4A03}"/>
              </a:ext>
            </a:extLst>
          </p:cNvPr>
          <p:cNvSpPr txBox="1"/>
          <p:nvPr/>
        </p:nvSpPr>
        <p:spPr>
          <a:xfrm>
            <a:off x="2268903" y="1842374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Donations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AEA99-B053-4F7B-AB42-0652D3993F52}"/>
              </a:ext>
            </a:extLst>
          </p:cNvPr>
          <p:cNvSpPr txBox="1"/>
          <p:nvPr/>
        </p:nvSpPr>
        <p:spPr>
          <a:xfrm>
            <a:off x="4176345" y="251449"/>
            <a:ext cx="4870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As on 20 May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3610E-C794-4BEE-B5DA-278751D784EC}"/>
              </a:ext>
            </a:extLst>
          </p:cNvPr>
          <p:cNvSpPr txBox="1"/>
          <p:nvPr/>
        </p:nvSpPr>
        <p:spPr>
          <a:xfrm>
            <a:off x="2119923" y="4079630"/>
            <a:ext cx="252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Contributions for 2 years</a:t>
            </a:r>
          </a:p>
        </p:txBody>
      </p:sp>
    </p:spTree>
    <p:extLst>
      <p:ext uri="{BB962C8B-B14F-4D97-AF65-F5344CB8AC3E}">
        <p14:creationId xmlns:p14="http://schemas.microsoft.com/office/powerpoint/2010/main" val="2646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3A4949-3392-434A-8124-BE1F0E364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19993"/>
              </p:ext>
            </p:extLst>
          </p:nvPr>
        </p:nvGraphicFramePr>
        <p:xfrm>
          <a:off x="474785" y="457201"/>
          <a:ext cx="10286999" cy="567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3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0FB6A2-619C-4E66-937E-FD9992506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97293"/>
              </p:ext>
            </p:extLst>
          </p:nvPr>
        </p:nvGraphicFramePr>
        <p:xfrm>
          <a:off x="351691" y="351692"/>
          <a:ext cx="11218985" cy="60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0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C5D2B-1DA6-4A2E-895B-5175B815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07329"/>
              </p:ext>
            </p:extLst>
          </p:nvPr>
        </p:nvGraphicFramePr>
        <p:xfrm>
          <a:off x="542440" y="457200"/>
          <a:ext cx="11143282" cy="5935851"/>
        </p:xfrm>
        <a:graphic>
          <a:graphicData uri="http://schemas.openxmlformats.org/drawingml/2006/table">
            <a:tbl>
              <a:tblPr/>
              <a:tblGrid>
                <a:gridCol w="1728062">
                  <a:extLst>
                    <a:ext uri="{9D8B030D-6E8A-4147-A177-3AD203B41FA5}">
                      <a16:colId xmlns:a16="http://schemas.microsoft.com/office/drawing/2014/main" val="3371425710"/>
                    </a:ext>
                  </a:extLst>
                </a:gridCol>
                <a:gridCol w="2642461">
                  <a:extLst>
                    <a:ext uri="{9D8B030D-6E8A-4147-A177-3AD203B41FA5}">
                      <a16:colId xmlns:a16="http://schemas.microsoft.com/office/drawing/2014/main" val="1461275330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3270559728"/>
                    </a:ext>
                  </a:extLst>
                </a:gridCol>
                <a:gridCol w="1309607">
                  <a:extLst>
                    <a:ext uri="{9D8B030D-6E8A-4147-A177-3AD203B41FA5}">
                      <a16:colId xmlns:a16="http://schemas.microsoft.com/office/drawing/2014/main" val="2350515943"/>
                    </a:ext>
                  </a:extLst>
                </a:gridCol>
                <a:gridCol w="1385039">
                  <a:extLst>
                    <a:ext uri="{9D8B030D-6E8A-4147-A177-3AD203B41FA5}">
                      <a16:colId xmlns:a16="http://schemas.microsoft.com/office/drawing/2014/main" val="3416581275"/>
                    </a:ext>
                  </a:extLst>
                </a:gridCol>
                <a:gridCol w="1218797">
                  <a:extLst>
                    <a:ext uri="{9D8B030D-6E8A-4147-A177-3AD203B41FA5}">
                      <a16:colId xmlns:a16="http://schemas.microsoft.com/office/drawing/2014/main" val="3599586910"/>
                    </a:ext>
                  </a:extLst>
                </a:gridCol>
                <a:gridCol w="1479967">
                  <a:extLst>
                    <a:ext uri="{9D8B030D-6E8A-4147-A177-3AD203B41FA5}">
                      <a16:colId xmlns:a16="http://schemas.microsoft.com/office/drawing/2014/main" val="1805297456"/>
                    </a:ext>
                  </a:extLst>
                </a:gridCol>
              </a:tblGrid>
              <a:tr h="106436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pursuing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AY2018-19 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43522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₹40,000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₹2,05,580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₹2,45,580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44460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72460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₹1,05,000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₹2,70,580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₹3,75,580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3248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675019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₹74,612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25855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23468"/>
                  </a:ext>
                </a:extLst>
              </a:tr>
              <a:tr h="982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direct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₹1,25,419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₹1,39,612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₹2,65,031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39877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18944"/>
                  </a:ext>
                </a:extLst>
              </a:tr>
              <a:tr h="61405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₹2,30,419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₹4,10,192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₹6,40,611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2EFD6B-A398-4DD0-85A7-CF98B4C28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986431"/>
              </p:ext>
            </p:extLst>
          </p:nvPr>
        </p:nvGraphicFramePr>
        <p:xfrm>
          <a:off x="1208868" y="464949"/>
          <a:ext cx="9360976" cy="58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18B57C-C38C-468F-BC6A-B7F8507F0723}"/>
              </a:ext>
            </a:extLst>
          </p:cNvPr>
          <p:cNvSpPr txBox="1"/>
          <p:nvPr/>
        </p:nvSpPr>
        <p:spPr>
          <a:xfrm>
            <a:off x="1263264" y="699781"/>
            <a:ext cx="2224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Total Donations</a:t>
            </a:r>
          </a:p>
          <a:p>
            <a:pPr algn="ctr"/>
            <a:r>
              <a:rPr lang="en-IN" sz="2000" b="1" dirty="0"/>
              <a:t>(incl. interest accrued)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A0E47-88E7-451F-931A-3A984999F86B}"/>
              </a:ext>
            </a:extLst>
          </p:cNvPr>
          <p:cNvSpPr txBox="1"/>
          <p:nvPr/>
        </p:nvSpPr>
        <p:spPr>
          <a:xfrm>
            <a:off x="3339437" y="10477"/>
            <a:ext cx="487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As on 10 Aug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7C68B-7C9F-48DF-B795-89168D2D7E1A}"/>
              </a:ext>
            </a:extLst>
          </p:cNvPr>
          <p:cNvSpPr txBox="1"/>
          <p:nvPr/>
        </p:nvSpPr>
        <p:spPr>
          <a:xfrm>
            <a:off x="1317661" y="4863359"/>
            <a:ext cx="21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659AB-3511-4D31-B09E-CDE31F1FA609}"/>
              </a:ext>
            </a:extLst>
          </p:cNvPr>
          <p:cNvSpPr txBox="1"/>
          <p:nvPr/>
        </p:nvSpPr>
        <p:spPr>
          <a:xfrm>
            <a:off x="1884116" y="2746087"/>
            <a:ext cx="1930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Budget for 1</a:t>
            </a:r>
            <a:r>
              <a:rPr lang="en-IN" sz="3200" b="1" baseline="30000" dirty="0"/>
              <a:t>st</a:t>
            </a:r>
            <a:r>
              <a:rPr lang="en-IN" sz="3200" b="1" dirty="0"/>
              <a:t> 2 yrs.</a:t>
            </a:r>
          </a:p>
        </p:txBody>
      </p:sp>
    </p:spTree>
    <p:extLst>
      <p:ext uri="{BB962C8B-B14F-4D97-AF65-F5344CB8AC3E}">
        <p14:creationId xmlns:p14="http://schemas.microsoft.com/office/powerpoint/2010/main" val="21131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BEC239-7669-439E-9AB6-CC5694630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3822"/>
              </p:ext>
            </p:extLst>
          </p:nvPr>
        </p:nvGraphicFramePr>
        <p:xfrm>
          <a:off x="240224" y="224725"/>
          <a:ext cx="11569484" cy="648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A4FEA1-90B1-4594-81C9-A046E673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968043"/>
              </p:ext>
            </p:extLst>
          </p:nvPr>
        </p:nvGraphicFramePr>
        <p:xfrm>
          <a:off x="271220" y="263471"/>
          <a:ext cx="11724468" cy="641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3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4FD3A3-6917-46AA-93BA-6B8C8489F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29501"/>
              </p:ext>
            </p:extLst>
          </p:nvPr>
        </p:nvGraphicFramePr>
        <p:xfrm>
          <a:off x="364210" y="325464"/>
          <a:ext cx="11530739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289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Subramanian s</dc:creator>
  <cp:lastModifiedBy>Karthikeyan Subramanian s</cp:lastModifiedBy>
  <cp:revision>74</cp:revision>
  <dcterms:created xsi:type="dcterms:W3CDTF">2018-05-19T17:29:51Z</dcterms:created>
  <dcterms:modified xsi:type="dcterms:W3CDTF">2019-01-04T02:02:12Z</dcterms:modified>
</cp:coreProperties>
</file>