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Alfa Slab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D145C9-14A9-47CC-A1EB-5C8875E10984}">
  <a:tblStyle styleId="{A9D145C9-14A9-47CC-A1EB-5C8875E109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7" Type="http://schemas.openxmlformats.org/officeDocument/2006/relationships/font" Target="fonts/AlfaSlabOn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789fdc15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789fdc15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76536be6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76536be6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76536be6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76536be6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76536be6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76536be6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76536be6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776536be6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76536be6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76536be6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665dc203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7665dc203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665dc203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7665dc203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776536be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776536be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665dc203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665dc203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665dc203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665dc203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72975685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772975685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665dc203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665dc203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789fdc1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789fdc1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789fdc1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789fdc1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0"/>
              <a:t>Go vs Java</a:t>
            </a:r>
            <a:endParaRPr sz="80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 Julián Solá y Fernando Aquino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74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000000"/>
                </a:solidFill>
              </a:rPr>
              <a:t>Go muestra una mayor rapidez al realizar estas entradas, siendo cada vez </a:t>
            </a:r>
            <a:r>
              <a:rPr lang="es" sz="2600">
                <a:solidFill>
                  <a:srgbClr val="000000"/>
                </a:solidFill>
              </a:rPr>
              <a:t>más</a:t>
            </a:r>
            <a:r>
              <a:rPr lang="es" sz="2600">
                <a:solidFill>
                  <a:srgbClr val="000000"/>
                </a:solidFill>
              </a:rPr>
              <a:t> grande mientras es </a:t>
            </a:r>
            <a:r>
              <a:rPr lang="es" sz="2600">
                <a:solidFill>
                  <a:srgbClr val="000000"/>
                </a:solidFill>
              </a:rPr>
              <a:t>más</a:t>
            </a:r>
            <a:r>
              <a:rPr lang="es" sz="2600">
                <a:solidFill>
                  <a:srgbClr val="000000"/>
                </a:solidFill>
              </a:rPr>
              <a:t> grande el </a:t>
            </a:r>
            <a:r>
              <a:rPr lang="es" sz="2600">
                <a:solidFill>
                  <a:srgbClr val="000000"/>
                </a:solidFill>
              </a:rPr>
              <a:t>número</a:t>
            </a:r>
            <a:r>
              <a:rPr lang="es" sz="2600">
                <a:solidFill>
                  <a:srgbClr val="000000"/>
                </a:solidFill>
              </a:rPr>
              <a:t>.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000000"/>
                </a:solidFill>
              </a:rPr>
              <a:t>Esto debido a que Go es compilado a </a:t>
            </a:r>
            <a:r>
              <a:rPr lang="es" sz="2600">
                <a:solidFill>
                  <a:srgbClr val="000000"/>
                </a:solidFill>
              </a:rPr>
              <a:t>código</a:t>
            </a:r>
            <a:r>
              <a:rPr lang="es" sz="2600">
                <a:solidFill>
                  <a:srgbClr val="000000"/>
                </a:solidFill>
              </a:rPr>
              <a:t> </a:t>
            </a:r>
            <a:r>
              <a:rPr lang="es" sz="2600">
                <a:solidFill>
                  <a:srgbClr val="000000"/>
                </a:solidFill>
              </a:rPr>
              <a:t>máquina</a:t>
            </a:r>
            <a:r>
              <a:rPr lang="es" sz="2600">
                <a:solidFill>
                  <a:srgbClr val="000000"/>
                </a:solidFill>
              </a:rPr>
              <a:t> y ejecutado directamente, a diferencia de Java que usa una </a:t>
            </a:r>
            <a:r>
              <a:rPr lang="es" sz="2600">
                <a:solidFill>
                  <a:srgbClr val="000000"/>
                </a:solidFill>
              </a:rPr>
              <a:t>máquina</a:t>
            </a:r>
            <a:r>
              <a:rPr lang="es" sz="2600">
                <a:solidFill>
                  <a:srgbClr val="000000"/>
                </a:solidFill>
              </a:rPr>
              <a:t> virtual.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20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2. </a:t>
            </a:r>
            <a:r>
              <a:rPr lang="es" sz="3200"/>
              <a:t>Procesamiento de un CSV</a:t>
            </a:r>
            <a:endParaRPr sz="3200"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902425"/>
            <a:ext cx="8520600" cy="4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000000"/>
                </a:solidFill>
              </a:rPr>
              <a:t>La idea es consumir un CSV con los siguientes requerimientos</a:t>
            </a:r>
            <a:r>
              <a:rPr lang="es" sz="2200">
                <a:solidFill>
                  <a:srgbClr val="000000"/>
                </a:solidFill>
              </a:rPr>
              <a:t>: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s" sz="2200">
                <a:solidFill>
                  <a:srgbClr val="000000"/>
                </a:solidFill>
              </a:rPr>
              <a:t>El </a:t>
            </a:r>
            <a:r>
              <a:rPr lang="es" sz="2200">
                <a:solidFill>
                  <a:srgbClr val="000000"/>
                </a:solidFill>
              </a:rPr>
              <a:t>código</a:t>
            </a:r>
            <a:r>
              <a:rPr lang="es" sz="2200">
                <a:solidFill>
                  <a:srgbClr val="000000"/>
                </a:solidFill>
              </a:rPr>
              <a:t> debe estar preparado para procesar archivos grandes, en este caso </a:t>
            </a:r>
            <a:r>
              <a:rPr lang="es" sz="2200">
                <a:solidFill>
                  <a:srgbClr val="000000"/>
                </a:solidFill>
              </a:rPr>
              <a:t>será</a:t>
            </a:r>
            <a:r>
              <a:rPr lang="es" sz="2200">
                <a:solidFill>
                  <a:srgbClr val="000000"/>
                </a:solidFill>
              </a:rPr>
              <a:t> de  19 MB = 100.000 </a:t>
            </a:r>
            <a:r>
              <a:rPr lang="es" sz="2200">
                <a:solidFill>
                  <a:srgbClr val="000000"/>
                </a:solidFill>
              </a:rPr>
              <a:t>líneas.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s" sz="2200">
                <a:solidFill>
                  <a:srgbClr val="000000"/>
                </a:solidFill>
              </a:rPr>
              <a:t>La lectura se </a:t>
            </a:r>
            <a:r>
              <a:rPr lang="es" sz="2200">
                <a:solidFill>
                  <a:srgbClr val="000000"/>
                </a:solidFill>
              </a:rPr>
              <a:t>hará</a:t>
            </a:r>
            <a:r>
              <a:rPr lang="es" sz="2200">
                <a:solidFill>
                  <a:srgbClr val="000000"/>
                </a:solidFill>
              </a:rPr>
              <a:t> en chunks (trozos).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s" sz="2200">
                <a:solidFill>
                  <a:srgbClr val="000000"/>
                </a:solidFill>
              </a:rPr>
              <a:t>Se imprimen todas las </a:t>
            </a:r>
            <a:r>
              <a:rPr lang="es" sz="2200">
                <a:solidFill>
                  <a:srgbClr val="000000"/>
                </a:solidFill>
              </a:rPr>
              <a:t>líneas</a:t>
            </a:r>
            <a:r>
              <a:rPr lang="es" sz="2200">
                <a:solidFill>
                  <a:srgbClr val="000000"/>
                </a:solidFill>
              </a:rPr>
              <a:t> a medida que se ejecutan.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188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</a:t>
            </a:r>
            <a:r>
              <a:rPr lang="es"/>
              <a:t> en Go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638" y="896000"/>
            <a:ext cx="7012724" cy="37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188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 en Java</a:t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463" y="1056500"/>
            <a:ext cx="6769074" cy="350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5295700" y="1138500"/>
            <a:ext cx="318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400"/>
              <a:t>Resultados</a:t>
            </a:r>
            <a:endParaRPr sz="3400"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875" y="676275"/>
            <a:ext cx="4438650" cy="3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6"/>
          <p:cNvSpPr txBox="1"/>
          <p:nvPr/>
        </p:nvSpPr>
        <p:spPr>
          <a:xfrm>
            <a:off x="4988650" y="1807650"/>
            <a:ext cx="3795000" cy="15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Proxima Nova"/>
                <a:ea typeface="Proxima Nova"/>
                <a:cs typeface="Proxima Nova"/>
                <a:sym typeface="Proxima Nova"/>
              </a:rPr>
              <a:t>Se realizaron 100 iteraciones del 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Proxima Nova"/>
                <a:ea typeface="Proxima Nova"/>
                <a:cs typeface="Proxima Nova"/>
                <a:sym typeface="Proxima Nova"/>
              </a:rPr>
              <a:t>mismo algoritmo y los resultados son contrastados entre cada </a:t>
            </a:r>
            <a:r>
              <a:rPr lang="es" sz="1900">
                <a:latin typeface="Proxima Nova"/>
                <a:ea typeface="Proxima Nova"/>
                <a:cs typeface="Proxima Nova"/>
                <a:sym typeface="Proxima Nova"/>
              </a:rPr>
              <a:t>iteración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3679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400"/>
              <a:t>Conclusiones</a:t>
            </a:r>
            <a:endParaRPr sz="3400"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8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s" sz="2000">
                <a:solidFill>
                  <a:srgbClr val="000000"/>
                </a:solidFill>
              </a:rPr>
              <a:t>Ambos demuestran un nivel de eficiencia muy alto pero Go tiene mayor manejo de tareas en un corto periodo de tiempo.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s" sz="2000">
                <a:solidFill>
                  <a:srgbClr val="000000"/>
                </a:solidFill>
              </a:rPr>
              <a:t>El uso de CPU indica un manejo de recursos computacionales muy eficiente.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s" sz="2000">
                <a:solidFill>
                  <a:srgbClr val="000000"/>
                </a:solidFill>
              </a:rPr>
              <a:t>El uso de memoria no varía entre iteraciones de la ejecución del proceso lo que habla de la estabilidad.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7000"/>
              <a:t>Preguntas?</a:t>
            </a:r>
            <a:endParaRPr sz="7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49300" y="338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100"/>
              <a:t>Historia </a:t>
            </a:r>
            <a:endParaRPr sz="4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100"/>
              <a:t>de Go</a:t>
            </a:r>
            <a:endParaRPr sz="42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49300" y="1848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000000"/>
                </a:solidFill>
              </a:rPr>
              <a:t>Go, a menudo referido como "Golang", . 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000000"/>
                </a:solidFill>
              </a:rPr>
              <a:t>Fue creado por un equipo de ingenieros de Google y anunciado públicamente en 2009. 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100">
                <a:solidFill>
                  <a:srgbClr val="000000"/>
                </a:solidFill>
              </a:rPr>
              <a:t>El objetivo principal era abordar algunas de las deficiencias y complejidades percibidas en otros lenguajes de programación.</a:t>
            </a:r>
            <a:endParaRPr sz="2800"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-2500" r="2499" t="0"/>
          <a:stretch/>
        </p:blipFill>
        <p:spPr>
          <a:xfrm>
            <a:off x="3176800" y="338052"/>
            <a:ext cx="3256650" cy="12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2450" y="195775"/>
            <a:ext cx="2018850" cy="20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355725"/>
            <a:ext cx="8520600" cy="46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545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Algunas de sus </a:t>
            </a:r>
            <a:r>
              <a:rPr b="1" lang="es" sz="545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características</a:t>
            </a:r>
            <a:r>
              <a:rPr b="1" lang="es" sz="545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 son: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503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b="1" lang="es" sz="3689">
                <a:solidFill>
                  <a:srgbClr val="000000"/>
                </a:solidFill>
              </a:rPr>
              <a:t>Simplicidad y Legibilidad.</a:t>
            </a:r>
            <a:endParaRPr b="1" sz="3689">
              <a:solidFill>
                <a:srgbClr val="000000"/>
              </a:solidFill>
            </a:endParaRPr>
          </a:p>
          <a:p>
            <a:pPr indent="-37503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s" sz="3689">
                <a:solidFill>
                  <a:srgbClr val="000000"/>
                </a:solidFill>
              </a:rPr>
              <a:t>Eficiencia: </a:t>
            </a:r>
            <a:r>
              <a:rPr lang="es" sz="3689">
                <a:solidFill>
                  <a:srgbClr val="000000"/>
                </a:solidFill>
              </a:rPr>
              <a:t>Compilación estática y recolección de basura eficiente contribuyen a su desempeño.</a:t>
            </a:r>
            <a:endParaRPr sz="3689">
              <a:solidFill>
                <a:srgbClr val="000000"/>
              </a:solidFill>
            </a:endParaRPr>
          </a:p>
          <a:p>
            <a:pPr indent="-37503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s" sz="3689">
                <a:solidFill>
                  <a:srgbClr val="000000"/>
                </a:solidFill>
              </a:rPr>
              <a:t>Concurrencia: </a:t>
            </a:r>
            <a:r>
              <a:rPr lang="es" sz="3689">
                <a:solidFill>
                  <a:srgbClr val="000000"/>
                </a:solidFill>
              </a:rPr>
              <a:t>Utiliza un modelo de GoRoutines y canales.</a:t>
            </a:r>
            <a:endParaRPr sz="3689">
              <a:solidFill>
                <a:srgbClr val="000000"/>
              </a:solidFill>
            </a:endParaRPr>
          </a:p>
          <a:p>
            <a:pPr indent="-37503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b="1" lang="es" sz="3689">
                <a:solidFill>
                  <a:srgbClr val="000000"/>
                </a:solidFill>
              </a:rPr>
              <a:t>Compilación Rápida.</a:t>
            </a:r>
            <a:endParaRPr b="1" sz="3689">
              <a:solidFill>
                <a:srgbClr val="000000"/>
              </a:solidFill>
            </a:endParaRPr>
          </a:p>
          <a:p>
            <a:pPr indent="-37503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s" sz="3689">
                <a:solidFill>
                  <a:srgbClr val="000000"/>
                </a:solidFill>
              </a:rPr>
              <a:t>Seguridad: </a:t>
            </a:r>
            <a:r>
              <a:rPr lang="es" sz="3689">
                <a:solidFill>
                  <a:srgbClr val="000000"/>
                </a:solidFill>
              </a:rPr>
              <a:t>Fuertemente tipado, acceso a memoria asistida, punteros nulos, </a:t>
            </a:r>
            <a:r>
              <a:rPr lang="es" sz="3689">
                <a:solidFill>
                  <a:srgbClr val="000000"/>
                </a:solidFill>
              </a:rPr>
              <a:t>verificación</a:t>
            </a:r>
            <a:r>
              <a:rPr lang="es" sz="3689">
                <a:solidFill>
                  <a:srgbClr val="000000"/>
                </a:solidFill>
              </a:rPr>
              <a:t> de </a:t>
            </a:r>
            <a:r>
              <a:rPr lang="es" sz="3689">
                <a:solidFill>
                  <a:srgbClr val="000000"/>
                </a:solidFill>
              </a:rPr>
              <a:t>límites</a:t>
            </a:r>
            <a:r>
              <a:rPr lang="es" sz="3689">
                <a:solidFill>
                  <a:srgbClr val="000000"/>
                </a:solidFill>
              </a:rPr>
              <a:t> de matrices.</a:t>
            </a:r>
            <a:endParaRPr sz="3689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400"/>
              <a:t>Historia de Java</a:t>
            </a:r>
            <a:endParaRPr sz="340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000000"/>
                </a:solidFill>
              </a:rPr>
              <a:t>Java se creó en 1991 con el nombre "OAK" </a:t>
            </a:r>
            <a:br>
              <a:rPr lang="es" sz="2100">
                <a:solidFill>
                  <a:srgbClr val="000000"/>
                </a:solidFill>
              </a:rPr>
            </a:br>
            <a:r>
              <a:rPr lang="es" sz="2100">
                <a:solidFill>
                  <a:srgbClr val="000000"/>
                </a:solidFill>
              </a:rPr>
              <a:t>por un grupo llamado </a:t>
            </a:r>
            <a:r>
              <a:rPr i="1" lang="es" sz="2100">
                <a:solidFill>
                  <a:srgbClr val="000000"/>
                </a:solidFill>
              </a:rPr>
              <a:t>green team</a:t>
            </a:r>
            <a:r>
              <a:rPr lang="es" sz="2100">
                <a:solidFill>
                  <a:srgbClr val="000000"/>
                </a:solidFill>
              </a:rPr>
              <a:t>, posteriormente se cambió el nombre por problemas legales</a:t>
            </a:r>
            <a:r>
              <a:rPr lang="es" sz="2100">
                <a:solidFill>
                  <a:srgbClr val="000000"/>
                </a:solidFill>
              </a:rPr>
              <a:t> y quedó finalmente</a:t>
            </a:r>
            <a:r>
              <a:rPr lang="es" sz="2100">
                <a:solidFill>
                  <a:srgbClr val="000000"/>
                </a:solidFill>
              </a:rPr>
              <a:t> con la denominación actual JAVA.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100">
                <a:solidFill>
                  <a:srgbClr val="000000"/>
                </a:solidFill>
              </a:rPr>
              <a:t>El objetivo de java era crear un lenguaje de programación parecido a C++ en estructura y sintaxis, fuertemente orientado a objetos, pero con una máquina virtual propia, usando el lema “Write Once, Run Anywhere”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9275" y="65425"/>
            <a:ext cx="2408975" cy="14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400"/>
              <a:t>BNF de Go</a:t>
            </a:r>
            <a:endParaRPr sz="3400"/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355250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{A9D145C9-14A9-47CC-A1EB-5C8875E10984}</a:tableStyleId>
              </a:tblPr>
              <a:tblGrid>
                <a:gridCol w="4216750"/>
                <a:gridCol w="4260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Código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7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&lt;Program&gt; ::= &lt;PackageClause&gt; &lt;ImportDecl&gt; &lt;TopLevelDecl&gt;*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&lt;PackageClause&gt; ::= "package" &lt;PackageName&gt;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&lt;ImportDecl&gt; ::= "import" ( &lt;ImportSpec&gt; | "(" { &lt;ImportSpec&gt; } ")" 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&lt;ImportSpec&gt; ::= [ "." | &lt;PackageName&gt; ] &lt;ImportPath&gt;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&lt;TopLevelDecl&gt; ::= &lt;Declaration&gt; | &lt;FunctionDecl&gt; | &lt;MethodDecl&gt;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&lt;Declaration&gt; ::= &lt;ConstDecl&gt; | &lt;TypeDecl&gt; | &lt;VarDecl&gt;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&lt;ConstDecl&gt; ::= "const" ( &lt;ConstSpec&gt; | "(" { &lt;ConstSpec&gt; } ")" 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&lt;TypeDecl&gt; ::= "type" ( &lt;TypeSpec&gt; | "(" { &lt;TypeSpec&gt; } ")" 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&lt;VarDecl&gt; ::= "var" ( &lt;VarSpec&gt; | "(" { &lt;VarSpec&gt; } ")" 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&lt;FunctionDecl&gt; ::= "func" &lt;FunctionName&gt; &lt;Signature&gt; &lt;FunctionBody&gt;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&lt;Signature&gt; ::= &lt;Parameters&gt; [ &lt;Result&gt; ]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&lt;Parameters&gt; ::= "(" [ &lt;ParameterList&gt; [ "..." ] ] ")"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&lt;Result&gt; ::= &lt;Parameters&gt; | &lt;Type&gt;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&lt;ParameterList&gt; ::= &lt;ParameterDecl&gt; | &lt;ParameterList&gt; "," &lt;ParameterDecl&gt;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&lt;ParameterDecl&gt; ::= [ &lt;IdentifierList&gt; ] [ "..." ] &lt;Type&gt;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package main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import (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	"fmt"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	"strings"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const pi = 3.14159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type Circle struct {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	radius float64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}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var num int = 42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func add(x, y int) int {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	return x + y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}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func (c Circle) area() float64 {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	return pi * c.radius * c.radius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}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400"/>
              <a:t>BNF de Java</a:t>
            </a:r>
            <a:endParaRPr sz="3400"/>
          </a:p>
        </p:txBody>
      </p:sp>
      <p:graphicFrame>
        <p:nvGraphicFramePr>
          <p:cNvPr id="89" name="Google Shape;89;p18"/>
          <p:cNvGraphicFramePr/>
          <p:nvPr/>
        </p:nvGraphicFramePr>
        <p:xfrm>
          <a:off x="311700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{A9D145C9-14A9-47CC-A1EB-5C8875E10984}</a:tableStyleId>
              </a:tblPr>
              <a:tblGrid>
                <a:gridCol w="4260300"/>
                <a:gridCol w="4260300"/>
              </a:tblGrid>
              <a:tr h="37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Código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7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&lt;compilationUnit&gt; ::= &lt;packageDeclaration&gt;? &lt;importDeclaration&gt;* &lt;typeDeclaration&gt;*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&lt;packageDeclaration&gt; ::= "package" &lt;packageName&gt; ";"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&lt;importDeclaration&gt; ::= "import" &lt;qualifiedName&gt; ";"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&lt;classDeclaration&gt; ::= ( "public" | "abstract" | "final" )? "class" &lt;className&gt; 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                        ( "extends" &lt;superClassName&gt; )? ( "implements" &lt;interfaceName&gt; ( "," &lt;interfaceName&gt; )* )?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                        "{" &lt;classBodyDeclaration&gt;* "}"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&lt;classBodyDeclaration&gt; ::= &lt;fieldDeclaration&gt; | &lt;methodDeclaration&gt; | &lt;constructorDeclaration&gt;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&lt;fieldDeclaration&gt; ::= ( "public" | "protected" | "private" | "static" )? &lt;type&gt; &lt;variableDeclarators&gt; ";"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&lt;methodDeclaration&gt; ::= ( "public" | "protected" | "private" | "static" | "abstract" | "final" )? 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                          ( &lt;type&gt; | "void" ) &lt;methodName&gt; &lt;parameters&gt; &lt;methodBody&gt;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&lt;constructorDeclaration&gt; ::= &lt;modifiers&gt;? &lt;constructorName&gt; 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package com.example;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import java.util.ArrayList;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import java.util.List;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public class MyClass {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    private int number;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    public static final double PI = 3.14159;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public MyClass(int number) {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        this.number = number;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    }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public int getNumber() {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        return number;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    }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public void setNumber(int number) {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        this.number = number;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    }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306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800"/>
              <a:t>Rendimiento de Go</a:t>
            </a:r>
            <a:endParaRPr sz="3800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1164300" y="1114325"/>
            <a:ext cx="6815400" cy="33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000000"/>
                </a:solidFill>
              </a:rPr>
              <a:t>Se evaluaran los siguientes algoritmos: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</a:endParaRPr>
          </a:p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AutoNum type="arabicPeriod"/>
            </a:pPr>
            <a:r>
              <a:rPr lang="es" sz="2600">
                <a:solidFill>
                  <a:srgbClr val="000000"/>
                </a:solidFill>
              </a:rPr>
              <a:t>Cálculo de factorial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000000"/>
                </a:solidFill>
              </a:rPr>
              <a:t>2.  </a:t>
            </a:r>
            <a:r>
              <a:rPr lang="es" sz="2600">
                <a:solidFill>
                  <a:srgbClr val="000000"/>
                </a:solidFill>
              </a:rPr>
              <a:t>Procesamiento de un CSV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3825" y="3077900"/>
            <a:ext cx="1093900" cy="10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6425" y="2161900"/>
            <a:ext cx="819700" cy="8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000000"/>
                </a:solidFill>
              </a:rPr>
              <a:t>En esta primera prueba se va a ejecutar un programa de factoriales a fin de comparar el tiempo entre los 2 lenguajes.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000000"/>
                </a:solidFill>
              </a:rPr>
              <a:t>Luego, los resultados van a ser comparados en la siguiente tabla: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0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1</a:t>
            </a:r>
            <a:r>
              <a:rPr lang="es" sz="3200"/>
              <a:t>. </a:t>
            </a:r>
            <a:r>
              <a:rPr lang="es" sz="3200"/>
              <a:t>Cálculo</a:t>
            </a:r>
            <a:r>
              <a:rPr lang="es" sz="3200"/>
              <a:t> de factorial</a:t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 de </a:t>
            </a:r>
            <a:r>
              <a:rPr lang="es"/>
              <a:t>comparación</a:t>
            </a:r>
            <a:endParaRPr/>
          </a:p>
        </p:txBody>
      </p:sp>
      <p:graphicFrame>
        <p:nvGraphicFramePr>
          <p:cNvPr id="109" name="Google Shape;109;p21"/>
          <p:cNvGraphicFramePr/>
          <p:nvPr/>
        </p:nvGraphicFramePr>
        <p:xfrm>
          <a:off x="1809375" y="155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{A9D145C9-14A9-47CC-A1EB-5C8875E10984}</a:tableStyleId>
              </a:tblPr>
              <a:tblGrid>
                <a:gridCol w="1841750"/>
                <a:gridCol w="1841750"/>
                <a:gridCol w="1841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Factorial</a:t>
                      </a:r>
                      <a:endParaRPr b="1"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Tiempo Go</a:t>
                      </a:r>
                      <a:endParaRPr b="1"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Tiempo Java</a:t>
                      </a:r>
                      <a:endParaRPr b="1"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99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10000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0.03 seg.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0.112 seg.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67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50000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0.41 seg.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1.185 seg.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67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100000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2.252 seg.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2.252 seg.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67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500000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68.961 seg.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89.500 seg.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67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1000000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224.135 seg.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385.868 seg.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BE8B8B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