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6" r:id="rId3"/>
    <p:sldId id="257" r:id="rId4"/>
    <p:sldId id="297" r:id="rId5"/>
    <p:sldId id="298" r:id="rId6"/>
    <p:sldId id="288" r:id="rId7"/>
    <p:sldId id="299" r:id="rId8"/>
    <p:sldId id="309" r:id="rId9"/>
    <p:sldId id="294" r:id="rId10"/>
    <p:sldId id="295" r:id="rId11"/>
    <p:sldId id="307" r:id="rId12"/>
    <p:sldId id="308" r:id="rId13"/>
    <p:sldId id="293" r:id="rId14"/>
    <p:sldId id="301" r:id="rId15"/>
    <p:sldId id="304" r:id="rId16"/>
    <p:sldId id="305" r:id="rId17"/>
    <p:sldId id="306" r:id="rId18"/>
    <p:sldId id="300" r:id="rId19"/>
    <p:sldId id="289" r:id="rId20"/>
    <p:sldId id="290" r:id="rId21"/>
    <p:sldId id="291" r:id="rId22"/>
    <p:sldId id="292" r:id="rId23"/>
    <p:sldId id="287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36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5545" autoAdjust="0"/>
  </p:normalViewPr>
  <p:slideViewPr>
    <p:cSldViewPr>
      <p:cViewPr varScale="1">
        <p:scale>
          <a:sx n="111" d="100"/>
          <a:sy n="111" d="100"/>
        </p:scale>
        <p:origin x="157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13E10-18EF-489B-9FB9-5F2275DE6A37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01543-8148-4AF1-9A33-5356EA47E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6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6F1FC51-3DCE-4F7D-89F3-B1CD54CE87F2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668B6C-99DE-4C46-96AA-8E0304EF01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15026"/>
            <a:ext cx="2440372" cy="24403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                   </a:t>
            </a:r>
            <a:r>
              <a:rPr lang="ko-KR" altLang="en-US" dirty="0" smtClean="0">
                <a:solidFill>
                  <a:srgbClr val="E3681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스토리보드</a:t>
            </a:r>
            <a:endParaRPr lang="ko-KR" altLang="en-US" dirty="0">
              <a:solidFill>
                <a:srgbClr val="E3681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62400" y="3717032"/>
            <a:ext cx="3121968" cy="165618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600" dirty="0" smtClean="0"/>
              <a:t>2017. 11. 02</a:t>
            </a:r>
          </a:p>
          <a:p>
            <a:r>
              <a:rPr lang="en-US" altLang="ko-KR" sz="1600" dirty="0" smtClean="0"/>
              <a:t>DGG TEAM</a:t>
            </a:r>
          </a:p>
          <a:p>
            <a:r>
              <a:rPr lang="ko-KR" altLang="en-US" sz="1600" dirty="0"/>
              <a:t>팀</a:t>
            </a:r>
            <a:r>
              <a:rPr lang="ko-KR" altLang="en-US" sz="1600" dirty="0" smtClean="0"/>
              <a:t>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서승현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부팀장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김태균</a:t>
            </a:r>
            <a:endParaRPr lang="en-US" altLang="ko-KR" sz="1600" dirty="0" smtClean="0"/>
          </a:p>
          <a:p>
            <a:r>
              <a:rPr lang="ko-KR" altLang="en-US" sz="1600" dirty="0" smtClean="0"/>
              <a:t>부부팀장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김현준</a:t>
            </a:r>
            <a:endParaRPr lang="en-US" altLang="ko-KR" sz="1600" dirty="0" smtClean="0"/>
          </a:p>
          <a:p>
            <a:r>
              <a:rPr lang="ko-KR" altLang="en-US" sz="1600" dirty="0"/>
              <a:t>팀</a:t>
            </a:r>
            <a:r>
              <a:rPr lang="ko-KR" altLang="en-US" sz="1600" dirty="0" smtClean="0"/>
              <a:t>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김현교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이소정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이수용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2575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6995" cy="633730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763021"/>
              </p:ext>
            </p:extLst>
          </p:nvPr>
        </p:nvGraphicFramePr>
        <p:xfrm>
          <a:off x="6593205" y="701038"/>
          <a:ext cx="2434590" cy="4303599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205025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9474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5025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BORAD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1505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고유 로고와 이름 표시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5025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 WRITE NAME / USER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299031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수정을 위한 글 제목 기입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5025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SMART EDITOR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97666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 글 수정을 위한 ‘smart editor’화면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5025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⑤</a:t>
                      </a:r>
                      <a:endParaRPr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등록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97666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수정 버튼을 누르면 글 수정과 동시에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해당 게시판으로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5025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⑥</a:t>
                      </a:r>
                      <a:endParaRPr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취소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669286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버튼을 누르면 글 상세페이지로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게시판 내부 글 수정 화면</a:t>
            </a:r>
            <a:endParaRPr lang="ko-KR" altLang="en-US" sz="16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36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07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151130" y="90805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9" name="Oval 18"/>
          <p:cNvSpPr>
            <a:spLocks/>
          </p:cNvSpPr>
          <p:nvPr/>
        </p:nvSpPr>
        <p:spPr bwMode="auto">
          <a:xfrm>
            <a:off x="3008630" y="90868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1" name="Oval 20"/>
          <p:cNvSpPr>
            <a:spLocks/>
          </p:cNvSpPr>
          <p:nvPr/>
        </p:nvSpPr>
        <p:spPr bwMode="auto">
          <a:xfrm>
            <a:off x="1448435" y="156337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768350"/>
            <a:ext cx="1137285" cy="272986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3152140" y="908050"/>
            <a:ext cx="90614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BOARD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5885" y="6309360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8" name="직사각형 27"/>
          <p:cNvSpPr>
            <a:spLocks/>
          </p:cNvSpPr>
          <p:nvPr/>
        </p:nvSpPr>
        <p:spPr>
          <a:xfrm>
            <a:off x="1343660" y="774065"/>
            <a:ext cx="5137785" cy="63309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1351915" y="1488440"/>
            <a:ext cx="5129530" cy="467614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246380" y="939800"/>
            <a:ext cx="988059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category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194310" y="1261110"/>
            <a:ext cx="901065" cy="127444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1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2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3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1646555" y="1598930"/>
            <a:ext cx="622300" cy="24574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제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 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목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: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1584325" y="2066290"/>
          <a:ext cx="4725035" cy="36772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25035"/>
              </a:tblGrid>
              <a:tr h="367728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>
            <a:spLocks/>
          </p:cNvSpPr>
          <p:nvPr/>
        </p:nvSpPr>
        <p:spPr>
          <a:xfrm>
            <a:off x="3841115" y="1602105"/>
            <a:ext cx="642620" cy="24574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작성자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: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2597150" y="5871210"/>
            <a:ext cx="648970" cy="216535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수정</a:t>
            </a:r>
            <a:endParaRPr lang="ko-KR" altLang="en-US" sz="10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5" name="직사각형 64"/>
          <p:cNvSpPr>
            <a:spLocks/>
          </p:cNvSpPr>
          <p:nvPr/>
        </p:nvSpPr>
        <p:spPr>
          <a:xfrm>
            <a:off x="4290695" y="5871210"/>
            <a:ext cx="648970" cy="216535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취소</a:t>
            </a:r>
            <a:endParaRPr lang="ko-KR" altLang="en-US" sz="10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52" name="Oval 51"/>
          <p:cNvSpPr>
            <a:spLocks/>
          </p:cNvSpPr>
          <p:nvPr/>
        </p:nvSpPr>
        <p:spPr bwMode="auto">
          <a:xfrm>
            <a:off x="1480820" y="190881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7" name="Oval 66"/>
          <p:cNvSpPr>
            <a:spLocks/>
          </p:cNvSpPr>
          <p:nvPr/>
        </p:nvSpPr>
        <p:spPr bwMode="auto">
          <a:xfrm>
            <a:off x="2504440" y="577850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5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8" name="Oval 67"/>
          <p:cNvSpPr>
            <a:spLocks/>
          </p:cNvSpPr>
          <p:nvPr/>
        </p:nvSpPr>
        <p:spPr bwMode="auto">
          <a:xfrm>
            <a:off x="4158615" y="579564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6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>
            <a:off x="1722755" y="2546350"/>
            <a:ext cx="3395345" cy="1389380"/>
          </a:xfrm>
          <a:prstGeom prst="rect">
            <a:avLst/>
          </a:prstGeom>
          <a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>
            <a:off x="1731645" y="4055110"/>
            <a:ext cx="343789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응~ 아니야~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1" name="직사각형 70"/>
          <p:cNvSpPr>
            <a:spLocks/>
          </p:cNvSpPr>
          <p:nvPr/>
        </p:nvSpPr>
        <p:spPr>
          <a:xfrm>
            <a:off x="2277745" y="1607820"/>
            <a:ext cx="1249680" cy="230505"/>
          </a:xfrm>
          <a:prstGeom prst="rect">
            <a:avLst/>
          </a:prstGeom>
          <a:noFill/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대박...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72" name="직사각형 71"/>
          <p:cNvSpPr>
            <a:spLocks/>
          </p:cNvSpPr>
          <p:nvPr/>
        </p:nvSpPr>
        <p:spPr>
          <a:xfrm>
            <a:off x="4592320" y="1624330"/>
            <a:ext cx="1249680" cy="230505"/>
          </a:xfrm>
          <a:prstGeom prst="rect">
            <a:avLst/>
          </a:prstGeom>
          <a:noFill/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영화동킹콩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51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6995" cy="633730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494689"/>
              </p:ext>
            </p:extLst>
          </p:nvPr>
        </p:nvGraphicFramePr>
        <p:xfrm>
          <a:off x="6610985" y="711834"/>
          <a:ext cx="2432050" cy="595752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39780"/>
                <a:gridCol w="2192270"/>
              </a:tblGrid>
              <a:tr h="178424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14281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8424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78424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고유 로고와 이름 표시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8424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 WRITE NAME / USER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48976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내부의 글 제목과 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 작성자를 기입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8424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회원 분류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431629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관리자용 게시판 글 작성을 위한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회원 별 선택(관리자, 부관리자)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8424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⑤</a:t>
                      </a:r>
                      <a:endParaRPr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중요!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14281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관리자 부관리자 전용 화면에 띄움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중요를 체크했을시 공지사항과 같은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중요한 제목표시(굵은제목)를 위함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8424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⑥</a:t>
                      </a:r>
                      <a:endParaRPr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파일첨부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05753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사진 및 이미지 혹은 파일의 첨부를 위한 버튼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8424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⑦</a:t>
                      </a:r>
                      <a:endParaRPr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SMART EDITOR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018066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 글 등록을 위한 ‘Smart Editor’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글꼴의 편집, 줄 정렬, 확대 등 편의 도구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텍스트를 하이퍼링크로 변경하는 기능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기타 이외의 세부적인 전문 기능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다수의 사진 및 이미지 업로드 가능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하단 부 스크롤로 내용 입력창 조절가능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8424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⑧</a:t>
                      </a:r>
                      <a:endParaRPr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등록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93A299"/>
                    </a:solidFill>
                  </a:tcPr>
                </a:tc>
              </a:tr>
              <a:tr h="465739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버튼을 누르면 등록과 동시에 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글 목록 페이지로 이동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32870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⑨</a:t>
                      </a:r>
                      <a:endParaRPr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취소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20114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버튼을 누르면 이전페이지(게시판)으로 이동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5835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게시판 내부 글 등록 화면(관리자, 부관리자용)</a:t>
            </a:r>
            <a:endParaRPr lang="ko-KR" altLang="en-US" sz="16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36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07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151130" y="908050"/>
            <a:ext cx="199390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1343025" y="778510"/>
            <a:ext cx="5138420" cy="254000"/>
            <a:chOff x="1343025" y="778510"/>
            <a:chExt cx="5138420" cy="254000"/>
          </a:xfrm>
        </p:grpSpPr>
        <p:grpSp>
          <p:nvGrpSpPr>
            <p:cNvPr id="73" name="그룹 72"/>
            <p:cNvGrpSpPr/>
            <p:nvPr/>
          </p:nvGrpSpPr>
          <p:grpSpPr>
            <a:xfrm>
              <a:off x="1343025" y="778510"/>
              <a:ext cx="5138420" cy="254000"/>
              <a:chOff x="1343025" y="778510"/>
              <a:chExt cx="5138420" cy="254000"/>
            </a:xfrm>
          </p:grpSpPr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3151505" y="777875"/>
                <a:ext cx="906145" cy="338455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600" b="0" cap="none" dirty="0" smtClean="0">
                    <a:solidFill>
                      <a:srgbClr val="292934"/>
                    </a:solidFill>
                    <a:latin typeface="Arial" charset="0"/>
                    <a:ea typeface="Arial" charset="0"/>
                  </a:rPr>
                  <a:t>BOARD</a:t>
                </a:r>
                <a:endParaRPr lang="ko-KR" altLang="en-US" sz="1600" b="0" cap="none" dirty="0" smtClean="0">
                  <a:solidFill>
                    <a:srgbClr val="292934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28" name="직사각형 27"/>
              <p:cNvSpPr>
                <a:spLocks/>
              </p:cNvSpPr>
              <p:nvPr/>
            </p:nvSpPr>
            <p:spPr>
              <a:xfrm>
                <a:off x="1342390" y="781050"/>
                <a:ext cx="5138420" cy="238760"/>
              </a:xfrm>
              <a:prstGeom prst="rect">
                <a:avLst/>
              </a:prstGeom>
              <a:noFill/>
              <a:ln w="12700" cap="flat" cmpd="sng">
                <a:solidFill>
                  <a:schemeClr val="accent1">
                    <a:alpha val="10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cap="none" dirty="0" smtClean="0">
                  <a:solidFill>
                    <a:srgbClr val="FFFFFF"/>
                  </a:solidFill>
                  <a:latin typeface="돋움" charset="0"/>
                  <a:ea typeface="돋움" charset="0"/>
                </a:endParaRPr>
              </a:p>
            </p:txBody>
          </p:sp>
        </p:grpSp>
        <p:sp>
          <p:nvSpPr>
            <p:cNvPr id="19" name="Oval 18"/>
            <p:cNvSpPr>
              <a:spLocks/>
            </p:cNvSpPr>
            <p:nvPr/>
          </p:nvSpPr>
          <p:spPr bwMode="auto">
            <a:xfrm>
              <a:off x="2981960" y="810895"/>
              <a:ext cx="199390" cy="149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0" tIns="0" rIns="0" bIns="0" anchor="ctr" anchorCtr="1">
              <a:noAutofit/>
            </a:bodyPr>
            <a:lstStyle/>
            <a:p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1" cap="none" baseline="-25000" dirty="0" smtClean="0">
                  <a:solidFill>
                    <a:srgbClr val="FFFFFF"/>
                  </a:solidFill>
                  <a:latin typeface="돋움" charset="0"/>
                  <a:ea typeface="돋움" charset="0"/>
                </a:rPr>
                <a:t>2 </a:t>
              </a:r>
              <a:endParaRPr lang="ko-KR" altLang="en-US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endParaRPr>
            </a:p>
          </p:txBody>
        </p:sp>
      </p:grpSp>
      <p:sp>
        <p:nvSpPr>
          <p:cNvPr id="21" name="Oval 20"/>
          <p:cNvSpPr>
            <a:spLocks/>
          </p:cNvSpPr>
          <p:nvPr/>
        </p:nvSpPr>
        <p:spPr bwMode="auto">
          <a:xfrm>
            <a:off x="1508760" y="1107440"/>
            <a:ext cx="199390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768350"/>
            <a:ext cx="1137920" cy="273050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5885" y="6309360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1351915" y="1092200"/>
            <a:ext cx="5130165" cy="507301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246380" y="939800"/>
            <a:ext cx="988695" cy="3390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category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194310" y="1261110"/>
            <a:ext cx="901700" cy="127508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1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2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3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3" name="직사각형 2"/>
          <p:cNvSpPr>
            <a:spLocks/>
          </p:cNvSpPr>
          <p:nvPr/>
        </p:nvSpPr>
        <p:spPr>
          <a:xfrm>
            <a:off x="2274570" y="1139825"/>
            <a:ext cx="1250315" cy="231140"/>
          </a:xfrm>
          <a:prstGeom prst="rect">
            <a:avLst/>
          </a:prstGeom>
          <a:noFill/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1646555" y="1116965"/>
            <a:ext cx="659130" cy="24765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제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 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목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: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3841115" y="1120140"/>
            <a:ext cx="643255" cy="24638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작성자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: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2597150" y="5871210"/>
            <a:ext cx="649605" cy="217170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등록</a:t>
            </a:r>
            <a:endParaRPr lang="ko-KR" altLang="en-US" sz="10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5" name="직사각형 64"/>
          <p:cNvSpPr>
            <a:spLocks/>
          </p:cNvSpPr>
          <p:nvPr/>
        </p:nvSpPr>
        <p:spPr>
          <a:xfrm>
            <a:off x="4290695" y="5871210"/>
            <a:ext cx="649605" cy="217170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취소</a:t>
            </a:r>
            <a:endParaRPr lang="ko-KR" altLang="en-US" sz="10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8" name="Oval 67"/>
          <p:cNvSpPr>
            <a:spLocks/>
          </p:cNvSpPr>
          <p:nvPr/>
        </p:nvSpPr>
        <p:spPr bwMode="auto">
          <a:xfrm>
            <a:off x="2463165" y="5769610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8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9" name="도형 68"/>
          <p:cNvSpPr>
            <a:spLocks/>
          </p:cNvSpPr>
          <p:nvPr/>
        </p:nvSpPr>
        <p:spPr>
          <a:xfrm>
            <a:off x="1663065" y="2348865"/>
            <a:ext cx="3455670" cy="121285"/>
          </a:xfrm>
          <a:prstGeom prst="roundRect">
            <a:avLst/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직사각형 69"/>
          <p:cNvSpPr>
            <a:spLocks/>
          </p:cNvSpPr>
          <p:nvPr/>
        </p:nvSpPr>
        <p:spPr>
          <a:xfrm>
            <a:off x="4695190" y="1142365"/>
            <a:ext cx="1250315" cy="231140"/>
          </a:xfrm>
          <a:prstGeom prst="rect">
            <a:avLst/>
          </a:prstGeom>
          <a:noFill/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60" y="2081530"/>
            <a:ext cx="5043805" cy="3702050"/>
          </a:xfrm>
          <a:prstGeom prst="rect">
            <a:avLst/>
          </a:prstGeom>
          <a:noFill/>
        </p:spPr>
      </p:pic>
      <p:sp>
        <p:nvSpPr>
          <p:cNvPr id="52" name="Oval 51"/>
          <p:cNvSpPr>
            <a:spLocks/>
          </p:cNvSpPr>
          <p:nvPr/>
        </p:nvSpPr>
        <p:spPr bwMode="auto">
          <a:xfrm>
            <a:off x="1506855" y="1444625"/>
            <a:ext cx="199390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7" name="Oval 66"/>
          <p:cNvSpPr>
            <a:spLocks/>
          </p:cNvSpPr>
          <p:nvPr/>
        </p:nvSpPr>
        <p:spPr bwMode="auto">
          <a:xfrm>
            <a:off x="1343025" y="1931670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6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2" name="Oval 71"/>
          <p:cNvSpPr>
            <a:spLocks/>
          </p:cNvSpPr>
          <p:nvPr/>
        </p:nvSpPr>
        <p:spPr bwMode="auto">
          <a:xfrm>
            <a:off x="4100830" y="5772785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9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5" name="TextBox 74"/>
          <p:cNvSpPr txBox="1">
            <a:spLocks/>
          </p:cNvSpPr>
          <p:nvPr/>
        </p:nvSpPr>
        <p:spPr>
          <a:xfrm>
            <a:off x="1632585" y="1438275"/>
            <a:ext cx="769620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회원분류 :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76" name="텍스트 상자 75"/>
          <p:cNvSpPr txBox="1">
            <a:spLocks/>
          </p:cNvSpPr>
          <p:nvPr/>
        </p:nvSpPr>
        <p:spPr>
          <a:xfrm>
            <a:off x="2295525" y="1446530"/>
            <a:ext cx="836295" cy="2171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latin typeface="맑은 고딕" charset="0"/>
                <a:ea typeface="맑은 고딕" charset="0"/>
              </a:rPr>
              <a:t>게시판관리자</a:t>
            </a:r>
            <a:endParaRPr lang="ko-KR" altLang="en-US" sz="800" b="0" cap="none" dirty="0" smtClean="0">
              <a:latin typeface="맑은 고딕" charset="0"/>
              <a:ea typeface="맑은 고딕" charset="0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3043555" y="1488440"/>
            <a:ext cx="173355" cy="165100"/>
            <a:chOff x="3043555" y="1488440"/>
            <a:chExt cx="173355" cy="165100"/>
          </a:xfrm>
        </p:grpSpPr>
        <p:sp>
          <p:nvSpPr>
            <p:cNvPr id="77" name="도형 76"/>
            <p:cNvSpPr>
              <a:spLocks/>
            </p:cNvSpPr>
            <p:nvPr/>
          </p:nvSpPr>
          <p:spPr>
            <a:xfrm>
              <a:off x="3043555" y="1488440"/>
              <a:ext cx="173990" cy="165735"/>
            </a:xfrm>
            <a:prstGeom prst="ellipse">
              <a:avLst/>
            </a:prstGeom>
            <a:solidFill>
              <a:srgbClr val="FFFFFF"/>
            </a:solidFill>
            <a:ln w="2667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78" name="도형 77"/>
            <p:cNvSpPr>
              <a:spLocks/>
            </p:cNvSpPr>
            <p:nvPr/>
          </p:nvSpPr>
          <p:spPr>
            <a:xfrm>
              <a:off x="3096895" y="1540510"/>
              <a:ext cx="64135" cy="60325"/>
            </a:xfrm>
            <a:prstGeom prst="ellipse">
              <a:avLst/>
            </a:prstGeom>
            <a:solidFill>
              <a:srgbClr val="292934"/>
            </a:solidFill>
            <a:ln w="2667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81" name="텍스트 상자 80"/>
          <p:cNvSpPr txBox="1">
            <a:spLocks/>
          </p:cNvSpPr>
          <p:nvPr/>
        </p:nvSpPr>
        <p:spPr>
          <a:xfrm>
            <a:off x="3322955" y="1457960"/>
            <a:ext cx="93599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게시판부관리자</a:t>
            </a:r>
            <a:endParaRPr lang="ko-KR" altLang="en-US" sz="8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3" name="도형 82"/>
          <p:cNvSpPr>
            <a:spLocks/>
          </p:cNvSpPr>
          <p:nvPr/>
        </p:nvSpPr>
        <p:spPr>
          <a:xfrm>
            <a:off x="4246880" y="1491615"/>
            <a:ext cx="173990" cy="165735"/>
          </a:xfrm>
          <a:prstGeom prst="ellipse">
            <a:avLst/>
          </a:prstGeom>
          <a:solidFill>
            <a:srgbClr val="FFFFFF"/>
          </a:solidFill>
          <a:ln w="2667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5" name="Oval 84"/>
          <p:cNvSpPr>
            <a:spLocks/>
          </p:cNvSpPr>
          <p:nvPr/>
        </p:nvSpPr>
        <p:spPr bwMode="auto">
          <a:xfrm>
            <a:off x="1346200" y="2296160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7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86" name="텍스트 상자 85"/>
          <p:cNvSpPr txBox="1">
            <a:spLocks/>
          </p:cNvSpPr>
          <p:nvPr/>
        </p:nvSpPr>
        <p:spPr>
          <a:xfrm>
            <a:off x="4841240" y="1445895"/>
            <a:ext cx="525780" cy="2470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latin typeface="맑은 고딕" charset="0"/>
                <a:ea typeface="맑은 고딕" charset="0"/>
              </a:rPr>
              <a:t>중요!</a:t>
            </a:r>
            <a:endParaRPr lang="ko-KR" altLang="en-US" sz="1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7" name="도형 86"/>
          <p:cNvSpPr>
            <a:spLocks/>
          </p:cNvSpPr>
          <p:nvPr/>
        </p:nvSpPr>
        <p:spPr>
          <a:xfrm>
            <a:off x="5598160" y="1514475"/>
            <a:ext cx="172720" cy="17272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5607050" y="1454150"/>
            <a:ext cx="189865" cy="163830"/>
            <a:chOff x="5607050" y="1454150"/>
            <a:chExt cx="189865" cy="163830"/>
          </a:xfrm>
        </p:grpSpPr>
        <p:cxnSp>
          <p:nvCxnSpPr>
            <p:cNvPr id="88" name="도형 87"/>
            <p:cNvCxnSpPr/>
            <p:nvPr/>
          </p:nvCxnSpPr>
          <p:spPr>
            <a:xfrm>
              <a:off x="5607050" y="1505585"/>
              <a:ext cx="89535" cy="93980"/>
            </a:xfrm>
            <a:prstGeom prst="line">
              <a:avLst/>
            </a:prstGeom>
            <a:ln w="9525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도형 88"/>
            <p:cNvCxnSpPr/>
            <p:nvPr/>
          </p:nvCxnSpPr>
          <p:spPr>
            <a:xfrm flipV="1">
              <a:off x="5688330" y="1454150"/>
              <a:ext cx="108585" cy="163830"/>
            </a:xfrm>
            <a:prstGeom prst="line">
              <a:avLst/>
            </a:prstGeom>
            <a:ln w="9525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Oval 90"/>
          <p:cNvSpPr>
            <a:spLocks/>
          </p:cNvSpPr>
          <p:nvPr/>
        </p:nvSpPr>
        <p:spPr bwMode="auto">
          <a:xfrm>
            <a:off x="4730115" y="1475740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5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85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7630" cy="633793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7630" cy="28956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1270" cy="6346190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583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게시판 내부 글 수정 화면(관리자, 부관리자용)</a:t>
            </a:r>
            <a:endParaRPr lang="ko-KR" altLang="en-US" sz="16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4255" cy="3092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1355" cy="3092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151130" y="908050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1342390" y="777875"/>
            <a:ext cx="5139055" cy="338455"/>
            <a:chOff x="1342390" y="777875"/>
            <a:chExt cx="5139055" cy="338455"/>
          </a:xfrm>
        </p:grpSpPr>
        <p:grpSp>
          <p:nvGrpSpPr>
            <p:cNvPr id="73" name="그룹 72"/>
            <p:cNvGrpSpPr/>
            <p:nvPr/>
          </p:nvGrpSpPr>
          <p:grpSpPr>
            <a:xfrm>
              <a:off x="1342390" y="777875"/>
              <a:ext cx="5139055" cy="338455"/>
              <a:chOff x="1342390" y="777875"/>
              <a:chExt cx="5139055" cy="338455"/>
            </a:xfrm>
          </p:grpSpPr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3151505" y="777875"/>
                <a:ext cx="906145" cy="338455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anchor="t">
                <a:sp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600" b="0" cap="none" dirty="0" smtClean="0">
                    <a:solidFill>
                      <a:srgbClr val="292934"/>
                    </a:solidFill>
                    <a:latin typeface="Arial" charset="0"/>
                    <a:ea typeface="Arial" charset="0"/>
                  </a:rPr>
                  <a:t>BOARD</a:t>
                </a:r>
                <a:endParaRPr lang="ko-KR" altLang="en-US" sz="1600" b="0" cap="none" dirty="0" smtClean="0">
                  <a:solidFill>
                    <a:srgbClr val="292934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28" name="직사각형 27"/>
              <p:cNvSpPr>
                <a:spLocks/>
              </p:cNvSpPr>
              <p:nvPr/>
            </p:nvSpPr>
            <p:spPr>
              <a:xfrm>
                <a:off x="1342390" y="781050"/>
                <a:ext cx="5139055" cy="312420"/>
              </a:xfrm>
              <a:prstGeom prst="rect">
                <a:avLst/>
              </a:prstGeom>
              <a:noFill/>
              <a:ln w="12700" cap="flat" cmpd="sng">
                <a:solidFill>
                  <a:schemeClr val="accent1">
                    <a:alpha val="10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cap="none" dirty="0" smtClean="0">
                  <a:solidFill>
                    <a:srgbClr val="FFFFFF"/>
                  </a:solidFill>
                  <a:latin typeface="돋움" charset="0"/>
                  <a:ea typeface="돋움" charset="0"/>
                </a:endParaRPr>
              </a:p>
            </p:txBody>
          </p:sp>
        </p:grpSp>
        <p:sp>
          <p:nvSpPr>
            <p:cNvPr id="19" name="Oval 18"/>
            <p:cNvSpPr>
              <a:spLocks/>
            </p:cNvSpPr>
            <p:nvPr/>
          </p:nvSpPr>
          <p:spPr bwMode="auto">
            <a:xfrm>
              <a:off x="2981960" y="810895"/>
              <a:ext cx="200025" cy="1504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0" tIns="0" rIns="0" bIns="0" anchor="ctr" anchorCtr="1">
              <a:noAutofit/>
            </a:bodyPr>
            <a:lstStyle/>
            <a:p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1" cap="none" baseline="-25000" dirty="0" smtClean="0">
                  <a:solidFill>
                    <a:srgbClr val="FFFFFF"/>
                  </a:solidFill>
                  <a:latin typeface="돋움" charset="0"/>
                  <a:ea typeface="돋움" charset="0"/>
                </a:rPr>
                <a:t>2 </a:t>
              </a:r>
              <a:endParaRPr lang="ko-KR" altLang="en-US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endParaRPr>
            </a:p>
          </p:txBody>
        </p:sp>
      </p:grpSp>
      <p:sp>
        <p:nvSpPr>
          <p:cNvPr id="21" name="Oval 20"/>
          <p:cNvSpPr>
            <a:spLocks/>
          </p:cNvSpPr>
          <p:nvPr/>
        </p:nvSpPr>
        <p:spPr bwMode="auto">
          <a:xfrm>
            <a:off x="1508760" y="1107440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768350"/>
            <a:ext cx="1138555" cy="273113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5885" y="6309360"/>
            <a:ext cx="6409690" cy="28956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1351915" y="1092200"/>
            <a:ext cx="5130800" cy="507365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246380" y="939800"/>
            <a:ext cx="989329" cy="3397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category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194310" y="1261110"/>
            <a:ext cx="902335" cy="1275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1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2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서브메뉴 3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3" name="직사각형 2"/>
          <p:cNvSpPr>
            <a:spLocks/>
          </p:cNvSpPr>
          <p:nvPr/>
        </p:nvSpPr>
        <p:spPr>
          <a:xfrm>
            <a:off x="2274570" y="1139825"/>
            <a:ext cx="1250950" cy="231775"/>
          </a:xfrm>
          <a:prstGeom prst="rect">
            <a:avLst/>
          </a:prstGeom>
          <a:noFill/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공지사항!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1646555" y="1116965"/>
            <a:ext cx="659765" cy="24828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제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 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목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: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3841115" y="1120140"/>
            <a:ext cx="643890" cy="247014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작성자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: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2597150" y="5871210"/>
            <a:ext cx="650240" cy="217805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수정</a:t>
            </a:r>
            <a:endParaRPr lang="ko-KR" altLang="en-US" sz="10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5" name="직사각형 64"/>
          <p:cNvSpPr>
            <a:spLocks/>
          </p:cNvSpPr>
          <p:nvPr/>
        </p:nvSpPr>
        <p:spPr>
          <a:xfrm>
            <a:off x="4290695" y="5871210"/>
            <a:ext cx="650240" cy="217805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취소</a:t>
            </a:r>
            <a:endParaRPr lang="ko-KR" altLang="en-US" sz="10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9" name="도형 68"/>
          <p:cNvSpPr>
            <a:spLocks/>
          </p:cNvSpPr>
          <p:nvPr/>
        </p:nvSpPr>
        <p:spPr>
          <a:xfrm>
            <a:off x="1663065" y="2348865"/>
            <a:ext cx="3456305" cy="121920"/>
          </a:xfrm>
          <a:prstGeom prst="roundRect">
            <a:avLst/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직사각형 69"/>
          <p:cNvSpPr>
            <a:spLocks/>
          </p:cNvSpPr>
          <p:nvPr/>
        </p:nvSpPr>
        <p:spPr>
          <a:xfrm>
            <a:off x="4695190" y="1142365"/>
            <a:ext cx="1250950" cy="231775"/>
          </a:xfrm>
          <a:prstGeom prst="rect">
            <a:avLst/>
          </a:prstGeom>
          <a:noFill/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매니저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pic>
        <p:nvPicPr>
          <p:cNvPr id="71" name="그림 70" descr="C:/Users/class2-17/AppData/Roaming/PolarisOffice/ETemp/2924_4074216/fImage15433361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5260" y="2081530"/>
            <a:ext cx="5044440" cy="3702685"/>
          </a:xfrm>
          <a:prstGeom prst="rect">
            <a:avLst/>
          </a:prstGeom>
          <a:noFill/>
        </p:spPr>
      </p:pic>
      <p:sp>
        <p:nvSpPr>
          <p:cNvPr id="52" name="Oval 51"/>
          <p:cNvSpPr>
            <a:spLocks/>
          </p:cNvSpPr>
          <p:nvPr/>
        </p:nvSpPr>
        <p:spPr bwMode="auto">
          <a:xfrm>
            <a:off x="1506855" y="1444625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5" name="TextBox 74"/>
          <p:cNvSpPr txBox="1">
            <a:spLocks/>
          </p:cNvSpPr>
          <p:nvPr/>
        </p:nvSpPr>
        <p:spPr>
          <a:xfrm>
            <a:off x="1632585" y="1438275"/>
            <a:ext cx="770255" cy="2463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회원분류 :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86" name="텍스트 상자 85"/>
          <p:cNvSpPr txBox="1">
            <a:spLocks/>
          </p:cNvSpPr>
          <p:nvPr/>
        </p:nvSpPr>
        <p:spPr>
          <a:xfrm>
            <a:off x="2295525" y="1446530"/>
            <a:ext cx="83629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게시판관리자</a:t>
            </a:r>
            <a:endParaRPr lang="ko-KR" altLang="en-US" sz="8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3043555" y="1488440"/>
            <a:ext cx="173990" cy="165735"/>
            <a:chOff x="3043555" y="1488440"/>
            <a:chExt cx="173990" cy="165735"/>
          </a:xfrm>
        </p:grpSpPr>
        <p:sp>
          <p:nvSpPr>
            <p:cNvPr id="88" name="도형 87"/>
            <p:cNvSpPr>
              <a:spLocks/>
            </p:cNvSpPr>
            <p:nvPr/>
          </p:nvSpPr>
          <p:spPr>
            <a:xfrm>
              <a:off x="3043555" y="1488440"/>
              <a:ext cx="173990" cy="165735"/>
            </a:xfrm>
            <a:prstGeom prst="ellipse">
              <a:avLst/>
            </a:prstGeom>
            <a:solidFill>
              <a:srgbClr val="FFFFFF"/>
            </a:solidFill>
            <a:ln w="2667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9" name="도형 88"/>
            <p:cNvSpPr>
              <a:spLocks/>
            </p:cNvSpPr>
            <p:nvPr/>
          </p:nvSpPr>
          <p:spPr>
            <a:xfrm>
              <a:off x="3096895" y="1540510"/>
              <a:ext cx="64135" cy="60325"/>
            </a:xfrm>
            <a:prstGeom prst="ellipse">
              <a:avLst/>
            </a:prstGeom>
            <a:solidFill>
              <a:srgbClr val="292934"/>
            </a:solidFill>
            <a:ln w="2667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90" name="텍스트 상자 89"/>
          <p:cNvSpPr txBox="1">
            <a:spLocks/>
          </p:cNvSpPr>
          <p:nvPr/>
        </p:nvSpPr>
        <p:spPr>
          <a:xfrm>
            <a:off x="3322955" y="1457960"/>
            <a:ext cx="93599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게시판부관리자</a:t>
            </a:r>
            <a:endParaRPr lang="ko-KR" altLang="en-US" sz="8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1" name="도형 90"/>
          <p:cNvSpPr>
            <a:spLocks/>
          </p:cNvSpPr>
          <p:nvPr/>
        </p:nvSpPr>
        <p:spPr>
          <a:xfrm>
            <a:off x="4246880" y="1491615"/>
            <a:ext cx="173990" cy="165735"/>
          </a:xfrm>
          <a:prstGeom prst="ellipse">
            <a:avLst/>
          </a:prstGeom>
          <a:solidFill>
            <a:srgbClr val="FFFFFF"/>
          </a:solidFill>
          <a:ln w="2667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2" name="텍스트 상자 91"/>
          <p:cNvSpPr txBox="1">
            <a:spLocks/>
          </p:cNvSpPr>
          <p:nvPr/>
        </p:nvSpPr>
        <p:spPr>
          <a:xfrm>
            <a:off x="4841240" y="1445895"/>
            <a:ext cx="525780" cy="2470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중요!</a:t>
            </a:r>
            <a:endParaRPr lang="ko-KR" altLang="en-US" sz="10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3" name="도형 92"/>
          <p:cNvSpPr>
            <a:spLocks/>
          </p:cNvSpPr>
          <p:nvPr/>
        </p:nvSpPr>
        <p:spPr>
          <a:xfrm>
            <a:off x="5598160" y="1514475"/>
            <a:ext cx="172720" cy="17272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5607050" y="1454150"/>
            <a:ext cx="189865" cy="163830"/>
            <a:chOff x="5607050" y="1454150"/>
            <a:chExt cx="189865" cy="163830"/>
          </a:xfrm>
        </p:grpSpPr>
        <p:cxnSp>
          <p:nvCxnSpPr>
            <p:cNvPr id="95" name="도형 94"/>
            <p:cNvCxnSpPr/>
            <p:nvPr/>
          </p:nvCxnSpPr>
          <p:spPr>
            <a:xfrm>
              <a:off x="5607050" y="1505585"/>
              <a:ext cx="89535" cy="93980"/>
            </a:xfrm>
            <a:prstGeom prst="line">
              <a:avLst/>
            </a:prstGeom>
            <a:ln w="9525" cap="flat" cmpd="sng">
              <a:solidFill>
                <a:schemeClr val="accent1">
                  <a:alpha val="100000"/>
                </a:schemeClr>
              </a:solidFill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도형 95"/>
            <p:cNvCxnSpPr/>
            <p:nvPr/>
          </p:nvCxnSpPr>
          <p:spPr>
            <a:xfrm flipV="1">
              <a:off x="5688330" y="1454150"/>
              <a:ext cx="108585" cy="163830"/>
            </a:xfrm>
            <a:prstGeom prst="line">
              <a:avLst/>
            </a:prstGeom>
            <a:ln w="9525" cap="flat" cmpd="sng">
              <a:solidFill>
                <a:schemeClr val="accent1">
                  <a:alpha val="100000"/>
                </a:schemeClr>
              </a:solidFill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Oval 96"/>
          <p:cNvSpPr>
            <a:spLocks/>
          </p:cNvSpPr>
          <p:nvPr/>
        </p:nvSpPr>
        <p:spPr bwMode="auto">
          <a:xfrm>
            <a:off x="4730115" y="1475740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5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98" name="Oval 97"/>
          <p:cNvSpPr>
            <a:spLocks/>
          </p:cNvSpPr>
          <p:nvPr/>
        </p:nvSpPr>
        <p:spPr bwMode="auto">
          <a:xfrm>
            <a:off x="2534920" y="5841365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8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99" name="Oval 98"/>
          <p:cNvSpPr>
            <a:spLocks/>
          </p:cNvSpPr>
          <p:nvPr/>
        </p:nvSpPr>
        <p:spPr bwMode="auto">
          <a:xfrm>
            <a:off x="1380490" y="1917700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6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00" name="Oval 99"/>
          <p:cNvSpPr>
            <a:spLocks/>
          </p:cNvSpPr>
          <p:nvPr/>
        </p:nvSpPr>
        <p:spPr bwMode="auto">
          <a:xfrm>
            <a:off x="4172585" y="5844540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9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01" name="Oval 100"/>
          <p:cNvSpPr>
            <a:spLocks/>
          </p:cNvSpPr>
          <p:nvPr/>
        </p:nvSpPr>
        <p:spPr bwMode="auto">
          <a:xfrm>
            <a:off x="1366520" y="2230755"/>
            <a:ext cx="200025" cy="2006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7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graphicFrame>
        <p:nvGraphicFramePr>
          <p:cNvPr id="102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23820"/>
              </p:ext>
            </p:extLst>
          </p:nvPr>
        </p:nvGraphicFramePr>
        <p:xfrm>
          <a:off x="6610985" y="711832"/>
          <a:ext cx="2434590" cy="588708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165777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8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8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19878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66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80366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고유 로고와 이름 표시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66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 WRITE NAME / USER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52774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내부의 글 제목과 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 작성자를 기입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66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회원 분류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436326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관리자용 게시판 글 작성을 위한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회원 별 선택(관리자, 부관리자)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66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⑤</a:t>
                      </a:r>
                      <a:endParaRPr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중요!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19878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관리자 부관리자 전용 화면에 띄움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중요를 체크했을시 공지사항과 같은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중요한 제목표시(굵은제목)를 위함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66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⑥</a:t>
                      </a:r>
                      <a:endParaRPr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파일첨부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11257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사진 및 이미지 혹은 파일의 첨부를 위한 버튼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66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⑦</a:t>
                      </a:r>
                      <a:endParaRPr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SMART EDITOR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029146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 글 수정을 위한 ‘Smart Editor’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글꼴의 편집, 줄 정렬, 확대 등 편의 도구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텍스트를 하이퍼링크로 변경하는 기능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기타 이외의 세부적인 전문 기능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다수의 사진 및 이미지 업로드 가능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하단 부 스크롤로 내용 입력창 조절가능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0366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⑧</a:t>
                      </a:r>
                      <a:endParaRPr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수정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93A299"/>
                    </a:solidFill>
                  </a:tcPr>
                </a:tc>
              </a:tr>
              <a:tr h="350122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버튼을 누르면 수정과 동시에 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글 목록 페이지로 이동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35404">
                <a:tc rowSpan="2"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⑨</a:t>
                      </a:r>
                      <a:endParaRPr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취소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23597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버튼을 누르면 이전페이지(게시판)으로 이동</a:t>
                      </a:r>
                      <a:endParaRPr kumimoji="1" lang="ko-KR" altLang="en-US" sz="9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25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5320" y="2937138"/>
            <a:ext cx="5524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최고 관리자 페이지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76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도형 5"/>
          <p:cNvSpPr>
            <a:spLocks/>
          </p:cNvSpPr>
          <p:nvPr/>
        </p:nvSpPr>
        <p:spPr>
          <a:xfrm>
            <a:off x="0" y="402124"/>
            <a:ext cx="8976995" cy="633793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도형 6"/>
          <p:cNvSpPr>
            <a:spLocks/>
          </p:cNvSpPr>
          <p:nvPr/>
        </p:nvSpPr>
        <p:spPr>
          <a:xfrm>
            <a:off x="0" y="404664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28" name="도형 10"/>
          <p:cNvCxnSpPr/>
          <p:nvPr/>
        </p:nvCxnSpPr>
        <p:spPr>
          <a:xfrm>
            <a:off x="6527800" y="393869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291849"/>
              </p:ext>
            </p:extLst>
          </p:nvPr>
        </p:nvGraphicFramePr>
        <p:xfrm>
          <a:off x="6516217" y="690414"/>
          <a:ext cx="2451254" cy="3386659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56694"/>
                <a:gridCol w="2194560"/>
              </a:tblGrid>
              <a:tr h="265249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8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8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133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55776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MAIN CONTENT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906582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목록 및 선택 삭제 기능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55776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989946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텍스트 상자 13"/>
          <p:cNvSpPr txBox="1">
            <a:spLocks/>
          </p:cNvSpPr>
          <p:nvPr/>
        </p:nvSpPr>
        <p:spPr>
          <a:xfrm>
            <a:off x="21590" y="415459"/>
            <a:ext cx="2102138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 - 게시판관리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31" name="도형 20"/>
          <p:cNvSpPr>
            <a:spLocks/>
          </p:cNvSpPr>
          <p:nvPr/>
        </p:nvSpPr>
        <p:spPr>
          <a:xfrm>
            <a:off x="1485265" y="1900724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2" name="도형 25"/>
          <p:cNvSpPr>
            <a:spLocks/>
          </p:cNvSpPr>
          <p:nvPr/>
        </p:nvSpPr>
        <p:spPr>
          <a:xfrm>
            <a:off x="35560" y="6418114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3" name="텍스트 상자 26"/>
          <p:cNvSpPr txBox="1">
            <a:spLocks/>
          </p:cNvSpPr>
          <p:nvPr/>
        </p:nvSpPr>
        <p:spPr>
          <a:xfrm>
            <a:off x="2720340" y="6401604"/>
            <a:ext cx="103060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도형 32"/>
          <p:cNvSpPr>
            <a:spLocks/>
          </p:cNvSpPr>
          <p:nvPr/>
        </p:nvSpPr>
        <p:spPr>
          <a:xfrm>
            <a:off x="1531620" y="1900724"/>
            <a:ext cx="4921885" cy="439864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5" name="도형 51"/>
          <p:cNvSpPr>
            <a:spLocks/>
          </p:cNvSpPr>
          <p:nvPr/>
        </p:nvSpPr>
        <p:spPr>
          <a:xfrm>
            <a:off x="39370" y="1891834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6" name="도형 52"/>
          <p:cNvSpPr>
            <a:spLocks/>
          </p:cNvSpPr>
          <p:nvPr/>
        </p:nvSpPr>
        <p:spPr>
          <a:xfrm>
            <a:off x="54610" y="1906439"/>
            <a:ext cx="1433195" cy="273748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7" name="텍스트 상자 54"/>
          <p:cNvSpPr txBox="1">
            <a:spLocks/>
          </p:cNvSpPr>
          <p:nvPr/>
        </p:nvSpPr>
        <p:spPr>
          <a:xfrm>
            <a:off x="109220" y="1906439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8" name="텍스트 상자 55"/>
          <p:cNvSpPr txBox="1">
            <a:spLocks/>
          </p:cNvSpPr>
          <p:nvPr/>
        </p:nvSpPr>
        <p:spPr>
          <a:xfrm>
            <a:off x="194310" y="2244894"/>
            <a:ext cx="951865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게시판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회원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블랙리스트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금지어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39" name="도형 57"/>
          <p:cNvSpPr>
            <a:spLocks/>
          </p:cNvSpPr>
          <p:nvPr/>
        </p:nvSpPr>
        <p:spPr>
          <a:xfrm>
            <a:off x="20320" y="6219359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40" name="그림 39" descr="C:/Users/class2-24/AppData/Roaming/PolarisOffice/ETemp/7264_9081432/fImage18153159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" y="720894"/>
            <a:ext cx="6388735" cy="1143635"/>
          </a:xfrm>
          <a:prstGeom prst="rect">
            <a:avLst/>
          </a:prstGeom>
          <a:noFill/>
        </p:spPr>
      </p:pic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869577"/>
              </p:ext>
            </p:extLst>
          </p:nvPr>
        </p:nvGraphicFramePr>
        <p:xfrm>
          <a:off x="1597660" y="2352209"/>
          <a:ext cx="4771390" cy="228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025"/>
                <a:gridCol w="553720"/>
                <a:gridCol w="1600835"/>
                <a:gridCol w="1060450"/>
                <a:gridCol w="848360"/>
              </a:tblGrid>
              <a:tr h="57023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5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□</a:t>
                      </a:r>
                      <a:endParaRPr lang="ko-KR" altLang="en-US" sz="15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게토리 목록</a:t>
                      </a:r>
                      <a:endParaRPr lang="ko-KR" altLang="en-US" sz="15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게시글 수</a:t>
                      </a:r>
                      <a:endParaRPr lang="ko-KR" altLang="en-US" sz="15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생성일</a:t>
                      </a:r>
                      <a:endParaRPr lang="ko-KR" altLang="en-US" sz="15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7023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7023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7023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  <p:sp>
        <p:nvSpPr>
          <p:cNvPr id="42" name="텍스트 상자 100"/>
          <p:cNvSpPr txBox="1">
            <a:spLocks/>
          </p:cNvSpPr>
          <p:nvPr/>
        </p:nvSpPr>
        <p:spPr>
          <a:xfrm>
            <a:off x="5636895" y="2123609"/>
            <a:ext cx="723265" cy="2470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⊙Total 0</a:t>
            </a:r>
            <a:endParaRPr lang="ko-KR" altLang="en-US" sz="10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101"/>
          <p:cNvSpPr>
            <a:spLocks/>
          </p:cNvSpPr>
          <p:nvPr/>
        </p:nvSpPr>
        <p:spPr>
          <a:xfrm>
            <a:off x="1680845" y="4713139"/>
            <a:ext cx="973455" cy="241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선택 삭제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44" name="그림 43" descr="C:/Users/class2-24/AppData/Roaming/PolarisOffice/ETemp/7264_9081432/fImage16011638467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5056674"/>
            <a:ext cx="942975" cy="324485"/>
          </a:xfrm>
          <a:prstGeom prst="rect">
            <a:avLst/>
          </a:prstGeom>
          <a:noFill/>
        </p:spPr>
      </p:pic>
      <p:sp>
        <p:nvSpPr>
          <p:cNvPr id="45" name="텍스트 상자 103"/>
          <p:cNvSpPr txBox="1">
            <a:spLocks/>
          </p:cNvSpPr>
          <p:nvPr/>
        </p:nvSpPr>
        <p:spPr>
          <a:xfrm>
            <a:off x="2416810" y="5082074"/>
            <a:ext cx="608965" cy="2470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목록</a:t>
            </a:r>
            <a:endParaRPr lang="ko-KR" altLang="en-US" sz="10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104"/>
          <p:cNvSpPr>
            <a:spLocks/>
          </p:cNvSpPr>
          <p:nvPr/>
        </p:nvSpPr>
        <p:spPr>
          <a:xfrm>
            <a:off x="3308985" y="5081439"/>
            <a:ext cx="1843405" cy="291465"/>
          </a:xfrm>
          <a:prstGeom prst="roundRect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7" name="도형 105"/>
          <p:cNvSpPr>
            <a:spLocks/>
          </p:cNvSpPr>
          <p:nvPr/>
        </p:nvSpPr>
        <p:spPr>
          <a:xfrm>
            <a:off x="5306060" y="5090329"/>
            <a:ext cx="771525" cy="27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검 색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4"/>
          <p:cNvSpPr txBox="1">
            <a:spLocks/>
          </p:cNvSpPr>
          <p:nvPr/>
        </p:nvSpPr>
        <p:spPr>
          <a:xfrm>
            <a:off x="0" y="-5229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최고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351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5"/>
          <p:cNvSpPr>
            <a:spLocks/>
          </p:cNvSpPr>
          <p:nvPr/>
        </p:nvSpPr>
        <p:spPr>
          <a:xfrm>
            <a:off x="52900" y="409061"/>
            <a:ext cx="8976995" cy="633793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5" name="도형 6"/>
          <p:cNvSpPr>
            <a:spLocks/>
          </p:cNvSpPr>
          <p:nvPr/>
        </p:nvSpPr>
        <p:spPr>
          <a:xfrm>
            <a:off x="52900" y="411601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6" name="도형 10"/>
          <p:cNvCxnSpPr/>
          <p:nvPr/>
        </p:nvCxnSpPr>
        <p:spPr>
          <a:xfrm>
            <a:off x="6580700" y="400806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895058"/>
              </p:ext>
            </p:extLst>
          </p:nvPr>
        </p:nvGraphicFramePr>
        <p:xfrm>
          <a:off x="6585780" y="697351"/>
          <a:ext cx="2434590" cy="294153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230386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619574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22158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MAIN CONTENT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87427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회원 목록 및 블랙리스트 이동 기능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22158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859834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텍스트 상자 4"/>
          <p:cNvSpPr txBox="1">
            <a:spLocks/>
          </p:cNvSpPr>
          <p:nvPr/>
        </p:nvSpPr>
        <p:spPr>
          <a:xfrm>
            <a:off x="6545" y="-9404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최고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텍스트 상자 13"/>
          <p:cNvSpPr txBox="1">
            <a:spLocks/>
          </p:cNvSpPr>
          <p:nvPr/>
        </p:nvSpPr>
        <p:spPr>
          <a:xfrm>
            <a:off x="74490" y="422396"/>
            <a:ext cx="190436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 - 회원 관리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0" name="텍스트 상자 14"/>
          <p:cNvSpPr txBox="1">
            <a:spLocks/>
          </p:cNvSpPr>
          <p:nvPr/>
        </p:nvSpPr>
        <p:spPr>
          <a:xfrm>
            <a:off x="7629085" y="384931"/>
            <a:ext cx="68135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1" name="도형 20"/>
          <p:cNvSpPr>
            <a:spLocks/>
          </p:cNvSpPr>
          <p:nvPr/>
        </p:nvSpPr>
        <p:spPr>
          <a:xfrm>
            <a:off x="1538165" y="1907661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2" name="도형 25"/>
          <p:cNvSpPr>
            <a:spLocks/>
          </p:cNvSpPr>
          <p:nvPr/>
        </p:nvSpPr>
        <p:spPr>
          <a:xfrm>
            <a:off x="88460" y="6425051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3" name="텍스트 상자 26"/>
          <p:cNvSpPr txBox="1">
            <a:spLocks/>
          </p:cNvSpPr>
          <p:nvPr/>
        </p:nvSpPr>
        <p:spPr>
          <a:xfrm>
            <a:off x="2773240" y="6408541"/>
            <a:ext cx="103060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도형 32"/>
          <p:cNvSpPr>
            <a:spLocks/>
          </p:cNvSpPr>
          <p:nvPr/>
        </p:nvSpPr>
        <p:spPr>
          <a:xfrm>
            <a:off x="1584520" y="1907661"/>
            <a:ext cx="4921885" cy="439864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5" name="도형 51"/>
          <p:cNvSpPr>
            <a:spLocks/>
          </p:cNvSpPr>
          <p:nvPr/>
        </p:nvSpPr>
        <p:spPr>
          <a:xfrm>
            <a:off x="92270" y="1898771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6" name="도형 52"/>
          <p:cNvSpPr>
            <a:spLocks/>
          </p:cNvSpPr>
          <p:nvPr/>
        </p:nvSpPr>
        <p:spPr>
          <a:xfrm>
            <a:off x="107510" y="1913376"/>
            <a:ext cx="1433195" cy="273748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7" name="텍스트 상자 54"/>
          <p:cNvSpPr txBox="1">
            <a:spLocks/>
          </p:cNvSpPr>
          <p:nvPr/>
        </p:nvSpPr>
        <p:spPr>
          <a:xfrm>
            <a:off x="162120" y="1913376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텍스트 상자 55"/>
          <p:cNvSpPr txBox="1">
            <a:spLocks/>
          </p:cNvSpPr>
          <p:nvPr/>
        </p:nvSpPr>
        <p:spPr>
          <a:xfrm>
            <a:off x="247210" y="2251831"/>
            <a:ext cx="951865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게시판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회원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블랙리스트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금지어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9" name="도형 57"/>
          <p:cNvSpPr>
            <a:spLocks/>
          </p:cNvSpPr>
          <p:nvPr/>
        </p:nvSpPr>
        <p:spPr>
          <a:xfrm>
            <a:off x="73220" y="6226296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20" name="그림 19" descr="C:/Users/class2-24/AppData/Roaming/PolarisOffice/ETemp/7264_9081432/fImage18153183633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465" y="727831"/>
            <a:ext cx="6388735" cy="1143635"/>
          </a:xfrm>
          <a:prstGeom prst="rect">
            <a:avLst/>
          </a:prstGeom>
          <a:noFill/>
        </p:spPr>
      </p:pic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66700"/>
              </p:ext>
            </p:extLst>
          </p:nvPr>
        </p:nvGraphicFramePr>
        <p:xfrm>
          <a:off x="1650560" y="2256276"/>
          <a:ext cx="4771390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125"/>
                <a:gridCol w="389890"/>
                <a:gridCol w="957580"/>
                <a:gridCol w="958215"/>
                <a:gridCol w="958215"/>
                <a:gridCol w="635000"/>
                <a:gridCol w="507365"/>
              </a:tblGrid>
              <a:tr h="64833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□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아이디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닉네임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관리 게시판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가입일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  <p:sp>
        <p:nvSpPr>
          <p:cNvPr id="22" name="텍스트 상자 100"/>
          <p:cNvSpPr txBox="1">
            <a:spLocks/>
          </p:cNvSpPr>
          <p:nvPr/>
        </p:nvSpPr>
        <p:spPr>
          <a:xfrm>
            <a:off x="5715830" y="2001641"/>
            <a:ext cx="723265" cy="2470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⊙Total 0</a:t>
            </a:r>
            <a:endParaRPr lang="ko-KR" altLang="en-US" sz="10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101"/>
          <p:cNvSpPr>
            <a:spLocks/>
          </p:cNvSpPr>
          <p:nvPr/>
        </p:nvSpPr>
        <p:spPr>
          <a:xfrm>
            <a:off x="1690565" y="4822946"/>
            <a:ext cx="1414145" cy="241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블랙리스트 이동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24" name="그림 23" descr="C:/Users/class2-24/AppData/Roaming/PolarisOffice/ETemp/7264_9081432/fImage16011876500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364" y="5355076"/>
            <a:ext cx="942975" cy="324485"/>
          </a:xfrm>
          <a:prstGeom prst="rect">
            <a:avLst/>
          </a:prstGeom>
          <a:noFill/>
        </p:spPr>
      </p:pic>
      <p:sp>
        <p:nvSpPr>
          <p:cNvPr id="25" name="텍스트 상자 103"/>
          <p:cNvSpPr txBox="1">
            <a:spLocks/>
          </p:cNvSpPr>
          <p:nvPr/>
        </p:nvSpPr>
        <p:spPr>
          <a:xfrm>
            <a:off x="2418275" y="5380476"/>
            <a:ext cx="608965" cy="2470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0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104"/>
          <p:cNvSpPr>
            <a:spLocks/>
          </p:cNvSpPr>
          <p:nvPr/>
        </p:nvSpPr>
        <p:spPr>
          <a:xfrm>
            <a:off x="3310450" y="5379841"/>
            <a:ext cx="1843405" cy="291465"/>
          </a:xfrm>
          <a:prstGeom prst="roundRect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7" name="도형 105"/>
          <p:cNvSpPr>
            <a:spLocks/>
          </p:cNvSpPr>
          <p:nvPr/>
        </p:nvSpPr>
        <p:spPr>
          <a:xfrm>
            <a:off x="5307525" y="5388731"/>
            <a:ext cx="771525" cy="27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검 색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602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5"/>
          <p:cNvSpPr>
            <a:spLocks/>
          </p:cNvSpPr>
          <p:nvPr/>
        </p:nvSpPr>
        <p:spPr>
          <a:xfrm>
            <a:off x="44813" y="426314"/>
            <a:ext cx="8976995" cy="633793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" name="도형 6"/>
          <p:cNvSpPr>
            <a:spLocks/>
          </p:cNvSpPr>
          <p:nvPr/>
        </p:nvSpPr>
        <p:spPr>
          <a:xfrm>
            <a:off x="44813" y="428854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4" name="도형 10"/>
          <p:cNvCxnSpPr/>
          <p:nvPr/>
        </p:nvCxnSpPr>
        <p:spPr>
          <a:xfrm>
            <a:off x="6572613" y="418059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63200"/>
              </p:ext>
            </p:extLst>
          </p:nvPr>
        </p:nvGraphicFramePr>
        <p:xfrm>
          <a:off x="6577693" y="714604"/>
          <a:ext cx="2434590" cy="264238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208795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603813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8795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MAIN CONTENT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675057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블랙리스트 관리 및 블랙리스트 면제 기능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8795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37132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텍스트 상자 4"/>
          <p:cNvSpPr txBox="1">
            <a:spLocks/>
          </p:cNvSpPr>
          <p:nvPr/>
        </p:nvSpPr>
        <p:spPr>
          <a:xfrm>
            <a:off x="-1542" y="7849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최고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텍스트 상자 13"/>
          <p:cNvSpPr txBox="1">
            <a:spLocks/>
          </p:cNvSpPr>
          <p:nvPr/>
        </p:nvSpPr>
        <p:spPr>
          <a:xfrm>
            <a:off x="66403" y="457364"/>
            <a:ext cx="2174874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 - 블랙리스트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8" name="텍스트 상자 14"/>
          <p:cNvSpPr txBox="1">
            <a:spLocks/>
          </p:cNvSpPr>
          <p:nvPr/>
        </p:nvSpPr>
        <p:spPr>
          <a:xfrm>
            <a:off x="7620998" y="402184"/>
            <a:ext cx="68135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9" name="도형 20"/>
          <p:cNvSpPr>
            <a:spLocks/>
          </p:cNvSpPr>
          <p:nvPr/>
        </p:nvSpPr>
        <p:spPr>
          <a:xfrm>
            <a:off x="1530078" y="1924914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0" name="도형 25"/>
          <p:cNvSpPr>
            <a:spLocks/>
          </p:cNvSpPr>
          <p:nvPr/>
        </p:nvSpPr>
        <p:spPr>
          <a:xfrm>
            <a:off x="80373" y="6442304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1" name="텍스트 상자 26"/>
          <p:cNvSpPr txBox="1">
            <a:spLocks/>
          </p:cNvSpPr>
          <p:nvPr/>
        </p:nvSpPr>
        <p:spPr>
          <a:xfrm>
            <a:off x="2765153" y="6425794"/>
            <a:ext cx="103060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도형 32"/>
          <p:cNvSpPr>
            <a:spLocks/>
          </p:cNvSpPr>
          <p:nvPr/>
        </p:nvSpPr>
        <p:spPr>
          <a:xfrm>
            <a:off x="1576433" y="1924914"/>
            <a:ext cx="4921885" cy="439864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3" name="도형 51"/>
          <p:cNvSpPr>
            <a:spLocks/>
          </p:cNvSpPr>
          <p:nvPr/>
        </p:nvSpPr>
        <p:spPr>
          <a:xfrm>
            <a:off x="84183" y="1916024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도형 52"/>
          <p:cNvSpPr>
            <a:spLocks/>
          </p:cNvSpPr>
          <p:nvPr/>
        </p:nvSpPr>
        <p:spPr>
          <a:xfrm>
            <a:off x="99423" y="1930629"/>
            <a:ext cx="1433195" cy="273748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5" name="텍스트 상자 54"/>
          <p:cNvSpPr txBox="1">
            <a:spLocks/>
          </p:cNvSpPr>
          <p:nvPr/>
        </p:nvSpPr>
        <p:spPr>
          <a:xfrm>
            <a:off x="154033" y="1930629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텍스트 상자 55"/>
          <p:cNvSpPr txBox="1">
            <a:spLocks/>
          </p:cNvSpPr>
          <p:nvPr/>
        </p:nvSpPr>
        <p:spPr>
          <a:xfrm>
            <a:off x="239123" y="2269084"/>
            <a:ext cx="951865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게시판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회원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블랙리스트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금지어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도형 57"/>
          <p:cNvSpPr>
            <a:spLocks/>
          </p:cNvSpPr>
          <p:nvPr/>
        </p:nvSpPr>
        <p:spPr>
          <a:xfrm>
            <a:off x="65133" y="6243549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18" name="그림 17" descr="C:/Users/class2-24/AppData/Roaming/PolarisOffice/ETemp/7264_9081432/fImage181532079169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0378" y="745084"/>
            <a:ext cx="6388735" cy="1143635"/>
          </a:xfrm>
          <a:prstGeom prst="rect">
            <a:avLst/>
          </a:prstGeom>
          <a:noFill/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530472"/>
              </p:ext>
            </p:extLst>
          </p:nvPr>
        </p:nvGraphicFramePr>
        <p:xfrm>
          <a:off x="1642473" y="2273529"/>
          <a:ext cx="4771390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945"/>
                <a:gridCol w="344170"/>
                <a:gridCol w="845185"/>
                <a:gridCol w="845820"/>
                <a:gridCol w="845820"/>
                <a:gridCol w="560070"/>
                <a:gridCol w="560705"/>
                <a:gridCol w="447675"/>
              </a:tblGrid>
              <a:tr h="64833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□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아이디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닉네임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블랙 사유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블랙일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가입일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  <p:sp>
        <p:nvSpPr>
          <p:cNvPr id="20" name="텍스트 상자 100"/>
          <p:cNvSpPr txBox="1">
            <a:spLocks/>
          </p:cNvSpPr>
          <p:nvPr/>
        </p:nvSpPr>
        <p:spPr>
          <a:xfrm>
            <a:off x="5707743" y="2018894"/>
            <a:ext cx="723265" cy="2470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⊙Total 0</a:t>
            </a:r>
            <a:endParaRPr lang="ko-KR" altLang="en-US" sz="10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101"/>
          <p:cNvSpPr>
            <a:spLocks/>
          </p:cNvSpPr>
          <p:nvPr/>
        </p:nvSpPr>
        <p:spPr>
          <a:xfrm>
            <a:off x="1682478" y="4840199"/>
            <a:ext cx="1414145" cy="241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블랙리스트 면제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22" name="그림 21" descr="C:/Users/class2-24/AppData/Roaming/PolarisOffice/ETemp/7264_9081432/fImage16012115724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77" y="5372329"/>
            <a:ext cx="942975" cy="324485"/>
          </a:xfrm>
          <a:prstGeom prst="rect">
            <a:avLst/>
          </a:prstGeom>
          <a:noFill/>
        </p:spPr>
      </p:pic>
      <p:sp>
        <p:nvSpPr>
          <p:cNvPr id="23" name="텍스트 상자 103"/>
          <p:cNvSpPr txBox="1">
            <a:spLocks/>
          </p:cNvSpPr>
          <p:nvPr/>
        </p:nvSpPr>
        <p:spPr>
          <a:xfrm>
            <a:off x="2410188" y="5397729"/>
            <a:ext cx="608965" cy="2470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0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104"/>
          <p:cNvSpPr>
            <a:spLocks/>
          </p:cNvSpPr>
          <p:nvPr/>
        </p:nvSpPr>
        <p:spPr>
          <a:xfrm>
            <a:off x="3302363" y="5397094"/>
            <a:ext cx="1843405" cy="291465"/>
          </a:xfrm>
          <a:prstGeom prst="roundRect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5" name="도형 105"/>
          <p:cNvSpPr>
            <a:spLocks/>
          </p:cNvSpPr>
          <p:nvPr/>
        </p:nvSpPr>
        <p:spPr>
          <a:xfrm>
            <a:off x="5299438" y="5405984"/>
            <a:ext cx="771525" cy="27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검 색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96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도형 5"/>
          <p:cNvSpPr>
            <a:spLocks/>
          </p:cNvSpPr>
          <p:nvPr/>
        </p:nvSpPr>
        <p:spPr>
          <a:xfrm>
            <a:off x="59501" y="417687"/>
            <a:ext cx="8976995" cy="633793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도형 6"/>
          <p:cNvSpPr>
            <a:spLocks/>
          </p:cNvSpPr>
          <p:nvPr/>
        </p:nvSpPr>
        <p:spPr>
          <a:xfrm>
            <a:off x="59501" y="420227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28" name="도형 10"/>
          <p:cNvCxnSpPr/>
          <p:nvPr/>
        </p:nvCxnSpPr>
        <p:spPr>
          <a:xfrm>
            <a:off x="6587301" y="409432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077607"/>
              </p:ext>
            </p:extLst>
          </p:nvPr>
        </p:nvGraphicFramePr>
        <p:xfrm>
          <a:off x="6592381" y="705977"/>
          <a:ext cx="2434590" cy="2651016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207632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58382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0217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MAIN CONTENT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09656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게시판명 or 닉네임 금지어 관리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0217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74912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7780" marB="17780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텍스트 상자 4"/>
          <p:cNvSpPr txBox="1">
            <a:spLocks/>
          </p:cNvSpPr>
          <p:nvPr/>
        </p:nvSpPr>
        <p:spPr>
          <a:xfrm>
            <a:off x="13146" y="-778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최고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31" name="텍스트 상자 13"/>
          <p:cNvSpPr txBox="1">
            <a:spLocks/>
          </p:cNvSpPr>
          <p:nvPr/>
        </p:nvSpPr>
        <p:spPr>
          <a:xfrm>
            <a:off x="81091" y="431022"/>
            <a:ext cx="2330669" cy="30777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 - </a:t>
            </a:r>
            <a:r>
              <a:rPr lang="en-US" altLang="ko-KR" sz="1400" b="0" cap="none" dirty="0" err="1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금지어</a:t>
            </a: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 관</a:t>
            </a:r>
            <a:r>
              <a:rPr lang="ko-KR" altLang="en-US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리</a:t>
            </a:r>
          </a:p>
        </p:txBody>
      </p:sp>
      <p:sp>
        <p:nvSpPr>
          <p:cNvPr id="32" name="텍스트 상자 14"/>
          <p:cNvSpPr txBox="1">
            <a:spLocks/>
          </p:cNvSpPr>
          <p:nvPr/>
        </p:nvSpPr>
        <p:spPr>
          <a:xfrm>
            <a:off x="7635686" y="393557"/>
            <a:ext cx="68135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33" name="도형 20"/>
          <p:cNvSpPr>
            <a:spLocks/>
          </p:cNvSpPr>
          <p:nvPr/>
        </p:nvSpPr>
        <p:spPr>
          <a:xfrm>
            <a:off x="1544766" y="1916287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4" name="도형 25"/>
          <p:cNvSpPr>
            <a:spLocks/>
          </p:cNvSpPr>
          <p:nvPr/>
        </p:nvSpPr>
        <p:spPr>
          <a:xfrm>
            <a:off x="95061" y="6433677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5" name="텍스트 상자 26"/>
          <p:cNvSpPr txBox="1">
            <a:spLocks/>
          </p:cNvSpPr>
          <p:nvPr/>
        </p:nvSpPr>
        <p:spPr>
          <a:xfrm>
            <a:off x="2779841" y="6417167"/>
            <a:ext cx="103060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6" name="도형 32"/>
          <p:cNvSpPr>
            <a:spLocks/>
          </p:cNvSpPr>
          <p:nvPr/>
        </p:nvSpPr>
        <p:spPr>
          <a:xfrm>
            <a:off x="1591121" y="1916287"/>
            <a:ext cx="4921885" cy="439864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7" name="도형 51"/>
          <p:cNvSpPr>
            <a:spLocks/>
          </p:cNvSpPr>
          <p:nvPr/>
        </p:nvSpPr>
        <p:spPr>
          <a:xfrm>
            <a:off x="98871" y="1907397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8" name="도형 52"/>
          <p:cNvSpPr>
            <a:spLocks/>
          </p:cNvSpPr>
          <p:nvPr/>
        </p:nvSpPr>
        <p:spPr>
          <a:xfrm>
            <a:off x="114111" y="1922002"/>
            <a:ext cx="1433195" cy="273748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9" name="텍스트 상자 54"/>
          <p:cNvSpPr txBox="1">
            <a:spLocks/>
          </p:cNvSpPr>
          <p:nvPr/>
        </p:nvSpPr>
        <p:spPr>
          <a:xfrm>
            <a:off x="168721" y="1922002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40" name="텍스트 상자 55"/>
          <p:cNvSpPr txBox="1">
            <a:spLocks/>
          </p:cNvSpPr>
          <p:nvPr/>
        </p:nvSpPr>
        <p:spPr>
          <a:xfrm>
            <a:off x="253811" y="2260457"/>
            <a:ext cx="951865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게시판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회원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블랙리스트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- 금지어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41" name="도형 57"/>
          <p:cNvSpPr>
            <a:spLocks/>
          </p:cNvSpPr>
          <p:nvPr/>
        </p:nvSpPr>
        <p:spPr>
          <a:xfrm>
            <a:off x="79821" y="6234922"/>
            <a:ext cx="198755" cy="2000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42" name="그림 41" descr="C:/Users/class2-24/AppData/Roaming/PolarisOffice/ETemp/7264_9081432/fImage181532311478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066" y="736457"/>
            <a:ext cx="6388735" cy="1143635"/>
          </a:xfrm>
          <a:prstGeom prst="rect">
            <a:avLst/>
          </a:prstGeom>
          <a:noFill/>
        </p:spPr>
      </p:pic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19172"/>
              </p:ext>
            </p:extLst>
          </p:nvPr>
        </p:nvGraphicFramePr>
        <p:xfrm>
          <a:off x="1657161" y="2264902"/>
          <a:ext cx="4737100" cy="228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00"/>
                <a:gridCol w="436880"/>
                <a:gridCol w="925830"/>
                <a:gridCol w="2777490"/>
              </a:tblGrid>
              <a:tr h="57023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□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분류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금지어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7023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7023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57023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  <p:sp>
        <p:nvSpPr>
          <p:cNvPr id="44" name="텍스트 상자 100"/>
          <p:cNvSpPr txBox="1">
            <a:spLocks/>
          </p:cNvSpPr>
          <p:nvPr/>
        </p:nvSpPr>
        <p:spPr>
          <a:xfrm>
            <a:off x="5722431" y="2010267"/>
            <a:ext cx="723265" cy="2470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⊙Total 0</a:t>
            </a:r>
            <a:endParaRPr lang="ko-KR" altLang="en-US" sz="10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101"/>
          <p:cNvSpPr>
            <a:spLocks/>
          </p:cNvSpPr>
          <p:nvPr/>
        </p:nvSpPr>
        <p:spPr>
          <a:xfrm>
            <a:off x="1697166" y="4831572"/>
            <a:ext cx="540385" cy="241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삭제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46" name="그림 45" descr="C:/Users/class2-24/AppData/Roaming/PolarisOffice/ETemp/7264_9081432/fImage16012359358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65" y="5363702"/>
            <a:ext cx="942975" cy="324485"/>
          </a:xfrm>
          <a:prstGeom prst="rect">
            <a:avLst/>
          </a:prstGeom>
          <a:noFill/>
        </p:spPr>
      </p:pic>
      <p:sp>
        <p:nvSpPr>
          <p:cNvPr id="47" name="텍스트 상자 103"/>
          <p:cNvSpPr txBox="1">
            <a:spLocks/>
          </p:cNvSpPr>
          <p:nvPr/>
        </p:nvSpPr>
        <p:spPr>
          <a:xfrm>
            <a:off x="2339786" y="5389102"/>
            <a:ext cx="694055" cy="2470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맑은 고딕" charset="0"/>
                <a:ea typeface="맑은 고딕" charset="0"/>
              </a:rPr>
              <a:t>분류</a:t>
            </a:r>
            <a:endParaRPr lang="ko-KR" altLang="en-US" sz="1000" b="0" cap="none" dirty="0" smtClean="0">
              <a:solidFill>
                <a:srgbClr val="29293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104"/>
          <p:cNvSpPr>
            <a:spLocks/>
          </p:cNvSpPr>
          <p:nvPr/>
        </p:nvSpPr>
        <p:spPr>
          <a:xfrm>
            <a:off x="3317051" y="5388467"/>
            <a:ext cx="1843405" cy="291465"/>
          </a:xfrm>
          <a:prstGeom prst="roundRect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9" name="도형 105"/>
          <p:cNvSpPr>
            <a:spLocks/>
          </p:cNvSpPr>
          <p:nvPr/>
        </p:nvSpPr>
        <p:spPr>
          <a:xfrm>
            <a:off x="5314126" y="5397357"/>
            <a:ext cx="771525" cy="27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검 색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0" name="도형 106"/>
          <p:cNvSpPr>
            <a:spLocks/>
          </p:cNvSpPr>
          <p:nvPr/>
        </p:nvSpPr>
        <p:spPr>
          <a:xfrm>
            <a:off x="5824031" y="4834747"/>
            <a:ext cx="540385" cy="241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등록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98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2937138"/>
            <a:ext cx="6027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게시판 관리자 페이지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55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6995" cy="633730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256572"/>
              </p:ext>
            </p:extLst>
          </p:nvPr>
        </p:nvGraphicFramePr>
        <p:xfrm>
          <a:off x="6593205" y="701040"/>
          <a:ext cx="2434590" cy="3592056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290054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90049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7440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PREVIEW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33331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로고 및 제목 설정 미리보기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7440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 SETTING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960398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이미지 파일 및 게시판 제목 설정, 설정 적용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3736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75688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게시판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36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07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99695" y="190246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9" name="Oval 18"/>
          <p:cNvSpPr>
            <a:spLocks/>
          </p:cNvSpPr>
          <p:nvPr/>
        </p:nvSpPr>
        <p:spPr bwMode="auto">
          <a:xfrm>
            <a:off x="1583690" y="190246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1917065"/>
            <a:ext cx="1433195" cy="273685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5885" y="6309360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2780665" y="6292850"/>
            <a:ext cx="1039495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1591945" y="3008630"/>
            <a:ext cx="4921250" cy="323151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169545" y="1917065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254635" y="2255520"/>
            <a:ext cx="1220470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1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로고/제목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매니저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게시글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블랙리스트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631950" y="3919220"/>
            <a:ext cx="4804410" cy="635"/>
          </a:xfrm>
          <a:prstGeom prst="line">
            <a:avLst/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/>
        </p:nvSpPr>
        <p:spPr>
          <a:xfrm>
            <a:off x="1619885" y="3137535"/>
            <a:ext cx="1314450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게시판 로고</a:t>
            </a:r>
            <a:endParaRPr lang="ko-KR" altLang="en-US" sz="1000" b="1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74" name="직사각형 73"/>
          <p:cNvSpPr>
            <a:spLocks/>
          </p:cNvSpPr>
          <p:nvPr/>
        </p:nvSpPr>
        <p:spPr>
          <a:xfrm>
            <a:off x="1654810" y="3425825"/>
            <a:ext cx="977900" cy="235585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이미지 파일 선택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Oval 29"/>
          <p:cNvSpPr>
            <a:spLocks/>
          </p:cNvSpPr>
          <p:nvPr/>
        </p:nvSpPr>
        <p:spPr bwMode="auto">
          <a:xfrm>
            <a:off x="1554480" y="300863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1" name="Oval 30"/>
          <p:cNvSpPr>
            <a:spLocks/>
          </p:cNvSpPr>
          <p:nvPr/>
        </p:nvSpPr>
        <p:spPr bwMode="auto">
          <a:xfrm>
            <a:off x="29845" y="620712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>
            <a:off x="3357880" y="2254885"/>
            <a:ext cx="1121410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PREVIEW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7" name="직사각형 36"/>
          <p:cNvSpPr>
            <a:spLocks/>
          </p:cNvSpPr>
          <p:nvPr/>
        </p:nvSpPr>
        <p:spPr>
          <a:xfrm>
            <a:off x="1583690" y="1922780"/>
            <a:ext cx="4921250" cy="100266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5" name="직사각형 74"/>
          <p:cNvSpPr>
            <a:spLocks/>
          </p:cNvSpPr>
          <p:nvPr/>
        </p:nvSpPr>
        <p:spPr>
          <a:xfrm>
            <a:off x="2649220" y="3430270"/>
            <a:ext cx="1346200" cy="22415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이미지파일명.jpg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76" name="직사각형 75"/>
          <p:cNvSpPr>
            <a:spLocks/>
          </p:cNvSpPr>
          <p:nvPr/>
        </p:nvSpPr>
        <p:spPr>
          <a:xfrm>
            <a:off x="4049395" y="3446145"/>
            <a:ext cx="614680" cy="184785"/>
          </a:xfrm>
          <a:prstGeom prst="rect">
            <a:avLst/>
          </a:prstGeom>
          <a:solidFill>
            <a:srgbClr val="BFBFBF"/>
          </a:solidFill>
          <a:ln w="12700" cap="flat" cmpd="sng">
            <a:noFill/>
            <a:prstDash/>
            <a:round/>
          </a:ln>
          <a:scene3d>
            <a:camera prst="orthographicFront"/>
            <a:lightRig rig="threePt" dir="t"/>
          </a:scene3d>
          <a:sp3d>
            <a:bevelT w="25400" h="25400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찾아보기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77" name="TextBox 76"/>
          <p:cNvSpPr txBox="1">
            <a:spLocks/>
          </p:cNvSpPr>
          <p:nvPr/>
        </p:nvSpPr>
        <p:spPr>
          <a:xfrm>
            <a:off x="1682750" y="4117975"/>
            <a:ext cx="1314450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게시판 제목</a:t>
            </a:r>
            <a:endParaRPr lang="ko-KR" altLang="en-US" sz="1000" b="1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79" name="직사각형 78"/>
          <p:cNvSpPr>
            <a:spLocks/>
          </p:cNvSpPr>
          <p:nvPr/>
        </p:nvSpPr>
        <p:spPr>
          <a:xfrm>
            <a:off x="1791970" y="4410710"/>
            <a:ext cx="4509770" cy="22415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게시판 제목 설정 </a:t>
            </a:r>
          </a:p>
        </p:txBody>
      </p:sp>
      <p:sp>
        <p:nvSpPr>
          <p:cNvPr id="80" name="직사각형 79"/>
          <p:cNvSpPr>
            <a:spLocks/>
          </p:cNvSpPr>
          <p:nvPr/>
        </p:nvSpPr>
        <p:spPr>
          <a:xfrm>
            <a:off x="5690235" y="5883910"/>
            <a:ext cx="614680" cy="184785"/>
          </a:xfrm>
          <a:prstGeom prst="rect">
            <a:avLst/>
          </a:prstGeom>
          <a:solidFill>
            <a:srgbClr val="F2F2F2"/>
          </a:solidFill>
          <a:ln w="12700" cap="flat" cmpd="sng">
            <a:noFill/>
            <a:prstDash/>
            <a:round/>
          </a:ln>
          <a:effectLst>
            <a:outerShdw blurRad="50800" dist="38100" dir="2700000" sx="95000" sy="95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25400" h="25400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적용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pic>
        <p:nvPicPr>
          <p:cNvPr id="81" name="그림 80" descr="C:/Users/class2-11/AppData/Roaming/PolarisOffice/ETemp/3600_5078728/fImage863228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" y="775970"/>
            <a:ext cx="6401435" cy="11245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923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24" y="3356992"/>
            <a:ext cx="3368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메인 화면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590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6995" cy="633730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528216"/>
              </p:ext>
            </p:extLst>
          </p:nvPr>
        </p:nvGraphicFramePr>
        <p:xfrm>
          <a:off x="6593205" y="701040"/>
          <a:ext cx="2434590" cy="3232014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27449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8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8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625664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77976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PREVIEW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2744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로고 및 제목 설정 미리보기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3702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 MANAGER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908868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매니저 등록 및 삭제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77976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555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게시판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36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07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99695" y="190246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9" name="Oval 18"/>
          <p:cNvSpPr>
            <a:spLocks/>
          </p:cNvSpPr>
          <p:nvPr/>
        </p:nvSpPr>
        <p:spPr bwMode="auto">
          <a:xfrm>
            <a:off x="1583690" y="190246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1917065"/>
            <a:ext cx="1433195" cy="273685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5885" y="6309360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2780665" y="6292850"/>
            <a:ext cx="1039495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1591945" y="3008630"/>
            <a:ext cx="4921250" cy="323151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169545" y="1917065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254635" y="2255520"/>
            <a:ext cx="1220470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로고/제목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1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매니저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게시글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블랙리스트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619885" y="3137535"/>
            <a:ext cx="1314450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매니저 관리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30" name="Oval 29"/>
          <p:cNvSpPr>
            <a:spLocks/>
          </p:cNvSpPr>
          <p:nvPr/>
        </p:nvSpPr>
        <p:spPr bwMode="auto">
          <a:xfrm>
            <a:off x="1554480" y="300863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1" name="Oval 30"/>
          <p:cNvSpPr>
            <a:spLocks/>
          </p:cNvSpPr>
          <p:nvPr/>
        </p:nvSpPr>
        <p:spPr bwMode="auto">
          <a:xfrm>
            <a:off x="29845" y="620712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>
            <a:off x="3357880" y="2254885"/>
            <a:ext cx="1121410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PREVIEW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7" name="직사각형 36"/>
          <p:cNvSpPr>
            <a:spLocks/>
          </p:cNvSpPr>
          <p:nvPr/>
        </p:nvSpPr>
        <p:spPr>
          <a:xfrm>
            <a:off x="1583690" y="1922780"/>
            <a:ext cx="4921250" cy="100266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5" name="직사각형 74"/>
          <p:cNvSpPr>
            <a:spLocks/>
          </p:cNvSpPr>
          <p:nvPr/>
        </p:nvSpPr>
        <p:spPr>
          <a:xfrm>
            <a:off x="4860290" y="3343275"/>
            <a:ext cx="832485" cy="17208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회원 검색창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76" name="직사각형 75"/>
          <p:cNvSpPr>
            <a:spLocks/>
          </p:cNvSpPr>
          <p:nvPr/>
        </p:nvSpPr>
        <p:spPr>
          <a:xfrm>
            <a:off x="5746750" y="3343275"/>
            <a:ext cx="400050" cy="184785"/>
          </a:xfrm>
          <a:prstGeom prst="rect">
            <a:avLst/>
          </a:prstGeom>
          <a:solidFill>
            <a:srgbClr val="BFBFBF"/>
          </a:solidFill>
          <a:ln w="12700" cap="flat" cmpd="sng">
            <a:noFill/>
            <a:prstDash/>
            <a:round/>
          </a:ln>
          <a:scene3d>
            <a:camera prst="orthographicFront"/>
            <a:lightRig rig="threePt" dir="t"/>
          </a:scene3d>
          <a:sp3d>
            <a:bevelT w="25400" h="25400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검색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77" name="직사각형 76"/>
          <p:cNvSpPr>
            <a:spLocks/>
          </p:cNvSpPr>
          <p:nvPr/>
        </p:nvSpPr>
        <p:spPr>
          <a:xfrm>
            <a:off x="1946275" y="3575050"/>
            <a:ext cx="1885950" cy="231521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매니저1</a:t>
            </a:r>
            <a:endParaRPr lang="ko-KR" altLang="en-US" sz="8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매니저2</a:t>
            </a:r>
            <a:endParaRPr lang="ko-KR" altLang="en-US" sz="8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  <a:p>
            <a:pPr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</a:p>
        </p:txBody>
      </p:sp>
      <p:sp>
        <p:nvSpPr>
          <p:cNvPr id="78" name="직사각형 77"/>
          <p:cNvSpPr>
            <a:spLocks/>
          </p:cNvSpPr>
          <p:nvPr/>
        </p:nvSpPr>
        <p:spPr>
          <a:xfrm>
            <a:off x="4272915" y="3578225"/>
            <a:ext cx="1885950" cy="231521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회원1</a:t>
            </a:r>
            <a:endParaRPr lang="ko-KR" altLang="en-US" sz="8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회원2</a:t>
            </a:r>
            <a:endParaRPr lang="ko-KR" altLang="en-US" sz="8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  <a:p>
            <a:pPr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</a:p>
        </p:txBody>
      </p:sp>
      <p:sp>
        <p:nvSpPr>
          <p:cNvPr id="79" name="도형 78"/>
          <p:cNvSpPr>
            <a:spLocks/>
          </p:cNvSpPr>
          <p:nvPr/>
        </p:nvSpPr>
        <p:spPr>
          <a:xfrm>
            <a:off x="3977640" y="4569460"/>
            <a:ext cx="155575" cy="146685"/>
          </a:xfrm>
          <a:prstGeom prst="leftArrow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0" name="도형 79"/>
          <p:cNvSpPr>
            <a:spLocks/>
          </p:cNvSpPr>
          <p:nvPr/>
        </p:nvSpPr>
        <p:spPr>
          <a:xfrm>
            <a:off x="3977005" y="4749165"/>
            <a:ext cx="155575" cy="146685"/>
          </a:xfrm>
          <a:prstGeom prst="rightArrow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81" name="그림 80" descr="C:/Users/class2-11/AppData/Roaming/PolarisOffice/ETemp/3600_5078728/fImage863229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" y="775970"/>
            <a:ext cx="6401435" cy="11245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671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6995" cy="633730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031471"/>
              </p:ext>
            </p:extLst>
          </p:nvPr>
        </p:nvGraphicFramePr>
        <p:xfrm>
          <a:off x="6593205" y="701040"/>
          <a:ext cx="2434590" cy="3535679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289358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88156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3032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PREVIEW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289358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로고 및 제목 설정 미리보기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5788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PRODUCTS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912167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게시글 및 공지 관리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3032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74788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게시판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36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07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99695" y="190246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9" name="Oval 18"/>
          <p:cNvSpPr>
            <a:spLocks/>
          </p:cNvSpPr>
          <p:nvPr/>
        </p:nvSpPr>
        <p:spPr bwMode="auto">
          <a:xfrm>
            <a:off x="1583690" y="190246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1917065"/>
            <a:ext cx="1433195" cy="273685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5885" y="6309360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2780665" y="6292850"/>
            <a:ext cx="1039495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1591945" y="3008630"/>
            <a:ext cx="4921250" cy="323151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169545" y="1917065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254635" y="2255520"/>
            <a:ext cx="1220470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로고/제목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매니저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1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게시글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블랙리스트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619885" y="3137535"/>
            <a:ext cx="1314450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게시글 목록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30" name="Oval 29"/>
          <p:cNvSpPr>
            <a:spLocks/>
          </p:cNvSpPr>
          <p:nvPr/>
        </p:nvSpPr>
        <p:spPr bwMode="auto">
          <a:xfrm>
            <a:off x="1554480" y="300863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1" name="Oval 30"/>
          <p:cNvSpPr>
            <a:spLocks/>
          </p:cNvSpPr>
          <p:nvPr/>
        </p:nvSpPr>
        <p:spPr bwMode="auto">
          <a:xfrm>
            <a:off x="29845" y="620712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>
            <a:off x="3357880" y="2254885"/>
            <a:ext cx="1121410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PREVIEW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7" name="직사각형 36"/>
          <p:cNvSpPr>
            <a:spLocks/>
          </p:cNvSpPr>
          <p:nvPr/>
        </p:nvSpPr>
        <p:spPr>
          <a:xfrm>
            <a:off x="1583690" y="1922780"/>
            <a:ext cx="4921250" cy="100266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1653540" y="3449320"/>
          <a:ext cx="4806315" cy="2175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850"/>
                <a:gridCol w="459105"/>
                <a:gridCol w="1991360"/>
                <a:gridCol w="580390"/>
                <a:gridCol w="441325"/>
                <a:gridCol w="441960"/>
                <a:gridCol w="441325"/>
              </a:tblGrid>
              <a:tr h="32131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선택</a:t>
                      </a:r>
                      <a:endParaRPr lang="ko-KR" altLang="en-US" sz="1000" b="1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000" b="1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endParaRPr lang="ko-KR" altLang="en-US" sz="1000" b="1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글쓴이</a:t>
                      </a:r>
                      <a:endParaRPr lang="ko-KR" altLang="en-US" sz="1000" b="1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날짜</a:t>
                      </a:r>
                      <a:endParaRPr lang="ko-KR" altLang="en-US" sz="1000" b="1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조회</a:t>
                      </a:r>
                      <a:endParaRPr lang="ko-KR" altLang="en-US" sz="10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추천</a:t>
                      </a:r>
                      <a:endParaRPr lang="ko-KR" altLang="en-US" sz="10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  <p:sp>
        <p:nvSpPr>
          <p:cNvPr id="53" name="도형 52"/>
          <p:cNvSpPr>
            <a:spLocks/>
          </p:cNvSpPr>
          <p:nvPr/>
        </p:nvSpPr>
        <p:spPr>
          <a:xfrm>
            <a:off x="1791970" y="3879215"/>
            <a:ext cx="173990" cy="173990"/>
          </a:xfrm>
          <a:prstGeom prst="rect">
            <a:avLst/>
          </a:prstGeom>
          <a:ln w="1905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>
            <a:off x="1785620" y="4236720"/>
            <a:ext cx="173990" cy="173990"/>
          </a:xfrm>
          <a:prstGeom prst="rect">
            <a:avLst/>
          </a:prstGeom>
          <a:ln w="1905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>
            <a:off x="1785620" y="4608830"/>
            <a:ext cx="173990" cy="173990"/>
          </a:xfrm>
          <a:prstGeom prst="rect">
            <a:avLst/>
          </a:prstGeom>
          <a:ln w="1905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1785620" y="4963795"/>
            <a:ext cx="173990" cy="173990"/>
          </a:xfrm>
          <a:prstGeom prst="rect">
            <a:avLst/>
          </a:prstGeom>
          <a:ln w="1905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1785620" y="5336540"/>
            <a:ext cx="173990" cy="173990"/>
          </a:xfrm>
          <a:prstGeom prst="rect">
            <a:avLst/>
          </a:prstGeom>
          <a:ln w="1905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8" name="직사각형 57"/>
          <p:cNvSpPr>
            <a:spLocks/>
          </p:cNvSpPr>
          <p:nvPr/>
        </p:nvSpPr>
        <p:spPr>
          <a:xfrm>
            <a:off x="5690235" y="5797550"/>
            <a:ext cx="675005" cy="169545"/>
          </a:xfrm>
          <a:prstGeom prst="rect">
            <a:avLst/>
          </a:prstGeom>
          <a:solidFill>
            <a:srgbClr val="F2F2F2"/>
          </a:solidFill>
          <a:ln w="12700" cap="flat" cmpd="sng">
            <a:noFill/>
            <a:prstDash/>
            <a:round/>
          </a:ln>
          <a:effectLst>
            <a:outerShdw blurRad="50800" dist="38100" dir="2700000" sx="95000" sy="95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25400" h="25400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공지 등록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9" name="직사각형 58"/>
          <p:cNvSpPr>
            <a:spLocks/>
          </p:cNvSpPr>
          <p:nvPr/>
        </p:nvSpPr>
        <p:spPr>
          <a:xfrm>
            <a:off x="4874895" y="5791200"/>
            <a:ext cx="670560" cy="175895"/>
          </a:xfrm>
          <a:prstGeom prst="rect">
            <a:avLst/>
          </a:prstGeom>
          <a:solidFill>
            <a:srgbClr val="F2F2F2"/>
          </a:solidFill>
          <a:ln w="12700" cap="flat" cmpd="sng">
            <a:noFill/>
            <a:prstDash/>
            <a:round/>
          </a:ln>
          <a:effectLst>
            <a:outerShdw blurRad="50800" dist="38100" dir="2700000" sx="95000" sy="95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25400" h="25400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선택 삭제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>
            <a:off x="1785620" y="5743575"/>
            <a:ext cx="128270" cy="119380"/>
          </a:xfrm>
          <a:prstGeom prst="rect">
            <a:avLst/>
          </a:prstGeom>
          <a:ln w="1905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1" name="직사각형 60"/>
          <p:cNvSpPr>
            <a:spLocks/>
          </p:cNvSpPr>
          <p:nvPr/>
        </p:nvSpPr>
        <p:spPr>
          <a:xfrm>
            <a:off x="1880870" y="5728970"/>
            <a:ext cx="666115" cy="15113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전체 선택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pic>
        <p:nvPicPr>
          <p:cNvPr id="62" name="그림 61" descr="C:/Users/class2-11/AppData/Roaming/PolarisOffice/ETemp/3600_5078728/fImage863230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" y="775970"/>
            <a:ext cx="6401435" cy="11245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364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60325" y="412750"/>
            <a:ext cx="8976995" cy="633730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60325" y="415290"/>
            <a:ext cx="8976995" cy="28892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635" cy="6345555"/>
          </a:xfrm>
          <a:prstGeom prst="line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00166"/>
              </p:ext>
            </p:extLst>
          </p:nvPr>
        </p:nvGraphicFramePr>
        <p:xfrm>
          <a:off x="6593205" y="701040"/>
          <a:ext cx="2434590" cy="3868419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328539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748861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32711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PREVIEW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28539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게시판 로고 및 제목 설정 미리보기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83691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 MANAGER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10878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블랙리스트 등록 및 삭제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32711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425537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카피라이트, 회사정보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게시판 관리자 페이지</a:t>
            </a:r>
            <a:endParaRPr lang="ko-KR" altLang="en-US" sz="16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81915" y="426085"/>
            <a:ext cx="10236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화면설계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7636510" y="388620"/>
            <a:ext cx="68072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설명</a:t>
            </a:r>
            <a:endParaRPr lang="ko-KR" altLang="en-US" sz="14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99695" y="190246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19" name="Oval 18"/>
          <p:cNvSpPr>
            <a:spLocks/>
          </p:cNvSpPr>
          <p:nvPr/>
        </p:nvSpPr>
        <p:spPr bwMode="auto">
          <a:xfrm>
            <a:off x="1583690" y="190246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1917065"/>
            <a:ext cx="1433195" cy="2736850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95885" y="6309360"/>
            <a:ext cx="6409055" cy="28892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2780665" y="6292850"/>
            <a:ext cx="1039495" cy="3390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1591945" y="3008630"/>
            <a:ext cx="4921250" cy="323151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169545" y="1917065"/>
            <a:ext cx="69151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menu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254635" y="2255520"/>
            <a:ext cx="1220470" cy="7677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로고/제목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매니저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0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게시글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-  </a:t>
            </a:r>
            <a:r>
              <a:rPr lang="en-US" altLang="ko-KR" sz="1100" b="1" cap="none" dirty="0" smtClean="0">
                <a:solidFill>
                  <a:srgbClr val="292934"/>
                </a:solidFill>
                <a:latin typeface="서울남산체 L" charset="0"/>
                <a:ea typeface="서울남산체 L" charset="0"/>
              </a:rPr>
              <a:t>블랙리스트 관리</a:t>
            </a:r>
            <a:endParaRPr lang="ko-KR" altLang="en-US" sz="1100" b="0" cap="none" dirty="0" smtClean="0">
              <a:solidFill>
                <a:srgbClr val="292934"/>
              </a:solidFill>
              <a:latin typeface="서울남산체 L" charset="0"/>
              <a:ea typeface="서울남산체 L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619885" y="3137535"/>
            <a:ext cx="1314450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블랙리스트 관리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  <p:sp>
        <p:nvSpPr>
          <p:cNvPr id="30" name="Oval 29"/>
          <p:cNvSpPr>
            <a:spLocks/>
          </p:cNvSpPr>
          <p:nvPr/>
        </p:nvSpPr>
        <p:spPr bwMode="auto">
          <a:xfrm>
            <a:off x="1554480" y="300863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1" name="Oval 30"/>
          <p:cNvSpPr>
            <a:spLocks/>
          </p:cNvSpPr>
          <p:nvPr/>
        </p:nvSpPr>
        <p:spPr bwMode="auto">
          <a:xfrm>
            <a:off x="29845" y="620712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>
            <a:off x="3357880" y="2254885"/>
            <a:ext cx="1121410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PREVIEW</a:t>
            </a:r>
            <a:endParaRPr lang="ko-KR" altLang="en-US" sz="16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7" name="직사각형 36"/>
          <p:cNvSpPr>
            <a:spLocks/>
          </p:cNvSpPr>
          <p:nvPr/>
        </p:nvSpPr>
        <p:spPr>
          <a:xfrm>
            <a:off x="1583690" y="1922780"/>
            <a:ext cx="4921250" cy="1002665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75" name="직사각형 74"/>
          <p:cNvSpPr>
            <a:spLocks/>
          </p:cNvSpPr>
          <p:nvPr/>
        </p:nvSpPr>
        <p:spPr>
          <a:xfrm>
            <a:off x="4860290" y="3343275"/>
            <a:ext cx="832485" cy="17208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회원 검색창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76" name="직사각형 75"/>
          <p:cNvSpPr>
            <a:spLocks/>
          </p:cNvSpPr>
          <p:nvPr/>
        </p:nvSpPr>
        <p:spPr>
          <a:xfrm>
            <a:off x="5746750" y="3343275"/>
            <a:ext cx="400050" cy="184785"/>
          </a:xfrm>
          <a:prstGeom prst="rect">
            <a:avLst/>
          </a:prstGeom>
          <a:solidFill>
            <a:srgbClr val="BFBFBF"/>
          </a:solidFill>
          <a:ln w="12700" cap="flat" cmpd="sng">
            <a:noFill/>
            <a:prstDash/>
            <a:round/>
          </a:ln>
          <a:scene3d>
            <a:camera prst="orthographicFront"/>
            <a:lightRig rig="threePt" dir="t"/>
          </a:scene3d>
          <a:sp3d>
            <a:bevelT w="25400" h="25400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검색</a:t>
            </a:r>
            <a:endParaRPr lang="ko-KR" altLang="en-US" sz="800" b="0" cap="none" dirty="0" smtClean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77" name="직사각형 76"/>
          <p:cNvSpPr>
            <a:spLocks/>
          </p:cNvSpPr>
          <p:nvPr/>
        </p:nvSpPr>
        <p:spPr>
          <a:xfrm>
            <a:off x="1946275" y="3575050"/>
            <a:ext cx="1885950" cy="231521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회원1</a:t>
            </a:r>
            <a:endParaRPr lang="ko-KR" altLang="en-US" sz="8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회원2</a:t>
            </a:r>
            <a:endParaRPr lang="ko-KR" altLang="en-US" sz="8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  <a:p>
            <a:pPr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 </a:t>
            </a:r>
          </a:p>
        </p:txBody>
      </p:sp>
      <p:sp>
        <p:nvSpPr>
          <p:cNvPr id="78" name="직사각형 77"/>
          <p:cNvSpPr>
            <a:spLocks/>
          </p:cNvSpPr>
          <p:nvPr/>
        </p:nvSpPr>
        <p:spPr>
          <a:xfrm>
            <a:off x="4272915" y="3578225"/>
            <a:ext cx="1885950" cy="231521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회원3</a:t>
            </a:r>
            <a:endParaRPr lang="ko-KR" altLang="en-US" sz="8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회원4</a:t>
            </a:r>
            <a:endParaRPr lang="ko-KR" altLang="en-US" sz="8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  <a:p>
            <a:pPr>
              <a:buFontTx/>
              <a:buNone/>
            </a:pPr>
            <a:r>
              <a:rPr lang="en-US" altLang="ko-KR" sz="800" b="0" cap="none" dirty="0" smtClean="0">
                <a:solidFill>
                  <a:srgbClr val="292934"/>
                </a:solidFill>
                <a:latin typeface="Arial" charset="0"/>
                <a:ea typeface="Arial" charset="0"/>
              </a:rPr>
              <a:t>회원5</a:t>
            </a:r>
          </a:p>
        </p:txBody>
      </p:sp>
      <p:sp>
        <p:nvSpPr>
          <p:cNvPr id="79" name="도형 78"/>
          <p:cNvSpPr>
            <a:spLocks/>
          </p:cNvSpPr>
          <p:nvPr/>
        </p:nvSpPr>
        <p:spPr>
          <a:xfrm>
            <a:off x="3977640" y="4569460"/>
            <a:ext cx="155575" cy="146685"/>
          </a:xfrm>
          <a:prstGeom prst="leftArrow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0" name="도형 79"/>
          <p:cNvSpPr>
            <a:spLocks/>
          </p:cNvSpPr>
          <p:nvPr/>
        </p:nvSpPr>
        <p:spPr>
          <a:xfrm>
            <a:off x="3977005" y="4749165"/>
            <a:ext cx="155575" cy="146685"/>
          </a:xfrm>
          <a:prstGeom prst="rightArrow">
            <a:avLst/>
          </a:prstGeom>
          <a:solidFill>
            <a:srgbClr val="D9D9D9"/>
          </a:solidFill>
          <a:ln w="127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81" name="그림 80" descr="C:/Users/class2-11/AppData/Roaming/PolarisOffice/ETemp/3600_5078728/fImage863231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" y="775970"/>
            <a:ext cx="6401435" cy="11245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695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3585790"/>
            <a:ext cx="3837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solidFill>
                  <a:schemeClr val="tx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감사합니다</a:t>
            </a:r>
            <a:r>
              <a:rPr lang="en-US" altLang="ko-KR" sz="5400" b="1" dirty="0" smtClean="0">
                <a:solidFill>
                  <a:schemeClr val="tx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5400" b="1" dirty="0">
              <a:solidFill>
                <a:schemeClr val="tx2">
                  <a:lumMod val="7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5148064" y="4899668"/>
            <a:ext cx="3121968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2017. 11. 02</a:t>
            </a:r>
          </a:p>
          <a:p>
            <a:r>
              <a:rPr lang="en-US" altLang="ko-KR" sz="1600" dirty="0" smtClean="0"/>
              <a:t>DGG TEAM</a:t>
            </a:r>
          </a:p>
          <a:p>
            <a:r>
              <a:rPr lang="ko-KR" altLang="en-US" sz="1600" dirty="0" smtClean="0"/>
              <a:t>팀장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서승현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부팀장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김태균</a:t>
            </a:r>
            <a:endParaRPr lang="en-US" altLang="ko-KR" sz="1600" dirty="0" smtClean="0"/>
          </a:p>
          <a:p>
            <a:r>
              <a:rPr lang="ko-KR" altLang="en-US" sz="1600" dirty="0" smtClean="0"/>
              <a:t>부부팀장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김현준</a:t>
            </a:r>
            <a:endParaRPr lang="en-US" altLang="ko-KR" sz="1600" dirty="0" smtClean="0"/>
          </a:p>
          <a:p>
            <a:r>
              <a:rPr lang="ko-KR" altLang="en-US" sz="1600" dirty="0"/>
              <a:t>팀</a:t>
            </a:r>
            <a:r>
              <a:rPr lang="ko-KR" altLang="en-US" sz="1600" dirty="0" smtClean="0"/>
              <a:t>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김현교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이소정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이수용</a:t>
            </a:r>
            <a:endParaRPr lang="ko-KR" altLang="en-US" sz="1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032" y="1267426"/>
            <a:ext cx="2440372" cy="2440372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838200" y="1524000"/>
            <a:ext cx="7848600" cy="1927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                   </a:t>
            </a:r>
            <a:r>
              <a:rPr lang="ko-KR" altLang="en-US" smtClean="0">
                <a:solidFill>
                  <a:srgbClr val="E3681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스토리보드</a:t>
            </a:r>
            <a:endParaRPr lang="ko-KR" altLang="en-US" dirty="0">
              <a:solidFill>
                <a:srgbClr val="E3681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981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126" y="412874"/>
            <a:ext cx="8976370" cy="63367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126" y="415297"/>
            <a:ext cx="8976369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6588224" y="404664"/>
            <a:ext cx="0" cy="63449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1796988"/>
              </p:ext>
            </p:extLst>
          </p:nvPr>
        </p:nvGraphicFramePr>
        <p:xfrm>
          <a:off x="6593070" y="700906"/>
          <a:ext cx="2434573" cy="4601811"/>
        </p:xfrm>
        <a:graphic>
          <a:graphicData uri="http://schemas.openxmlformats.org/drawingml/2006/table">
            <a:tbl>
              <a:tblPr/>
              <a:tblGrid>
                <a:gridCol w="240028"/>
                <a:gridCol w="2194545"/>
              </a:tblGrid>
              <a:tr h="34138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①</a:t>
                      </a:r>
                    </a:p>
                  </a:txBody>
                  <a:tcPr marL="19050" marR="19050" marT="19049" marB="1904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Logo</a:t>
                      </a:r>
                    </a:p>
                  </a:txBody>
                  <a:tcPr marL="19050" marR="19050" marT="19049" marB="190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13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게토리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Logo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marL="19050" marR="19050" marT="19049" marB="190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②</a:t>
                      </a:r>
                    </a:p>
                  </a:txBody>
                  <a:tcPr marL="19050" marR="19050" marT="19049" marB="1904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로그인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&amp;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회원가입</a:t>
                      </a:r>
                    </a:p>
                  </a:txBody>
                  <a:tcPr marL="19050" marR="19050" marT="19049" marB="190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2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로그인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로그인 화면으로 이동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회원가입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회원가입 화면으로 이동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marL="19050" marR="19050" marT="19049" marB="190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82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③</a:t>
                      </a:r>
                    </a:p>
                  </a:txBody>
                  <a:tcPr marL="19050" marR="19050" marT="19049" marB="1904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검색</a:t>
                      </a:r>
                    </a:p>
                  </a:txBody>
                  <a:tcPr marL="19050" marR="19050" marT="19049" marB="190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438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개설 되어있는 게시판 제목 검색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marL="19050" marR="19050" marT="19049" marB="190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④</a:t>
                      </a:r>
                    </a:p>
                  </a:txBody>
                  <a:tcPr marL="19050" marR="19050" marT="19049" marB="1904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Menu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marL="19050" marR="19050" marT="19049" marB="190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15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인기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게시판들의 목록들을 화면에 노출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marL="19050" marR="19050" marT="19049" marB="190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⑤</a:t>
                      </a:r>
                    </a:p>
                  </a:txBody>
                  <a:tcPr marL="19050" marR="19050" marT="19049" marB="1904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CONTENTS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marL="19050" marR="19050" marT="19049" marB="190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13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인기 글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인기 게시판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광고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사라진 게시판 등 노출</a:t>
                      </a:r>
                    </a:p>
                  </a:txBody>
                  <a:tcPr marL="19050" marR="19050" marT="19049" marB="190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8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⑥</a:t>
                      </a:r>
                      <a:endParaRPr lang="en-US" altLang="ko-KR" sz="1000" dirty="0" smtClean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marL="19050" marR="19050" marT="19049" marB="1904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Footer</a:t>
                      </a:r>
                    </a:p>
                  </a:txBody>
                  <a:tcPr marL="19050" marR="19050" marT="19049" marB="190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138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marL="19050" marR="19050" marT="19049" marB="1904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카피라이트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회사정보</a:t>
                      </a:r>
                    </a:p>
                  </a:txBody>
                  <a:tcPr marL="19050" marR="19050" marT="19049" marB="190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230" y="-5898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메인페이지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index.jsp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133" y="425930"/>
            <a:ext cx="1022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화면설계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6445" y="388524"/>
            <a:ext cx="679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설명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5124" y="1916832"/>
            <a:ext cx="1256106" cy="4832746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54486" y="2015229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Menu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1438662" y="1940132"/>
            <a:ext cx="2495922" cy="1872534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26228" y="6136338"/>
            <a:ext cx="5100644" cy="576064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323549" y="6247284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FOOTER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029153" y="2666073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CONTENTS</a:t>
            </a:r>
            <a:endParaRPr lang="ko-KR" altLang="en-US" sz="1600" dirty="0"/>
          </a:p>
        </p:txBody>
      </p:sp>
      <p:sp>
        <p:nvSpPr>
          <p:cNvPr id="30" name="Oval 63"/>
          <p:cNvSpPr>
            <a:spLocks noChangeArrowheads="1"/>
          </p:cNvSpPr>
          <p:nvPr/>
        </p:nvSpPr>
        <p:spPr bwMode="auto">
          <a:xfrm>
            <a:off x="822673" y="2085287"/>
            <a:ext cx="198437" cy="198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hangingPunct="1"/>
            <a:r>
              <a:rPr lang="en-US" altLang="ko-KR" sz="1400" b="1" baseline="-25000" dirty="0" smtClean="0">
                <a:solidFill>
                  <a:schemeClr val="bg1"/>
                </a:solidFill>
              </a:rPr>
              <a:t>4</a:t>
            </a:r>
            <a:endParaRPr lang="en-US" altLang="ko-KR" sz="1400" b="1" baseline="-25000" dirty="0">
              <a:solidFill>
                <a:schemeClr val="bg1"/>
              </a:solidFill>
            </a:endParaRPr>
          </a:p>
        </p:txBody>
      </p:sp>
      <p:sp>
        <p:nvSpPr>
          <p:cNvPr id="31" name="Oval 63"/>
          <p:cNvSpPr>
            <a:spLocks noChangeArrowheads="1"/>
          </p:cNvSpPr>
          <p:nvPr/>
        </p:nvSpPr>
        <p:spPr bwMode="auto">
          <a:xfrm>
            <a:off x="1516916" y="2089984"/>
            <a:ext cx="198437" cy="198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hangingPunct="1"/>
            <a:r>
              <a:rPr lang="en-US" altLang="ko-KR" sz="1400" b="1" baseline="-25000" dirty="0" smtClean="0">
                <a:solidFill>
                  <a:schemeClr val="bg1"/>
                </a:solidFill>
              </a:rPr>
              <a:t>5</a:t>
            </a:r>
            <a:endParaRPr lang="en-US" altLang="ko-KR" sz="1400" b="1" baseline="-25000" dirty="0">
              <a:solidFill>
                <a:schemeClr val="bg1"/>
              </a:solidFill>
            </a:endParaRPr>
          </a:p>
        </p:txBody>
      </p:sp>
      <p:sp>
        <p:nvSpPr>
          <p:cNvPr id="32" name="Oval 63"/>
          <p:cNvSpPr>
            <a:spLocks noChangeArrowheads="1"/>
          </p:cNvSpPr>
          <p:nvPr/>
        </p:nvSpPr>
        <p:spPr bwMode="auto">
          <a:xfrm>
            <a:off x="1516916" y="6185377"/>
            <a:ext cx="198437" cy="198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hangingPunct="1"/>
            <a:r>
              <a:rPr lang="en-US" altLang="ko-KR" sz="1400" b="1" baseline="-25000" dirty="0" smtClean="0">
                <a:solidFill>
                  <a:schemeClr val="bg1"/>
                </a:solidFill>
              </a:rPr>
              <a:t>6</a:t>
            </a:r>
            <a:endParaRPr lang="en-US" altLang="ko-KR" sz="1400" b="1" baseline="-25000" dirty="0">
              <a:solidFill>
                <a:schemeClr val="bg1"/>
              </a:solidFill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085876"/>
              </p:ext>
            </p:extLst>
          </p:nvPr>
        </p:nvGraphicFramePr>
        <p:xfrm>
          <a:off x="119193" y="729868"/>
          <a:ext cx="6408712" cy="1130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Image" r:id="rId3" imgW="8596800" imgH="1536480" progId="Photoshop.Image.13">
                  <p:embed/>
                </p:oleObj>
              </mc:Choice>
              <mc:Fallback>
                <p:oleObj name="Image" r:id="rId3" imgW="8596800" imgH="1536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193" y="729868"/>
                        <a:ext cx="6408712" cy="1130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2" y="1005755"/>
            <a:ext cx="400436" cy="4004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3300" y="1141493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게토리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35696" y="1141493"/>
            <a:ext cx="2664296" cy="2646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48310" y="1136845"/>
            <a:ext cx="527746" cy="269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검색</a:t>
            </a:r>
            <a:endParaRPr lang="ko-KR" altLang="en-US" sz="15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8790" y="1585096"/>
            <a:ext cx="595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로그인</a:t>
            </a:r>
            <a:endParaRPr lang="ko-KR" altLang="en-US" sz="8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08593" y="1582833"/>
            <a:ext cx="144016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혼족사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게시판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30950" y="1940132"/>
            <a:ext cx="2495922" cy="1872534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436179" y="3980886"/>
            <a:ext cx="2495922" cy="1872534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030950" y="3980886"/>
            <a:ext cx="2495922" cy="1872534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630520" y="2685706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CONTENTS</a:t>
            </a:r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2024056" y="4782991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CONTENTS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4625423" y="4802624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CONTENTS</a:t>
            </a:r>
            <a:endParaRPr lang="ko-KR" altLang="en-US" sz="1600" dirty="0"/>
          </a:p>
        </p:txBody>
      </p:sp>
      <p:sp>
        <p:nvSpPr>
          <p:cNvPr id="17" name="Oval 63"/>
          <p:cNvSpPr>
            <a:spLocks noChangeArrowheads="1"/>
          </p:cNvSpPr>
          <p:nvPr/>
        </p:nvSpPr>
        <p:spPr bwMode="auto">
          <a:xfrm>
            <a:off x="128446" y="783547"/>
            <a:ext cx="198437" cy="198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hangingPunct="1"/>
            <a:r>
              <a:rPr lang="en-US" altLang="ko-KR" sz="1400" b="1" baseline="-25000" dirty="0" smtClean="0">
                <a:solidFill>
                  <a:schemeClr val="bg1"/>
                </a:solidFill>
              </a:rPr>
              <a:t>1</a:t>
            </a:r>
            <a:endParaRPr lang="en-US" altLang="ko-KR" sz="1400" b="1" baseline="-25000" dirty="0">
              <a:solidFill>
                <a:schemeClr val="bg1"/>
              </a:solidFill>
            </a:endParaRPr>
          </a:p>
        </p:txBody>
      </p:sp>
      <p:sp>
        <p:nvSpPr>
          <p:cNvPr id="19" name="Oval 63"/>
          <p:cNvSpPr>
            <a:spLocks noChangeArrowheads="1"/>
          </p:cNvSpPr>
          <p:nvPr/>
        </p:nvSpPr>
        <p:spPr bwMode="auto">
          <a:xfrm>
            <a:off x="55267" y="1478199"/>
            <a:ext cx="198437" cy="198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hangingPunct="1"/>
            <a:r>
              <a:rPr lang="en-US" altLang="ko-KR" sz="1400" b="1" baseline="-25000" dirty="0">
                <a:solidFill>
                  <a:schemeClr val="bg1"/>
                </a:solidFill>
              </a:rPr>
              <a:t>2</a:t>
            </a:r>
            <a:r>
              <a:rPr lang="en-US" altLang="ko-KR" sz="1400" b="1" baseline="-25000" dirty="0" smtClean="0">
                <a:solidFill>
                  <a:schemeClr val="bg1"/>
                </a:solidFill>
              </a:rPr>
              <a:t> </a:t>
            </a:r>
            <a:endParaRPr lang="en-US" altLang="ko-KR" sz="1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1857" y="1587742"/>
            <a:ext cx="573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회원가입</a:t>
            </a:r>
            <a:endParaRPr lang="ko-KR" altLang="en-US" sz="8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1" name="Oval 63"/>
          <p:cNvSpPr>
            <a:spLocks noChangeArrowheads="1"/>
          </p:cNvSpPr>
          <p:nvPr/>
        </p:nvSpPr>
        <p:spPr bwMode="auto">
          <a:xfrm>
            <a:off x="1715353" y="991545"/>
            <a:ext cx="198437" cy="198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hangingPunct="1"/>
            <a:r>
              <a:rPr lang="en-US" altLang="ko-KR" sz="1400" b="1" baseline="-250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8211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158" y="3356992"/>
            <a:ext cx="3225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회원가입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041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126" y="412874"/>
            <a:ext cx="8976370" cy="63367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126" y="415297"/>
            <a:ext cx="8976369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6588224" y="404664"/>
            <a:ext cx="0" cy="63449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1420809"/>
              </p:ext>
            </p:extLst>
          </p:nvPr>
        </p:nvGraphicFramePr>
        <p:xfrm>
          <a:off x="6593070" y="700905"/>
          <a:ext cx="2434573" cy="2230315"/>
        </p:xfrm>
        <a:graphic>
          <a:graphicData uri="http://schemas.openxmlformats.org/drawingml/2006/table">
            <a:tbl>
              <a:tblPr/>
              <a:tblGrid>
                <a:gridCol w="240028"/>
                <a:gridCol w="2194545"/>
              </a:tblGrid>
              <a:tr h="2858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①</a:t>
                      </a:r>
                    </a:p>
                  </a:txBody>
                  <a:tcPr marL="19050" marR="19050" marT="19049" marB="1904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회원가입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marL="19050" marR="19050" marT="19049" marB="190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342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유저의 소수의 정보만 기재해 간편하게 회원가입을 할 수 있는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확면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marL="19050" marR="19050" marT="19049" marB="190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59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②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marL="19050" marR="19050" marT="19049" marB="1904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회원가입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취소 버튼</a:t>
                      </a:r>
                    </a:p>
                  </a:txBody>
                  <a:tcPr marL="19050" marR="19050" marT="19049" marB="190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017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회원가입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가입 축하 메시지가 나오고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메인 페이지 화면으로 이동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취소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메인페이지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서울남산체 B" panose="02020603020101020101" pitchFamily="18" charset="-127"/>
                          <a:ea typeface="서울남산체 B" panose="02020603020101020101" pitchFamily="18" charset="-127"/>
                        </a:rPr>
                        <a:t> 화면으로 이동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서울남산체 B" panose="02020603020101020101" pitchFamily="18" charset="-127"/>
                        <a:ea typeface="서울남산체 B" panose="02020603020101020101" pitchFamily="18" charset="-127"/>
                      </a:endParaRPr>
                    </a:p>
                  </a:txBody>
                  <a:tcPr marL="19050" marR="19050" marT="19049" marB="190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230" y="-5898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회원가입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Join.jsp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133" y="425930"/>
            <a:ext cx="1022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화면설계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6445" y="388524"/>
            <a:ext cx="679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설명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93636" y="2056149"/>
            <a:ext cx="2558829" cy="311658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726472" y="203638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ID</a:t>
            </a: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400223"/>
              </p:ext>
            </p:extLst>
          </p:nvPr>
        </p:nvGraphicFramePr>
        <p:xfrm>
          <a:off x="539552" y="731555"/>
          <a:ext cx="5395175" cy="1130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Image" r:id="rId3" imgW="8596800" imgH="1536480" progId="Photoshop.Image.13">
                  <p:embed/>
                </p:oleObj>
              </mc:Choice>
              <mc:Fallback>
                <p:oleObj name="Image" r:id="rId3" imgW="8596800" imgH="1536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731555"/>
                        <a:ext cx="5395175" cy="1130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71" y="1007442"/>
            <a:ext cx="400436" cy="4004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23659" y="1143180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게토리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63954" y="2492742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PW</a:t>
            </a:r>
            <a:endParaRPr lang="ko-KR" altLang="en-US" sz="1600" dirty="0"/>
          </a:p>
        </p:txBody>
      </p:sp>
      <p:sp>
        <p:nvSpPr>
          <p:cNvPr id="37" name="직사각형 36"/>
          <p:cNvSpPr/>
          <p:nvPr/>
        </p:nvSpPr>
        <p:spPr>
          <a:xfrm>
            <a:off x="2393636" y="2510624"/>
            <a:ext cx="2558829" cy="311658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402665" y="4386953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Phone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1050005" y="3415571"/>
            <a:ext cx="1128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NickName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1385033" y="3874966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Name</a:t>
            </a:r>
            <a:endParaRPr lang="ko-KR" altLang="en-US" sz="1600" dirty="0"/>
          </a:p>
        </p:txBody>
      </p:sp>
      <p:sp>
        <p:nvSpPr>
          <p:cNvPr id="48" name="직사각형 47"/>
          <p:cNvSpPr/>
          <p:nvPr/>
        </p:nvSpPr>
        <p:spPr>
          <a:xfrm>
            <a:off x="2393636" y="3429019"/>
            <a:ext cx="2558829" cy="311658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393635" y="3908359"/>
            <a:ext cx="2558829" cy="311658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408275" y="4840417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E-mail</a:t>
            </a:r>
            <a:endParaRPr lang="ko-KR" altLang="en-US" sz="1600" dirty="0"/>
          </a:p>
        </p:txBody>
      </p:sp>
      <p:sp>
        <p:nvSpPr>
          <p:cNvPr id="51" name="직사각형 50"/>
          <p:cNvSpPr/>
          <p:nvPr/>
        </p:nvSpPr>
        <p:spPr>
          <a:xfrm>
            <a:off x="2393635" y="4396326"/>
            <a:ext cx="2558829" cy="311658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393634" y="4850619"/>
            <a:ext cx="2558829" cy="311658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766485" y="5449856"/>
            <a:ext cx="72008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회원가입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32194" y="5449856"/>
            <a:ext cx="72008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취소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0" name="Oval 63"/>
          <p:cNvSpPr>
            <a:spLocks noChangeArrowheads="1"/>
          </p:cNvSpPr>
          <p:nvPr/>
        </p:nvSpPr>
        <p:spPr bwMode="auto">
          <a:xfrm>
            <a:off x="1414447" y="1917234"/>
            <a:ext cx="198437" cy="198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hangingPunct="1"/>
            <a:r>
              <a:rPr lang="en-US" altLang="ko-KR" sz="1400" b="1" baseline="-25000" dirty="0" smtClean="0">
                <a:solidFill>
                  <a:schemeClr val="bg1"/>
                </a:solidFill>
              </a:rPr>
              <a:t>1</a:t>
            </a:r>
            <a:endParaRPr lang="en-US" altLang="ko-KR" sz="1400" b="1" baseline="-250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31810" y="2931221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Re-PW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2380030" y="2958117"/>
            <a:ext cx="2558829" cy="311658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96680" y="1045615"/>
            <a:ext cx="1949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11111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Create account</a:t>
            </a:r>
            <a:endParaRPr lang="en-US" altLang="ko-KR" sz="2000" b="0" i="0" dirty="0">
              <a:solidFill>
                <a:srgbClr val="111111"/>
              </a:solidFill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3" name="Oval 63"/>
          <p:cNvSpPr>
            <a:spLocks noChangeArrowheads="1"/>
          </p:cNvSpPr>
          <p:nvPr/>
        </p:nvSpPr>
        <p:spPr bwMode="auto">
          <a:xfrm>
            <a:off x="2558747" y="5350637"/>
            <a:ext cx="198437" cy="198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hangingPunct="1"/>
            <a:r>
              <a:rPr lang="en-US" altLang="ko-KR" sz="1400" b="1" baseline="-25000" dirty="0">
                <a:solidFill>
                  <a:schemeClr val="bg1"/>
                </a:solidFill>
              </a:rPr>
              <a:t>2</a:t>
            </a:r>
            <a:r>
              <a:rPr lang="en-US" altLang="ko-KR" sz="1400" b="1" baseline="-25000" dirty="0" smtClean="0">
                <a:solidFill>
                  <a:schemeClr val="bg1"/>
                </a:solidFill>
              </a:rPr>
              <a:t> </a:t>
            </a:r>
            <a:endParaRPr lang="en-US" altLang="ko-KR" sz="1400" b="1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14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3006" y="3212976"/>
            <a:ext cx="37289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게시판 목록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94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633175"/>
              </p:ext>
            </p:extLst>
          </p:nvPr>
        </p:nvGraphicFramePr>
        <p:xfrm>
          <a:off x="520481" y="2082520"/>
          <a:ext cx="5612899" cy="1646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03"/>
                <a:gridCol w="2955763"/>
                <a:gridCol w="726714"/>
                <a:gridCol w="495408"/>
                <a:gridCol w="448802"/>
                <a:gridCol w="460309"/>
              </a:tblGrid>
              <a:tr h="483739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제목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글쓴이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날짜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조회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추천</a:t>
                      </a:r>
                      <a:endParaRPr lang="ko-KR" altLang="en-US" sz="12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87526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87526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387526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 smtClean="0">
                        <a:solidFill>
                          <a:srgbClr val="292934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0126" y="412874"/>
            <a:ext cx="8976370" cy="63367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126" y="415297"/>
            <a:ext cx="8976369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6588224" y="404664"/>
            <a:ext cx="0" cy="63449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30" y="-5898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게시판 목록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List.jsp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133" y="425930"/>
            <a:ext cx="1022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화면설계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6445" y="388524"/>
            <a:ext cx="679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설명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85" y="1083247"/>
            <a:ext cx="400436" cy="4004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9552" y="1502676"/>
            <a:ext cx="175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내맘대로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게시판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82825" y="1038084"/>
            <a:ext cx="16979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0"/>
            <a:r>
              <a:rPr lang="en-US" altLang="ko-KR" sz="2000" dirty="0">
                <a:solidFill>
                  <a:srgbClr val="292934"/>
                </a:solidFill>
                <a:latin typeface="Arial" charset="0"/>
                <a:ea typeface="Arial" charset="0"/>
              </a:rPr>
              <a:t>SUB VISUAL</a:t>
            </a:r>
            <a:endParaRPr lang="ko-KR" altLang="en-US" sz="2000" dirty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21898" y="5092073"/>
            <a:ext cx="5100644" cy="576064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도형 17"/>
          <p:cNvSpPr>
            <a:spLocks/>
          </p:cNvSpPr>
          <p:nvPr/>
        </p:nvSpPr>
        <p:spPr>
          <a:xfrm>
            <a:off x="503427" y="974741"/>
            <a:ext cx="5629954" cy="967077"/>
          </a:xfrm>
          <a:prstGeom prst="rect">
            <a:avLst/>
          </a:prstGeom>
          <a:noFill/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>
            <a:noAutofit/>
          </a:bodyPr>
          <a:lstStyle/>
          <a:p>
            <a:pPr algn="ctr" defTabSz="685800" eaLnBrk="0"/>
            <a:endParaRPr lang="ko-KR" altLang="en-US" sz="1350" dirty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35" name="도형 22"/>
          <p:cNvSpPr>
            <a:spLocks/>
          </p:cNvSpPr>
          <p:nvPr/>
        </p:nvSpPr>
        <p:spPr>
          <a:xfrm>
            <a:off x="2478604" y="5225016"/>
            <a:ext cx="220287" cy="2209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algn="r" defTabSz="685800"/>
            <a:r>
              <a:rPr lang="en-US" altLang="ko-KR" sz="1400" b="1" baseline="-25000" dirty="0">
                <a:solidFill>
                  <a:srgbClr val="FFFFFF"/>
                </a:solidFill>
                <a:latin typeface="돋움" charset="0"/>
                <a:ea typeface="돋움" charset="0"/>
              </a:rPr>
              <a:t>6</a:t>
            </a:r>
            <a:endParaRPr lang="ko-KR" altLang="en-US" sz="1400" b="1" baseline="-25000" dirty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pic>
        <p:nvPicPr>
          <p:cNvPr id="39" name="그림 38" descr="C:/Users/class2-16/AppData/Roaming/PolarisOffice/ETemp/8136_7385160/fImage438184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35" y="4005064"/>
            <a:ext cx="4079558" cy="543401"/>
          </a:xfrm>
          <a:prstGeom prst="rect">
            <a:avLst/>
          </a:prstGeom>
          <a:noFill/>
        </p:spPr>
      </p:pic>
      <p:pic>
        <p:nvPicPr>
          <p:cNvPr id="40" name="그림 39" descr="C:/Users/class2-16/AppData/Roaming/PolarisOffice/ETemp/8136_7385160/fImage15608565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158" y="3853616"/>
            <a:ext cx="636270" cy="357664"/>
          </a:xfrm>
          <a:prstGeom prst="rect">
            <a:avLst/>
          </a:prstGeom>
          <a:noFill/>
        </p:spPr>
      </p:pic>
      <p:sp>
        <p:nvSpPr>
          <p:cNvPr id="44" name="도형 14"/>
          <p:cNvSpPr>
            <a:spLocks/>
          </p:cNvSpPr>
          <p:nvPr/>
        </p:nvSpPr>
        <p:spPr>
          <a:xfrm>
            <a:off x="5175819" y="3869539"/>
            <a:ext cx="220287" cy="2209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algn="r" defTabSz="685800"/>
            <a:r>
              <a:rPr lang="en-US" altLang="ko-KR" sz="1400" b="1" baseline="-25000" dirty="0">
                <a:solidFill>
                  <a:srgbClr val="FFFFFF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baseline="-25000" dirty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53" name="도형 15"/>
          <p:cNvSpPr>
            <a:spLocks/>
          </p:cNvSpPr>
          <p:nvPr/>
        </p:nvSpPr>
        <p:spPr>
          <a:xfrm>
            <a:off x="1414708" y="4335683"/>
            <a:ext cx="220287" cy="2209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algn="r" defTabSz="685800"/>
            <a:r>
              <a:rPr lang="en-US" altLang="ko-KR" sz="1400" b="1" baseline="-25000" dirty="0">
                <a:solidFill>
                  <a:srgbClr val="FFFFFF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b="1" baseline="-25000" dirty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54" name="도형 16"/>
          <p:cNvSpPr>
            <a:spLocks/>
          </p:cNvSpPr>
          <p:nvPr/>
        </p:nvSpPr>
        <p:spPr>
          <a:xfrm>
            <a:off x="1199837" y="1055405"/>
            <a:ext cx="220287" cy="2209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algn="r" defTabSz="685800"/>
            <a:r>
              <a:rPr lang="en-US" altLang="ko-KR" sz="1400" b="1" baseline="-25000" dirty="0">
                <a:solidFill>
                  <a:srgbClr val="FFFFFF"/>
                </a:solidFill>
                <a:latin typeface="돋움" charset="0"/>
                <a:ea typeface="돋움" charset="0"/>
              </a:rPr>
              <a:t>5</a:t>
            </a:r>
            <a:endParaRPr lang="ko-KR" altLang="en-US" sz="1400" b="1" baseline="-25000" dirty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55" name="텍스트 상자 20"/>
          <p:cNvSpPr txBox="1">
            <a:spLocks/>
          </p:cNvSpPr>
          <p:nvPr/>
        </p:nvSpPr>
        <p:spPr>
          <a:xfrm>
            <a:off x="2881568" y="5234510"/>
            <a:ext cx="781304" cy="253916"/>
          </a:xfrm>
          <a:prstGeom prst="rect">
            <a:avLst/>
          </a:prstGeom>
          <a:noFill/>
        </p:spPr>
        <p:txBody>
          <a:bodyPr vert="horz" wrap="none" lIns="68580" tIns="34290" rIns="68580" bIns="34290" anchor="t">
            <a:spAutoFit/>
          </a:bodyPr>
          <a:lstStyle/>
          <a:p>
            <a:pPr defTabSz="685800" eaLnBrk="0"/>
            <a:r>
              <a:rPr lang="en-US" altLang="ko-KR" sz="1200" dirty="0">
                <a:solidFill>
                  <a:srgbClr val="292934"/>
                </a:solidFill>
                <a:latin typeface="Arial" charset="0"/>
                <a:ea typeface="Arial" charset="0"/>
              </a:rPr>
              <a:t>FOOTER</a:t>
            </a:r>
            <a:endParaRPr lang="ko-KR" altLang="en-US" sz="1200" dirty="0">
              <a:solidFill>
                <a:srgbClr val="292934"/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913197"/>
              </p:ext>
            </p:extLst>
          </p:nvPr>
        </p:nvGraphicFramePr>
        <p:xfrm>
          <a:off x="6608875" y="727679"/>
          <a:ext cx="2427619" cy="498149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39277"/>
                <a:gridCol w="2188342"/>
              </a:tblGrid>
              <a:tr h="151868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4288" marR="14288" marT="13811" marB="13811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4288" marR="14288" marT="13811" marB="13811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932443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err="1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번호</a:t>
                      </a: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: </a:t>
                      </a:r>
                      <a:r>
                        <a:rPr kumimoji="1" lang="en-US" altLang="ko-KR" sz="1000" b="0" kern="1200" cap="none" dirty="0" err="1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글번호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err="1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제목</a:t>
                      </a: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 : </a:t>
                      </a:r>
                      <a:r>
                        <a:rPr kumimoji="1" lang="en-US" altLang="ko-KR" sz="1000" b="0" kern="1200" cap="none" dirty="0" err="1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글제목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err="1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글쓴이</a:t>
                      </a: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 : </a:t>
                      </a:r>
                      <a:r>
                        <a:rPr kumimoji="1" lang="en-US" altLang="ko-KR" sz="1000" b="0" kern="1200" cap="none" dirty="0" err="1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글을쓴사람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err="1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날짜</a:t>
                      </a: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 : </a:t>
                      </a:r>
                      <a:r>
                        <a:rPr kumimoji="1" lang="en-US" altLang="ko-KR" sz="1000" b="0" kern="1200" cap="none" dirty="0" err="1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작성한</a:t>
                      </a: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 </a:t>
                      </a:r>
                      <a:r>
                        <a:rPr kumimoji="1" lang="en-US" altLang="ko-KR" sz="1000" b="0" kern="1200" cap="none" dirty="0" err="1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날짜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err="1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조회</a:t>
                      </a: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 : </a:t>
                      </a:r>
                      <a:r>
                        <a:rPr kumimoji="1" lang="en-US" altLang="ko-KR" sz="1000" b="0" kern="1200" cap="none" dirty="0" err="1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글을</a:t>
                      </a: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 </a:t>
                      </a:r>
                      <a:r>
                        <a:rPr kumimoji="1" lang="en-US" altLang="ko-KR" sz="1000" b="0" kern="1200" cap="none" dirty="0" err="1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읽은</a:t>
                      </a: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 </a:t>
                      </a:r>
                      <a:r>
                        <a:rPr kumimoji="1" lang="en-US" altLang="ko-KR" sz="1000" b="0" kern="1200" cap="none" dirty="0" err="1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횟수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err="1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추천</a:t>
                      </a: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 : </a:t>
                      </a:r>
                      <a:r>
                        <a:rPr kumimoji="1" lang="en-US" altLang="ko-KR" sz="1000" b="0" kern="1200" cap="none" dirty="0" err="1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글을쓰고</a:t>
                      </a: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 </a:t>
                      </a:r>
                      <a:r>
                        <a:rPr kumimoji="1" lang="en-US" altLang="ko-KR" sz="1000" b="0" kern="1200" cap="none" dirty="0" err="1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추천한</a:t>
                      </a: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 </a:t>
                      </a:r>
                      <a:r>
                        <a:rPr kumimoji="1" lang="en-US" altLang="ko-KR" sz="1000" b="0" kern="1200" cap="none" dirty="0" err="1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횟수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4288" marR="14288" marT="13811" marB="13811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556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4288" marR="14288" marT="13811" marB="13811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paging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4288" marR="14288" marT="13811" marB="138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672637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페이지: 글페이지</a:t>
                      </a:r>
                      <a:endParaRPr kumimoji="1" lang="ko-KR" altLang="en-US" sz="1000" b="0" kern="1200" cap="none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‘다음 &gt;’ : 다음페이지로 이동</a:t>
                      </a:r>
                      <a:endParaRPr kumimoji="1" lang="ko-KR" altLang="en-US" sz="1000" b="0" kern="1200" cap="none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‘맨뒤&gt;&gt;’:맨뒤페이지로 이동 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4288" marR="14288" marT="13811" marB="13811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464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4288" marR="14288" marT="13811" marB="13811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writer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4288" marR="14288" marT="13811" marB="13811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222417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글쓰기 : 글등록페이지로 이동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4288" marR="14288" marT="13811" marB="13811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46483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lang="en-US" altLang="ko-KR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4288" marR="14288" marT="13811" marB="13811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search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4288" marR="14288" marT="13811" marB="13811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6761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검색 : 번호,글제목,글쓴이,날짜 검색기능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4288" marR="14288" marT="13811" marB="13811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9222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⑤</a:t>
                      </a:r>
                      <a:endParaRPr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4288" marR="14288" marT="13811" marB="13811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SUBVISUAL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4288" marR="14288" marT="13811" marB="138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67610">
                <a:tc vMerge="1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4288" marR="14288" marT="13811" marB="13811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kern="1200" cap="none" dirty="0" err="1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카테고리별</a:t>
                      </a: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 </a:t>
                      </a:r>
                      <a:r>
                        <a:rPr kumimoji="1" lang="en-US" altLang="ko-KR" sz="1000" b="0" kern="1200" cap="none" dirty="0" err="1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이미지</a:t>
                      </a: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 </a:t>
                      </a:r>
                      <a:r>
                        <a:rPr kumimoji="1" lang="en-US" altLang="ko-KR" sz="1000" b="0" kern="1200" cap="none" dirty="0" err="1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혹은</a:t>
                      </a: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 </a:t>
                      </a:r>
                      <a:r>
                        <a:rPr kumimoji="1" lang="en-US" altLang="ko-KR" sz="1000" b="0" kern="1200" cap="none" dirty="0" err="1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미정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4288" marR="14288" marT="13811" marB="138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2447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cap="none" dirty="0" smtClean="0"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cap="none" dirty="0" smtClean="0">
                          <a:latin typeface="서울남산체 B" charset="0"/>
                          <a:ea typeface="서울남산체 B" charset="0"/>
                        </a:rPr>
                        <a:t>⑥</a:t>
                      </a:r>
                      <a:endParaRPr lang="ko-KR" altLang="en-US" sz="1000" b="0" kern="1200" cap="none" dirty="0" smtClean="0">
                        <a:latin typeface="서울남산체 B" charset="0"/>
                        <a:ea typeface="서울남산체 B" charset="0"/>
                      </a:endParaRPr>
                    </a:p>
                  </a:txBody>
                  <a:tcPr marL="14288" marR="14288" marT="13811" marB="13811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FOOTER</a:t>
                      </a:r>
                      <a:endParaRPr kumimoji="1" lang="ko-KR" altLang="en-US" sz="1000" b="1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4288" marR="14288" marT="13811" marB="138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567610">
                <a:tc vMerge="1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4288" marR="14288" marT="13811" marB="13811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kern="1200" cap="none" dirty="0" err="1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카피라이트</a:t>
                      </a:r>
                      <a:r>
                        <a:rPr kumimoji="1" lang="en-US" altLang="ko-KR" sz="1000" b="0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, </a:t>
                      </a:r>
                      <a:r>
                        <a:rPr kumimoji="1" lang="en-US" altLang="ko-KR" sz="1000" b="0" kern="1200" cap="none" dirty="0" err="1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회사정보</a:t>
                      </a:r>
                      <a:endParaRPr kumimoji="1" lang="ko-KR" altLang="en-US" sz="1000" b="0" kern="1200" cap="none" dirty="0" smtClean="0">
                        <a:solidFill>
                          <a:srgbClr val="292934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4288" marR="14288" marT="13811" marB="138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" name="Oval 63"/>
          <p:cNvSpPr>
            <a:spLocks/>
          </p:cNvSpPr>
          <p:nvPr/>
        </p:nvSpPr>
        <p:spPr bwMode="auto">
          <a:xfrm>
            <a:off x="914121" y="3932753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60" name="Oval 63"/>
          <p:cNvSpPr>
            <a:spLocks/>
          </p:cNvSpPr>
          <p:nvPr/>
        </p:nvSpPr>
        <p:spPr bwMode="auto">
          <a:xfrm>
            <a:off x="466679" y="2453931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0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5193" y="3212976"/>
            <a:ext cx="438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 </a:t>
            </a:r>
            <a:r>
              <a:rPr lang="ko-KR" altLang="en-US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글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쓰기 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&amp; 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수정</a:t>
            </a:r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76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325" y="412750"/>
            <a:ext cx="8976360" cy="6336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325" y="415290"/>
            <a:ext cx="8976360" cy="2882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6588125" y="404495"/>
            <a:ext cx="0" cy="63449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402023"/>
              </p:ext>
            </p:extLst>
          </p:nvPr>
        </p:nvGraphicFramePr>
        <p:xfrm>
          <a:off x="6593205" y="701040"/>
          <a:ext cx="2434590" cy="465518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40030"/>
                <a:gridCol w="2194560"/>
              </a:tblGrid>
              <a:tr h="200025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①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SUB MENU</a:t>
                      </a:r>
                      <a:endParaRPr kumimoji="1" lang="ko-KR" altLang="en-US" sz="1000" b="1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4559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각 카테고리별 서브메뉴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마우스 오버 시 항목배경색 변경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클릭시 해당 메뉴 페이지로 이동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2565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②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SUB VISUAL</a:t>
                      </a:r>
                      <a:endParaRPr kumimoji="1" lang="ko-KR" altLang="en-US" sz="1000" b="1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게시판 고유 로고와 이름 표시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447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③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rgbClr val="292934"/>
                          </a:solidFill>
                          <a:latin typeface="서울남산체 B" charset="0"/>
                          <a:ea typeface="서울남산체 B" charset="0"/>
                        </a:rPr>
                        <a:t>BOARD WRITE NAME / USER</a:t>
                      </a:r>
                      <a:endParaRPr kumimoji="1" lang="ko-KR" altLang="en-US" sz="1000" b="1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63055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게시판 내부의 글 제목과 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글 작성자를 기입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2565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④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SMART EDITOR</a:t>
                      </a:r>
                      <a:endParaRPr kumimoji="1" lang="ko-KR" altLang="en-US" sz="1000" b="1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89979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게시 글 등록을 위한 ‘Smart Editor’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글꼴의 편집, 줄 정렬, 확대 등 편의 도구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텍스트를 하이퍼링크로 변경하는 기능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기타 이외의 세부적인 전문 기능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다수의 사진 및 이미지 업로드 가능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하단 부 스크롤로 내용 입력창 수정가능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272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smtClean="0">
                          <a:latin typeface="서울남산체 B" charset="0"/>
                          <a:ea typeface="서울남산체 B" charset="0"/>
                        </a:rPr>
                        <a:t>⑤</a:t>
                      </a:r>
                      <a:endParaRPr lang="ko-KR" altLang="en-US" sz="1000" b="0" kern="1200" cap="none" dirty="0" smtClean="0"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등록</a:t>
                      </a:r>
                      <a:endParaRPr kumimoji="1" lang="ko-KR" altLang="en-US" sz="1000" b="1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30797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등록 버튼을 누르면 글 등록과 동시에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해당 게시판으로 이동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2720">
                <a:tc rowSpan="2"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cap="none" dirty="0" smtClean="0">
                          <a:latin typeface="서울남산체 B" charset="0"/>
                          <a:ea typeface="서울남산체 B" charset="0"/>
                        </a:rPr>
                        <a:t>⑥</a:t>
                      </a:r>
                      <a:endParaRPr lang="ko-KR" altLang="en-US" sz="1000" b="0" kern="1200" cap="none" dirty="0" smtClean="0"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1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취소</a:t>
                      </a:r>
                      <a:endParaRPr kumimoji="1" lang="ko-KR" altLang="en-US" sz="1000" b="1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kern="1200" cap="none" dirty="0" smtClean="0">
                          <a:solidFill>
                            <a:schemeClr val="tx1"/>
                          </a:solidFill>
                          <a:latin typeface="서울남산체 B" charset="0"/>
                          <a:ea typeface="서울남산체 B" charset="0"/>
                        </a:rPr>
                        <a:t>버튼을 누르면 이전페이지(게시판)로 이동</a:t>
                      </a:r>
                      <a:endParaRPr kumimoji="1" lang="ko-KR" altLang="en-US" sz="1000" b="0" kern="1200" cap="none" dirty="0" smtClean="0">
                        <a:solidFill>
                          <a:schemeClr val="tx1"/>
                        </a:solidFill>
                        <a:latin typeface="서울남산체 B" charset="0"/>
                        <a:ea typeface="서울남산체 B" charset="0"/>
                      </a:endParaRPr>
                    </a:p>
                  </a:txBody>
                  <a:tcPr marL="19050" marR="19050" marT="18415" marB="18415" anchor="ctr">
                    <a:lnL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92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/>
          </p:cNvSpPr>
          <p:nvPr/>
        </p:nvSpPr>
        <p:spPr>
          <a:xfrm>
            <a:off x="13970" y="-5715"/>
            <a:ext cx="4774565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게시판 내부 글 등록 화면</a:t>
            </a:r>
            <a:endParaRPr lang="ko-KR" altLang="en-US" sz="1600" b="0" cap="none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915" y="426085"/>
            <a:ext cx="10229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화면설계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6510" y="388620"/>
            <a:ext cx="6800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설명</a:t>
            </a:r>
            <a:endParaRPr lang="ko-KR" altLang="en-US" sz="1400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17" name="Oval 63"/>
          <p:cNvSpPr>
            <a:spLocks/>
          </p:cNvSpPr>
          <p:nvPr/>
        </p:nvSpPr>
        <p:spPr bwMode="auto">
          <a:xfrm>
            <a:off x="151130" y="90805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1</a:t>
            </a:r>
            <a:endParaRPr lang="ko-KR" altLang="en-US" sz="1400" b="1" cap="none" baseline="-25000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19" name="Oval 63"/>
          <p:cNvSpPr>
            <a:spLocks/>
          </p:cNvSpPr>
          <p:nvPr/>
        </p:nvSpPr>
        <p:spPr bwMode="auto">
          <a:xfrm>
            <a:off x="3008630" y="90868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2 </a:t>
            </a:r>
            <a:endParaRPr lang="ko-KR" altLang="en-US" sz="1400" b="1" cap="none" baseline="-25000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21" name="Oval 63"/>
          <p:cNvSpPr>
            <a:spLocks/>
          </p:cNvSpPr>
          <p:nvPr/>
        </p:nvSpPr>
        <p:spPr bwMode="auto">
          <a:xfrm>
            <a:off x="1448435" y="156337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3</a:t>
            </a:r>
            <a:endParaRPr lang="ko-KR" altLang="en-US" sz="1400" b="1" cap="none" baseline="-25000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14935" y="768350"/>
            <a:ext cx="1137285" cy="2729865"/>
          </a:xfrm>
          <a:prstGeom prst="rect">
            <a:avLst/>
          </a:prstGeom>
          <a:noFill/>
          <a:ln w="12700" cap="flat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돋움" charset="0"/>
              <a:ea typeface="돋움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3152140" y="908050"/>
            <a:ext cx="1390650" cy="33909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Arial" charset="0"/>
                <a:ea typeface="Arial" charset="0"/>
              </a:rPr>
              <a:t>SUB VISUAL</a:t>
            </a:r>
            <a:endParaRPr lang="ko-KR" altLang="en-US" sz="1600" b="0" cap="none" dirty="0" smtClean="0">
              <a:latin typeface="Arial" charset="0"/>
              <a:ea typeface="Arial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5885" y="6309360"/>
            <a:ext cx="6408420" cy="28829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>
            <a:spLocks/>
          </p:cNvSpPr>
          <p:nvPr/>
        </p:nvSpPr>
        <p:spPr>
          <a:xfrm>
            <a:off x="1343660" y="774065"/>
            <a:ext cx="5137785" cy="633095"/>
          </a:xfrm>
          <a:prstGeom prst="rect">
            <a:avLst/>
          </a:prstGeom>
          <a:noFill/>
          <a:ln w="12700" cap="flat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돋움" charset="0"/>
              <a:ea typeface="돋움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1351915" y="1488440"/>
            <a:ext cx="5129530" cy="4676140"/>
          </a:xfrm>
          <a:prstGeom prst="rect">
            <a:avLst/>
          </a:prstGeom>
          <a:noFill/>
          <a:ln w="12700" cap="flat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돋움" charset="0"/>
              <a:ea typeface="돋움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246380" y="939800"/>
            <a:ext cx="988059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Arial" charset="0"/>
                <a:ea typeface="Arial" charset="0"/>
              </a:rPr>
              <a:t>category</a:t>
            </a:r>
            <a:endParaRPr lang="ko-KR" altLang="en-US" sz="1600" b="0" cap="none" dirty="0" smtClean="0">
              <a:latin typeface="Arial" charset="0"/>
              <a:ea typeface="Arial" charset="0"/>
            </a:endParaRP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194310" y="1261110"/>
            <a:ext cx="901065" cy="127444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latin typeface="서울남산체 L" charset="0"/>
                <a:ea typeface="서울남산체 L" charset="0"/>
              </a:rPr>
              <a:t>- 서브메뉴 1</a:t>
            </a:r>
            <a:endParaRPr lang="ko-KR" altLang="en-US" sz="1100" b="0" cap="none" dirty="0" smtClean="0"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latin typeface="서울남산체 L" charset="0"/>
                <a:ea typeface="서울남산체 L" charset="0"/>
              </a:rPr>
              <a:t>- 서브메뉴 2</a:t>
            </a:r>
            <a:endParaRPr lang="ko-KR" altLang="en-US" sz="1100" b="0" cap="none" dirty="0" smtClean="0"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latin typeface="서울남산체 L" charset="0"/>
                <a:ea typeface="서울남산체 L" charset="0"/>
              </a:rPr>
              <a:t>- 서브메뉴 3</a:t>
            </a:r>
            <a:endParaRPr lang="ko-KR" altLang="en-US" sz="1100" b="0" cap="none" dirty="0" smtClean="0"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latin typeface="서울남산체 L" charset="0"/>
              <a:ea typeface="서울남산체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latin typeface="서울남산체 L" charset="0"/>
                <a:ea typeface="서울남산체 L" charset="0"/>
              </a:rPr>
              <a:t>       .</a:t>
            </a:r>
            <a:endParaRPr lang="ko-KR" altLang="en-US" sz="1100" b="0" cap="none" dirty="0" smtClean="0">
              <a:latin typeface="서울남산체 L" charset="0"/>
              <a:ea typeface="서울남산체 L" charset="0"/>
            </a:endParaRPr>
          </a:p>
        </p:txBody>
      </p:sp>
      <p:sp>
        <p:nvSpPr>
          <p:cNvPr id="3" name="직사각형 2"/>
          <p:cNvSpPr>
            <a:spLocks/>
          </p:cNvSpPr>
          <p:nvPr/>
        </p:nvSpPr>
        <p:spPr>
          <a:xfrm>
            <a:off x="2274570" y="1621790"/>
            <a:ext cx="1249680" cy="230505"/>
          </a:xfrm>
          <a:prstGeom prst="rect">
            <a:avLst/>
          </a:prstGeom>
          <a:noFill/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chemeClr val="tx1"/>
                </a:solidFill>
                <a:latin typeface="돋움" charset="0"/>
                <a:ea typeface="돋움" charset="0"/>
              </a:rPr>
              <a:t>대박...</a:t>
            </a:r>
            <a:endParaRPr lang="ko-KR" altLang="en-US" sz="1000" b="0" cap="none" dirty="0" smtClean="0">
              <a:solidFill>
                <a:schemeClr val="tx1"/>
              </a:solidFill>
              <a:latin typeface="돋움" charset="0"/>
              <a:ea typeface="돋움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1646555" y="1598930"/>
            <a:ext cx="658495" cy="247014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latin typeface="돋움" charset="0"/>
                <a:ea typeface="돋움" charset="0"/>
              </a:rPr>
              <a:t>제</a:t>
            </a:r>
            <a:r>
              <a:rPr lang="en-US" altLang="ko-KR" sz="1000" b="0" cap="none" dirty="0" smtClean="0">
                <a:latin typeface="Arial" charset="0"/>
                <a:ea typeface="Arial" charset="0"/>
              </a:rPr>
              <a:t>   </a:t>
            </a:r>
            <a:r>
              <a:rPr lang="en-US" altLang="ko-KR" sz="1000" b="0" cap="none" dirty="0" smtClean="0">
                <a:latin typeface="돋움" charset="0"/>
                <a:ea typeface="돋움" charset="0"/>
              </a:rPr>
              <a:t>목</a:t>
            </a:r>
            <a:r>
              <a:rPr lang="en-US" altLang="ko-KR" sz="10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000" b="0" cap="none" dirty="0" smtClean="0">
                <a:latin typeface="돋움" charset="0"/>
                <a:ea typeface="돋움" charset="0"/>
              </a:rPr>
              <a:t>:</a:t>
            </a:r>
            <a:endParaRPr lang="ko-KR" altLang="en-US" sz="1000" b="0" cap="none" dirty="0" smtClean="0">
              <a:latin typeface="돋움" charset="0"/>
              <a:ea typeface="돋움" charset="0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1584325" y="2066290"/>
          <a:ext cx="4725035" cy="36772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25035"/>
              </a:tblGrid>
              <a:tr h="367728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1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>
            <a:spLocks/>
          </p:cNvSpPr>
          <p:nvPr/>
        </p:nvSpPr>
        <p:spPr>
          <a:xfrm>
            <a:off x="3841115" y="1602105"/>
            <a:ext cx="642620" cy="24574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latin typeface="돋움" charset="0"/>
                <a:ea typeface="돋움" charset="0"/>
              </a:rPr>
              <a:t>작성자</a:t>
            </a:r>
            <a:r>
              <a:rPr lang="en-US" altLang="ko-KR" sz="1000" b="0" cap="none" dirty="0" smtClean="0">
                <a:latin typeface="Arial" charset="0"/>
                <a:ea typeface="Arial" charset="0"/>
              </a:rPr>
              <a:t> </a:t>
            </a:r>
            <a:r>
              <a:rPr lang="en-US" altLang="ko-KR" sz="1000" b="0" cap="none" dirty="0" smtClean="0">
                <a:latin typeface="돋움" charset="0"/>
                <a:ea typeface="돋움" charset="0"/>
              </a:rPr>
              <a:t>:</a:t>
            </a:r>
            <a:endParaRPr lang="ko-KR" altLang="en-US" sz="1000" b="0" cap="none" dirty="0" smtClean="0">
              <a:latin typeface="돋움" charset="0"/>
              <a:ea typeface="돋움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2597150" y="5871210"/>
            <a:ext cx="648970" cy="216535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latin typeface="돋움" charset="0"/>
                <a:ea typeface="돋움" charset="0"/>
              </a:rPr>
              <a:t>등록</a:t>
            </a:r>
            <a:endParaRPr lang="ko-KR" altLang="en-US" sz="1000" b="0" cap="none" dirty="0" smtClean="0">
              <a:latin typeface="돋움" charset="0"/>
              <a:ea typeface="돋움" charset="0"/>
            </a:endParaRPr>
          </a:p>
        </p:txBody>
      </p:sp>
      <p:sp>
        <p:nvSpPr>
          <p:cNvPr id="65" name="직사각형 64"/>
          <p:cNvSpPr>
            <a:spLocks/>
          </p:cNvSpPr>
          <p:nvPr/>
        </p:nvSpPr>
        <p:spPr>
          <a:xfrm>
            <a:off x="4290695" y="5871210"/>
            <a:ext cx="648970" cy="216535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latin typeface="돋움" charset="0"/>
                <a:ea typeface="돋움" charset="0"/>
              </a:rPr>
              <a:t>취소</a:t>
            </a:r>
            <a:endParaRPr lang="ko-KR" altLang="en-US" sz="1000" b="0" cap="none" dirty="0" smtClean="0">
              <a:latin typeface="돋움" charset="0"/>
              <a:ea typeface="돋움" charset="0"/>
            </a:endParaRPr>
          </a:p>
        </p:txBody>
      </p:sp>
      <p:sp>
        <p:nvSpPr>
          <p:cNvPr id="52" name="Oval 63"/>
          <p:cNvSpPr>
            <a:spLocks/>
          </p:cNvSpPr>
          <p:nvPr/>
        </p:nvSpPr>
        <p:spPr bwMode="auto">
          <a:xfrm>
            <a:off x="1480820" y="190881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numCol="1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chemeClr val="bg1"/>
                </a:solidFill>
                <a:latin typeface="돋움" charset="0"/>
                <a:ea typeface="돋움" charset="0"/>
              </a:rPr>
              <a:t>4</a:t>
            </a:r>
            <a:endParaRPr lang="ko-KR" altLang="en-US" sz="1400" b="1" cap="none" baseline="-25000" dirty="0" smtClean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67" name="Oval 66"/>
          <p:cNvSpPr>
            <a:spLocks/>
          </p:cNvSpPr>
          <p:nvPr/>
        </p:nvSpPr>
        <p:spPr bwMode="auto">
          <a:xfrm>
            <a:off x="2504440" y="5778500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5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8" name="Oval 67"/>
          <p:cNvSpPr>
            <a:spLocks/>
          </p:cNvSpPr>
          <p:nvPr/>
        </p:nvSpPr>
        <p:spPr bwMode="auto">
          <a:xfrm>
            <a:off x="4158615" y="5795645"/>
            <a:ext cx="198755" cy="19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0" tIns="0" rIns="0" bIns="0" anchor="ctr" anchorCtr="1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baseline="-25000" dirty="0" smtClean="0">
                <a:solidFill>
                  <a:srgbClr val="FFFFFF"/>
                </a:solidFill>
                <a:latin typeface="돋움" charset="0"/>
                <a:ea typeface="돋움" charset="0"/>
              </a:rPr>
              <a:t>6</a:t>
            </a:r>
            <a:endParaRPr lang="ko-KR" altLang="en-US" sz="1400" b="1" cap="none" baseline="-25000" dirty="0" smtClean="0">
              <a:solidFill>
                <a:srgbClr val="FFFFFF"/>
              </a:solidFill>
              <a:latin typeface="돋움" charset="0"/>
              <a:ea typeface="돋움" charset="0"/>
            </a:endParaRPr>
          </a:p>
        </p:txBody>
      </p:sp>
      <p:sp>
        <p:nvSpPr>
          <p:cNvPr id="69" name="도형 68"/>
          <p:cNvSpPr>
            <a:spLocks/>
          </p:cNvSpPr>
          <p:nvPr/>
        </p:nvSpPr>
        <p:spPr>
          <a:xfrm>
            <a:off x="1663065" y="2348865"/>
            <a:ext cx="3455035" cy="120650"/>
          </a:xfrm>
          <a:prstGeom prst="roundRect">
            <a:avLst/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직사각형 69"/>
          <p:cNvSpPr>
            <a:spLocks/>
          </p:cNvSpPr>
          <p:nvPr/>
        </p:nvSpPr>
        <p:spPr>
          <a:xfrm>
            <a:off x="4695190" y="1624330"/>
            <a:ext cx="1249680" cy="230505"/>
          </a:xfrm>
          <a:prstGeom prst="rect">
            <a:avLst/>
          </a:prstGeom>
          <a:noFill/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92934"/>
                </a:solidFill>
                <a:latin typeface="돋움" charset="0"/>
                <a:ea typeface="돋움" charset="0"/>
              </a:rPr>
              <a:t>영화동킹콩</a:t>
            </a:r>
            <a:endParaRPr lang="ko-KR" altLang="en-US" sz="1000" b="0" cap="none" dirty="0" smtClean="0">
              <a:solidFill>
                <a:srgbClr val="292934"/>
              </a:solidFill>
              <a:latin typeface="돋움" charset="0"/>
              <a:ea typeface="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30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804</TotalTime>
  <Words>1545</Words>
  <Application>Microsoft Office PowerPoint</Application>
  <PresentationFormat>화면 슬라이드 쇼(4:3)</PresentationFormat>
  <Paragraphs>642</Paragraphs>
  <Slides>23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08서울남산체 B</vt:lpstr>
      <vt:lpstr>나눔고딕코딩</vt:lpstr>
      <vt:lpstr>돋움</vt:lpstr>
      <vt:lpstr>맑은 고딕</vt:lpstr>
      <vt:lpstr>서울남산체 B</vt:lpstr>
      <vt:lpstr>서울남산체 L</vt:lpstr>
      <vt:lpstr>Arial</vt:lpstr>
      <vt:lpstr>Wingdings</vt:lpstr>
      <vt:lpstr>투명도</vt:lpstr>
      <vt:lpstr>Image</vt:lpstr>
      <vt:lpstr>                   스토리보드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스토리보드</dc:title>
  <dc:creator>김남영</dc:creator>
  <cp:lastModifiedBy>Tae</cp:lastModifiedBy>
  <cp:revision>96</cp:revision>
  <dcterms:created xsi:type="dcterms:W3CDTF">2014-08-18T02:42:46Z</dcterms:created>
  <dcterms:modified xsi:type="dcterms:W3CDTF">2017-11-03T06:57:58Z</dcterms:modified>
</cp:coreProperties>
</file>