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7" r:id="rId13"/>
  </p:sldMasterIdLst>
  <p:notesMasterIdLst>
    <p:notesMasterId r:id="rId15"/>
  </p:notesMasterIdLst>
  <p:sldIdLst>
    <p:sldId id="256" r:id="rId17"/>
    <p:sldId id="276" r:id="rId18"/>
    <p:sldId id="257" r:id="rId19"/>
    <p:sldId id="310" r:id="rId20"/>
    <p:sldId id="297" r:id="rId21"/>
    <p:sldId id="311" r:id="rId22"/>
    <p:sldId id="288" r:id="rId23"/>
    <p:sldId id="299" r:id="rId24"/>
    <p:sldId id="312" r:id="rId25"/>
    <p:sldId id="313" r:id="rId26"/>
    <p:sldId id="309" r:id="rId27"/>
    <p:sldId id="294" r:id="rId28"/>
    <p:sldId id="295" r:id="rId29"/>
    <p:sldId id="307" r:id="rId30"/>
    <p:sldId id="308" r:id="rId31"/>
    <p:sldId id="293" r:id="rId32"/>
    <p:sldId id="301" r:id="rId33"/>
    <p:sldId id="304" r:id="rId34"/>
    <p:sldId id="305" r:id="rId35"/>
    <p:sldId id="306" r:id="rId36"/>
    <p:sldId id="300" r:id="rId37"/>
    <p:sldId id="289" r:id="rId38"/>
    <p:sldId id="290" r:id="rId39"/>
    <p:sldId id="291" r:id="rId40"/>
    <p:sldId id="292" r:id="rId41"/>
    <p:sldId id="287" r:id="rId42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0">
          <p15:clr>
            <a:srgbClr val="A4A3A4"/>
          </p15:clr>
        </p15:guide>
        <p15:guide id="2" pos="2876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8F8F8"/>
    <a:srgbClr val="E3681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5545" autoAdjust="0"/>
  </p:normalViewPr>
  <p:slideViewPr>
    <p:cSldViewPr snapToGrid="1" snapToObjects="1">
      <p:cViewPr varScale="1">
        <p:scale>
          <a:sx n="111" d="100"/>
          <a:sy n="111" d="100"/>
        </p:scale>
        <p:origin x="1578" y="108"/>
      </p:cViewPr>
      <p:guideLst>
        <p:guide orient="horz" pos="2156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3" Type="http://schemas.openxmlformats.org/officeDocument/2006/relationships/slide" Target="slides/slide17.xml"></Relationship><Relationship Id="rId34" Type="http://schemas.openxmlformats.org/officeDocument/2006/relationships/slide" Target="slides/slide18.xml"></Relationship><Relationship Id="rId35" Type="http://schemas.openxmlformats.org/officeDocument/2006/relationships/slide" Target="slides/slide19.xml"></Relationship><Relationship Id="rId36" Type="http://schemas.openxmlformats.org/officeDocument/2006/relationships/slide" Target="slides/slide20.xml"></Relationship><Relationship Id="rId37" Type="http://schemas.openxmlformats.org/officeDocument/2006/relationships/slide" Target="slides/slide21.xml"></Relationship><Relationship Id="rId38" Type="http://schemas.openxmlformats.org/officeDocument/2006/relationships/slide" Target="slides/slide22.xml"></Relationship><Relationship Id="rId39" Type="http://schemas.openxmlformats.org/officeDocument/2006/relationships/slide" Target="slides/slide23.xml"></Relationship><Relationship Id="rId40" Type="http://schemas.openxmlformats.org/officeDocument/2006/relationships/slide" Target="slides/slide24.xml"></Relationship><Relationship Id="rId41" Type="http://schemas.openxmlformats.org/officeDocument/2006/relationships/slide" Target="slides/slide25.xml"></Relationship><Relationship Id="rId42" Type="http://schemas.openxmlformats.org/officeDocument/2006/relationships/slide" Target="slides/slide26.xml"></Relationship><Relationship Id="rId43" Type="http://schemas.openxmlformats.org/officeDocument/2006/relationships/viewProps" Target="viewProps.xml"></Relationship><Relationship Id="rId44" Type="http://schemas.openxmlformats.org/officeDocument/2006/relationships/presProps" Target="presProps.xml"></Relationship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13E10-18EF-489B-9FB9-5F2275DE6A3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01543-8148-4AF1-9A33-5356EA47E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6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50414838467.png"></Relationship><Relationship Id="rId3" Type="http://schemas.openxmlformats.org/officeDocument/2006/relationships/image" Target="../media/fImage467415626334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7.png"></Relationship><Relationship Id="rId4" Type="http://schemas.openxmlformats.org/officeDocument/2006/relationships/image" Target="../media/fImage432418626500.png"></Relationship><Relationship Id="rId5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8.jpeg"></Relationship><Relationship Id="rId2" Type="http://schemas.openxmlformats.org/officeDocument/2006/relationships/image" Target="../media/image7.png"></Relationship><Relationship Id="rId5" Type="http://schemas.openxmlformats.org/officeDocument/2006/relationships/image" Target="../media/fImage432419379169.png"></Relationship><Relationship Id="rId6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432419385724.png"></Relationship><Relationship Id="rId4" Type="http://schemas.openxmlformats.org/officeDocument/2006/relationships/image" Target="../media/image7.png"></Relationship><Relationship Id="rId5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fImage432419471478.png"></Relationship><Relationship Id="rId4" Type="http://schemas.openxmlformats.org/officeDocument/2006/relationships/image" Target="../media/image7.png"></Relationship><Relationship Id="rId5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image11.jpeg"></Relationship><Relationship Id="rId2" Type="http://schemas.openxmlformats.org/officeDocument/2006/relationships/image" Target="../media/image10.jpeg"></Relationship><Relationship Id="rId4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11.jpeg"></Relationship><Relationship Id="rId2" Type="http://schemas.openxmlformats.org/officeDocument/2006/relationships/image" Target="../media/image10.jpeg"></Relationship><Relationship Id="rId4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11.jpeg"></Relationship><Relationship Id="rId2" Type="http://schemas.openxmlformats.org/officeDocument/2006/relationships/image" Target="../media/image10.jpeg"></Relationship><Relationship Id="rId4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image" Target="../media/image11.jpeg"></Relationship><Relationship Id="rId2" Type="http://schemas.openxmlformats.org/officeDocument/2006/relationships/image" Target="../media/image10.jpeg"></Relationship><Relationship Id="rId4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image12.png"></Relationship><Relationship Id="rId3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image12.png"></Relationship><Relationship Id="rId3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image12.png"></Relationship><Relationship Id="rId3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image12.png"></Relationship><Relationship Id="rId3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oleObject" Target="../embeddings/oleObject1.bin"></Relationship><Relationship Id="rId1" Type="http://schemas.openxmlformats.org/officeDocument/2006/relationships/vmlDrawing" Target="../drawings/vmlDrawing1.vml"></Relationship><Relationship Id="rId5" Type="http://schemas.openxmlformats.org/officeDocument/2006/relationships/image" Target="../media/image2.png"></Relationship><Relationship Id="rId4" Type="http://schemas.openxmlformats.org/officeDocument/2006/relationships/image" Target="../media/image3.wmf"></Relationship><Relationship Id="rId6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3.wmf"></Relationship><Relationship Id="rId5" Type="http://schemas.microsoft.com/office/2007/relationships/hdphoto" Target="../media/hdphoto1.wdp"></Relationship><Relationship Id="rId4" Type="http://schemas.openxmlformats.org/officeDocument/2006/relationships/image" Target="../media/image4.png"></Relationship><Relationship Id="rId6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oleObject" Target="../embeddings/oleObject2.bin"></Relationship><Relationship Id="rId1" Type="http://schemas.openxmlformats.org/officeDocument/2006/relationships/vmlDrawing" Target="../drawings/vmlDrawing2.vml"></Relationship><Relationship Id="rId5" Type="http://schemas.openxmlformats.org/officeDocument/2006/relationships/image" Target="../media/image2.png"></Relationship><Relationship Id="rId4" Type="http://schemas.openxmlformats.org/officeDocument/2006/relationships/image" Target="../media/image3.wmf"></Relationship><Relationship Id="rId6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image" Target="../media/image2.png"></Relationship><Relationship Id="rId4" Type="http://schemas.openxmlformats.org/officeDocument/2006/relationships/image" Target="../media/image6.png"></Relationship><Relationship Id="rId5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2.png"></Relationship><Relationship Id="rId3" Type="http://schemas.openxmlformats.org/officeDocument/2006/relationships/image" Target="../media/fImage641114814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0" y="1115060"/>
            <a:ext cx="2440305" cy="24403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9235" cy="1927860"/>
          </a:xfrm>
        </p:spPr>
        <p:txBody>
          <a:bodyPr/>
          <a:lstStyle/>
          <a:p>
            <a:r>
              <a:rPr lang="en-US" altLang="ko-KR" dirty="0" smtClean="0"/>
              <a:t>                   </a:t>
            </a:r>
            <a:r>
              <a:rPr lang="ko-KR" altLang="en-US" dirty="0" smtClean="0">
                <a:solidFill>
                  <a:srgbClr val="E3681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</a:t>
            </a:r>
            <a:endParaRPr lang="ko-KR" altLang="en-US" dirty="0">
              <a:solidFill>
                <a:srgbClr val="E3681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62500" y="3717290"/>
            <a:ext cx="3121660" cy="165608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600" dirty="0" smtClean="0"/>
              <a:t>2017. 11. 02</a:t>
            </a:r>
          </a:p>
          <a:p>
            <a:r>
              <a:rPr lang="en-US" altLang="ko-KR" sz="1600" dirty="0" smtClean="0"/>
              <a:t>DGG TEAM</a:t>
            </a:r>
          </a:p>
          <a:p>
            <a:r>
              <a:rPr lang="ko-KR" altLang="en-US" sz="1600" dirty="0"/>
              <a:t>팀</a:t>
            </a:r>
            <a:r>
              <a:rPr lang="ko-KR" altLang="en-US" sz="1600" dirty="0" smtClean="0"/>
              <a:t>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서승현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부팀장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김태균</a:t>
            </a:r>
            <a:endParaRPr lang="en-US" altLang="ko-KR" sz="1600" dirty="0" smtClean="0"/>
          </a:p>
          <a:p>
            <a:r>
              <a:rPr lang="ko-KR" altLang="en-US" sz="1600" dirty="0" smtClean="0"/>
              <a:t>부부팀장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김현준</a:t>
            </a:r>
            <a:endParaRPr lang="en-US" altLang="ko-KR" sz="1600" dirty="0" smtClean="0"/>
          </a:p>
          <a:p>
            <a:r>
              <a:rPr lang="ko-KR" altLang="en-US" sz="1600" dirty="0"/>
              <a:t>팀</a:t>
            </a:r>
            <a:r>
              <a:rPr lang="ko-KR" altLang="en-US" sz="1600" dirty="0" smtClean="0"/>
              <a:t>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김현교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이소정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이수용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2575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 rot="0">
            <a:off x="60325" y="412750"/>
            <a:ext cx="8976995" cy="633730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60325" y="415290"/>
            <a:ext cx="8976995" cy="28892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rot="0">
            <a:off x="6588125" y="404495"/>
            <a:ext cx="635" cy="6345555"/>
          </a:xfrm>
          <a:prstGeom prst="line"/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/>
          </p:cNvSpPr>
          <p:nvPr/>
        </p:nvSpPr>
        <p:spPr>
          <a:xfrm rot="0">
            <a:off x="13970" y="-5715"/>
            <a:ext cx="3458845" cy="3384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FFFFFF"/>
                </a:solidFill>
                <a:latin typeface="돋움" charset="0"/>
                <a:ea typeface="돋움" charset="0"/>
              </a:rPr>
              <a:t>게시판 글 읽기 - 댓글 작성</a:t>
            </a:r>
            <a:endParaRPr lang="ko-KR" altLang="en-US" sz="1600" cap="none" dirty="0" smtClean="0" b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1915" y="426085"/>
            <a:ext cx="1023620" cy="3086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cap="none" dirty="0" smtClean="0" b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7636510" y="388620"/>
            <a:ext cx="680720" cy="3086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cap="none" dirty="0" smtClean="0" b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6609080" y="727710"/>
          <a:ext cx="2427605" cy="16300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9395"/>
                <a:gridCol w="2188210"/>
              </a:tblGrid>
              <a:tr h="1803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댓글 작성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965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작성자 : 댓글 작성자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내용 : 댓글 내용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작성 완료 버튼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3304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댓글 작성 완료.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writer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5941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댓글을 표시 해주는 자리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댓글의 갯수가 많아지면 페이지 번호 표시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9" name="그림 78" descr="C:/Users/class2-17/AppData/Roaming/PolarisOffice/ETemp/6352_6703712/fImage95041483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9425" y="723900"/>
            <a:ext cx="5753735" cy="4201160"/>
          </a:xfrm>
          <a:prstGeom prst="rect"/>
          <a:noFill/>
        </p:spPr>
      </p:pic>
      <p:sp>
        <p:nvSpPr>
          <p:cNvPr id="71" name="도형 70"/>
          <p:cNvSpPr>
            <a:spLocks/>
          </p:cNvSpPr>
          <p:nvPr/>
        </p:nvSpPr>
        <p:spPr>
          <a:xfrm rot="0">
            <a:off x="589280" y="925830"/>
            <a:ext cx="221615" cy="21209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6858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80" name="그림 79" descr="C:/Users/class2-17/AppData/Roaming/PolarisOffice/ETemp/6352_6703712/fImage46741562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" y="4765675"/>
            <a:ext cx="5544185" cy="1905635"/>
          </a:xfrm>
          <a:prstGeom prst="rect"/>
          <a:noFill/>
        </p:spPr>
      </p:pic>
      <p:sp>
        <p:nvSpPr>
          <p:cNvPr id="81" name="도형 80"/>
          <p:cNvSpPr>
            <a:spLocks/>
          </p:cNvSpPr>
          <p:nvPr/>
        </p:nvSpPr>
        <p:spPr>
          <a:xfrm rot="0">
            <a:off x="480695" y="2472055"/>
            <a:ext cx="231140" cy="21209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6858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82" name="도형 81"/>
          <p:cNvSpPr>
            <a:spLocks/>
          </p:cNvSpPr>
          <p:nvPr/>
        </p:nvSpPr>
        <p:spPr>
          <a:xfrm rot="0">
            <a:off x="457835" y="3109595"/>
            <a:ext cx="231140" cy="21209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6858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5040" y="3213100"/>
            <a:ext cx="4384675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글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쓰기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&amp;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수정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63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325" y="412750"/>
            <a:ext cx="8976360" cy="6336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325" y="415290"/>
            <a:ext cx="8976360" cy="288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0" cy="6344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6593205" y="701040"/>
          <a:ext cx="2434590" cy="47980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lang="ko-KR" altLang="en-US" sz="1000" kern="1200" dirty="0" smtClean="0" kumimoji="1" cap="none" b="1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473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로고 이미지</a:t>
                      </a:r>
                      <a:endParaRPr lang="ko-KR" altLang="en-US" sz="1000" kern="1200" dirty="0" smtClean="0" kumimoji="1" cap="none" b="1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892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게시판 고유 로고와 이름 표시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WRITE NAME / USER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683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게시판 내부의 글 제목과 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글 작성자를 기입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t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SMART EDITOR</a:t>
                      </a:r>
                      <a:endParaRPr lang="ko-KR" altLang="en-US" sz="1000" kern="1200" dirty="0" smtClean="0" kumimoji="1" cap="none" b="1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08458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 글 등록을 위한 ‘Smart Editor’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글꼴의 편집, 줄 정렬, 확대 등 편의 도구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텍스트를 하이퍼링크로 변경하는 기능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기타 이외의 세부적인 전문 기능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다수의 사진 및 이미지 업로드 가능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하단 부 스크롤로 내용 입력창 수정가능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kern="1200" dirty="0" smtClean="0" cap="none" b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파일 첨부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264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 글 등록 시 파일 첨부를 위한 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‘찾아보기’를 눌렀을때 첨부하고자 하는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 파일의 경로 탐색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‘확인’을 누르면 게시글에 파일 첨부 완료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kern="1200" dirty="0" smtClean="0" cap="none" b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등록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683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등록 버튼을 누르면 글 등록과 동시에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해당 게시판으로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latin typeface="서울남산체 B" charset="0"/>
                          <a:ea typeface="서울남산체 B" charset="0"/>
                        </a:rPr>
                        <a:t>⑦</a:t>
                      </a:r>
                      <a:endParaRPr lang="ko-KR" altLang="en-US" sz="1000" kern="1200" dirty="0" smtClean="0" cap="none" b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취소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892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이전페이지(게시판)로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게시판 내부 글 등록 화면</a:t>
            </a:r>
            <a:endParaRPr lang="ko-KR" altLang="en-US" sz="1600" b="0" cap="none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915" y="426085"/>
            <a:ext cx="10229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화면설계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510" y="388620"/>
            <a:ext cx="6800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설명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7" name="Oval 63"/>
          <p:cNvSpPr>
            <a:spLocks/>
          </p:cNvSpPr>
          <p:nvPr/>
        </p:nvSpPr>
        <p:spPr bwMode="auto">
          <a:xfrm>
            <a:off x="151130" y="90805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63"/>
          <p:cNvSpPr>
            <a:spLocks/>
          </p:cNvSpPr>
          <p:nvPr/>
        </p:nvSpPr>
        <p:spPr bwMode="auto">
          <a:xfrm>
            <a:off x="3008630" y="90868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21" name="Oval 63"/>
          <p:cNvSpPr>
            <a:spLocks/>
          </p:cNvSpPr>
          <p:nvPr/>
        </p:nvSpPr>
        <p:spPr bwMode="auto">
          <a:xfrm>
            <a:off x="1448435" y="1666240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768350"/>
            <a:ext cx="1137285" cy="2729865"/>
          </a:xfrm>
          <a:prstGeom prst="rect">
            <a:avLst/>
          </a:prstGeom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3186430" y="839470"/>
            <a:ext cx="1255395" cy="3384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Arial" charset="0"/>
                <a:ea typeface="Arial" charset="0"/>
              </a:rPr>
              <a:t>로고 이미지</a:t>
            </a:r>
            <a:endParaRPr lang="ko-KR" altLang="en-US" sz="1600" b="0" cap="none" dirty="0" smtClean="0">
              <a:latin typeface="Arial" charset="0"/>
              <a:ea typeface="Arial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5885" y="6309360"/>
            <a:ext cx="6408420" cy="28829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>
            <a:off x="1343660" y="774065"/>
            <a:ext cx="5138420" cy="469900"/>
          </a:xfrm>
          <a:prstGeom prst="rect">
            <a:avLst/>
          </a:prstGeom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351915" y="1591310"/>
            <a:ext cx="5130165" cy="4676775"/>
          </a:xfrm>
          <a:prstGeom prst="rect">
            <a:avLst/>
          </a:prstGeom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46380" y="939800"/>
            <a:ext cx="98806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Arial" charset="0"/>
                <a:ea typeface="Arial" charset="0"/>
              </a:rPr>
              <a:t>category</a:t>
            </a:r>
            <a:endParaRPr lang="ko-KR" altLang="en-US" sz="1600" b="0" cap="none" dirty="0" smtClean="0"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94310" y="1261110"/>
            <a:ext cx="901065" cy="12744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- 서브메뉴 1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- 서브메뉴 2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- 서브메뉴 3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2274570" y="1724660"/>
            <a:ext cx="1250315" cy="231140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chemeClr val="tx1"/>
                </a:solidFill>
                <a:latin typeface="돋움" charset="0"/>
                <a:ea typeface="돋움" charset="0"/>
              </a:rPr>
              <a:t>대박...</a:t>
            </a:r>
            <a:endParaRPr lang="ko-KR" altLang="en-US" sz="1000" b="0" cap="none" dirty="0" smtClean="0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646555" y="1701800"/>
            <a:ext cx="659130" cy="24765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돋움" charset="0"/>
                <a:ea typeface="돋움" charset="0"/>
              </a:rPr>
              <a:t>제</a:t>
            </a:r>
            <a:r>
              <a:rPr lang="en-US" altLang="ko-KR" sz="1000" b="0" cap="none" dirty="0" smtClean="0">
                <a:latin typeface="Arial" charset="0"/>
                <a:ea typeface="Arial" charset="0"/>
              </a:rPr>
              <a:t>   </a:t>
            </a:r>
            <a:r>
              <a:rPr lang="en-US" altLang="ko-KR" sz="1000" b="0" cap="none" dirty="0" smtClean="0">
                <a:latin typeface="돋움" charset="0"/>
                <a:ea typeface="돋움" charset="0"/>
              </a:rPr>
              <a:t>목</a:t>
            </a:r>
            <a:r>
              <a:rPr lang="en-US" altLang="ko-KR" sz="10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latin typeface="돋움" charset="0"/>
              <a:ea typeface="돋움" charset="0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1678940" y="2066290"/>
          <a:ext cx="4725035" cy="27857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25035"/>
              </a:tblGrid>
              <a:tr h="2785745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0" name="직사각형 9"/>
          <p:cNvSpPr>
            <a:spLocks/>
          </p:cNvSpPr>
          <p:nvPr/>
        </p:nvSpPr>
        <p:spPr>
          <a:xfrm rot="0">
            <a:off x="2562860" y="5665470"/>
            <a:ext cx="650240" cy="217805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돋움" charset="0"/>
                <a:ea typeface="돋움" charset="0"/>
              </a:rPr>
              <a:t>등록</a:t>
            </a:r>
            <a:endParaRPr lang="ko-KR" altLang="en-US" sz="10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 rot="0">
            <a:off x="4256405" y="5665470"/>
            <a:ext cx="650240" cy="217805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돋움" charset="0"/>
                <a:ea typeface="돋움" charset="0"/>
              </a:rPr>
              <a:t>취소</a:t>
            </a:r>
            <a:endParaRPr lang="ko-KR" altLang="en-US" sz="10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52" name="Oval 63"/>
          <p:cNvSpPr>
            <a:spLocks/>
          </p:cNvSpPr>
          <p:nvPr/>
        </p:nvSpPr>
        <p:spPr bwMode="auto">
          <a:xfrm rot="0">
            <a:off x="1446530" y="4918075"/>
            <a:ext cx="200660" cy="20129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chemeClr val="bg1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cap="none" dirty="0" smtClean="0" baseline="-25000" b="1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67" name="Oval 66"/>
          <p:cNvSpPr>
            <a:spLocks/>
          </p:cNvSpPr>
          <p:nvPr/>
        </p:nvSpPr>
        <p:spPr bwMode="auto">
          <a:xfrm rot="0">
            <a:off x="2470150" y="5572760"/>
            <a:ext cx="200660" cy="20129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8" name="Oval 67"/>
          <p:cNvSpPr>
            <a:spLocks/>
          </p:cNvSpPr>
          <p:nvPr/>
        </p:nvSpPr>
        <p:spPr bwMode="auto">
          <a:xfrm rot="0">
            <a:off x="4124325" y="5589905"/>
            <a:ext cx="200660" cy="20129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7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1" name="TextBox 70"/>
          <p:cNvSpPr txBox="1">
            <a:spLocks/>
          </p:cNvSpPr>
          <p:nvPr/>
        </p:nvSpPr>
        <p:spPr>
          <a:xfrm>
            <a:off x="1303655" y="1219835"/>
            <a:ext cx="317182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제목 게시판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3" name="Oval 72"/>
          <p:cNvSpPr>
            <a:spLocks/>
          </p:cNvSpPr>
          <p:nvPr/>
        </p:nvSpPr>
        <p:spPr bwMode="auto">
          <a:xfrm rot="0">
            <a:off x="1449705" y="1989455"/>
            <a:ext cx="200660" cy="20129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74" name="그림 73" descr="C:/Users/class2-17/AppData/Roaming/PolarisOffice/ETemp/6352_6703712/fImage4324186265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33550" y="5006975"/>
            <a:ext cx="1734185" cy="4102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19330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6593205" y="701040"/>
          <a:ext cx="2434590" cy="45262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473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로고 이미지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8003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고유 로고와 이름 표시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WRITE NAME / USER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892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수정을 위한 글 제목 기입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t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SMART EDITOR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08458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 글 수정을 위한 ‘Smart Editor’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글꼴의 편집, 줄 정렬, 확대 등 편의 도구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텍스트를 하이퍼링크로 변경하는 기능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기타 이외의 세부적인 전문 기능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다수의 사진 및 이미지 업로드 가능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하단 부 스크롤로 내용 입력창 수정가능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파일 첨부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683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파일 첨부를 위한 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등록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683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수정 버튼을 누르면 글 수정과 동시에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해당 게시판으로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⑦</a:t>
                      </a: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취소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6385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글 상세페이지로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내부 글 수정 화면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151130" y="90805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1448435" y="156337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768350"/>
            <a:ext cx="1137285" cy="27298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351915" y="1488440"/>
            <a:ext cx="5129530" cy="467614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46380" y="939800"/>
            <a:ext cx="98806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category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94310" y="1261110"/>
            <a:ext cx="901065" cy="12744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1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2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3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646555" y="1598930"/>
            <a:ext cx="622300" cy="2457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제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 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목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1584325" y="1937385"/>
          <a:ext cx="4725035" cy="2992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25035"/>
              </a:tblGrid>
              <a:tr h="299212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0" name="직사각형 9"/>
          <p:cNvSpPr>
            <a:spLocks/>
          </p:cNvSpPr>
          <p:nvPr/>
        </p:nvSpPr>
        <p:spPr>
          <a:xfrm rot="0">
            <a:off x="2408555" y="5657215"/>
            <a:ext cx="649605" cy="217170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돋움" charset="0"/>
                <a:ea typeface="돋움" charset="0"/>
              </a:rPr>
              <a:t>수정</a:t>
            </a:r>
            <a:endParaRPr lang="ko-KR" altLang="en-US" sz="100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 rot="0">
            <a:off x="4102100" y="5657215"/>
            <a:ext cx="649605" cy="217170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돋움" charset="0"/>
                <a:ea typeface="돋움" charset="0"/>
              </a:rPr>
              <a:t>취소</a:t>
            </a:r>
            <a:endParaRPr lang="ko-KR" altLang="en-US" sz="100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2" name="Oval 51"/>
          <p:cNvSpPr>
            <a:spLocks/>
          </p:cNvSpPr>
          <p:nvPr/>
        </p:nvSpPr>
        <p:spPr bwMode="auto">
          <a:xfrm rot="0">
            <a:off x="1446530" y="2131695"/>
            <a:ext cx="199390" cy="20002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7" name="Oval 66"/>
          <p:cNvSpPr>
            <a:spLocks/>
          </p:cNvSpPr>
          <p:nvPr/>
        </p:nvSpPr>
        <p:spPr bwMode="auto">
          <a:xfrm rot="0">
            <a:off x="1450340" y="4749800"/>
            <a:ext cx="200025" cy="20066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8" name="Oval 67"/>
          <p:cNvSpPr>
            <a:spLocks/>
          </p:cNvSpPr>
          <p:nvPr/>
        </p:nvSpPr>
        <p:spPr bwMode="auto">
          <a:xfrm rot="0">
            <a:off x="2298065" y="5564505"/>
            <a:ext cx="200025" cy="20066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1782445" y="2419985"/>
            <a:ext cx="1939290" cy="1035685"/>
          </a:xfrm>
          <a:prstGeom prst="rect"/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1722755" y="3498850"/>
            <a:ext cx="343916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응~ 아니야~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1" name="직사각형 70"/>
          <p:cNvSpPr>
            <a:spLocks/>
          </p:cNvSpPr>
          <p:nvPr/>
        </p:nvSpPr>
        <p:spPr>
          <a:xfrm>
            <a:off x="2277745" y="1607820"/>
            <a:ext cx="1249680" cy="230505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대박...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73" name="Oval 72"/>
          <p:cNvSpPr>
            <a:spLocks/>
          </p:cNvSpPr>
          <p:nvPr/>
        </p:nvSpPr>
        <p:spPr bwMode="auto">
          <a:xfrm>
            <a:off x="3008630" y="908685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4" name="TextBox 73"/>
          <p:cNvSpPr txBox="1">
            <a:spLocks/>
          </p:cNvSpPr>
          <p:nvPr/>
        </p:nvSpPr>
        <p:spPr>
          <a:xfrm>
            <a:off x="3186430" y="839470"/>
            <a:ext cx="125539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로고 이미지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1343660" y="774065"/>
            <a:ext cx="5138420" cy="46990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6" name="TextBox 75"/>
          <p:cNvSpPr txBox="1">
            <a:spLocks/>
          </p:cNvSpPr>
          <p:nvPr/>
        </p:nvSpPr>
        <p:spPr>
          <a:xfrm>
            <a:off x="1303655" y="1219835"/>
            <a:ext cx="317182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제목 게시판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8" name="Oval 77"/>
          <p:cNvSpPr>
            <a:spLocks/>
          </p:cNvSpPr>
          <p:nvPr/>
        </p:nvSpPr>
        <p:spPr bwMode="auto">
          <a:xfrm rot="0">
            <a:off x="3998595" y="5558790"/>
            <a:ext cx="200025" cy="20066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7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79" name="그림 78" descr="C:/Users/class2-17/AppData/Roaming/PolarisOffice/ETemp/6352_6703712/fImage432419379169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59585" y="4904740"/>
            <a:ext cx="1734185" cy="4102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239519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6610985" y="711835"/>
          <a:ext cx="2432050" cy="59575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2020"/>
              </a:tblGrid>
              <a:tr h="17843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1435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3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로고 이미지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7843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고유 로고와 이름 표시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3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제목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925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내부의 글 제목과 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 작성자를 기입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t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3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분류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318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공지글 : 게시글 최상단에 올릴 공지글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일반글 : 게시판 목록에 올려질 일반글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3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9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중요!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1435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관리자 부관리자 전용 화면에 띄움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중요를 체크했을시 공지사항과 같은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중요한 제목표시(굵은제목)를 위함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3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9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파일첨부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0546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게시글 등록시 필요한 파일 첨부를 위함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3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⑦</a:t>
                      </a:r>
                      <a:endParaRPr lang="ko-KR" altLang="en-US" sz="9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SMART EDITOR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01790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 글 등록을 위한 ‘Smart Editor’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글꼴의 편집, 줄 정렬, 확대 등 편의 도구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텍스트를 하이퍼링크로 변경하는 기능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기타 이외의 세부적인 전문 기능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다수의 사진 및 이미지 업로드 가능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하단 부 스크롤로 내용 입력창 조절가능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3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⑧</a:t>
                      </a:r>
                      <a:endParaRPr lang="ko-KR" altLang="en-US" sz="9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등록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3A299"/>
                    </a:solidFill>
                  </a:tcPr>
                </a:tc>
              </a:tr>
              <a:tr h="46545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등록과 동시에 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글 목록 페이지로 이동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304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⑨</a:t>
                      </a:r>
                      <a:endParaRPr lang="ko-KR" altLang="en-US" sz="9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취소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이전페이지(게시판)으로 이동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583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내부 글 등록 화면(관리자, 부관리자용)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151130" y="908050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1508760" y="165608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768350"/>
            <a:ext cx="1137920" cy="273050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 rot="0">
            <a:off x="1351915" y="1586230"/>
            <a:ext cx="5131435" cy="4580255"/>
          </a:xfrm>
          <a:prstGeom prst="rect"/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46380" y="939800"/>
            <a:ext cx="988695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category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94310" y="1261110"/>
            <a:ext cx="901700" cy="12750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1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2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3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2274570" y="1688465"/>
            <a:ext cx="1250950" cy="231775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646555" y="1665605"/>
            <a:ext cx="659765" cy="2482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제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 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목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97150" y="5871210"/>
            <a:ext cx="649605" cy="21717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등록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>
            <a:off x="4290695" y="5871210"/>
            <a:ext cx="649605" cy="21717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취소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8" name="Oval 67"/>
          <p:cNvSpPr>
            <a:spLocks/>
          </p:cNvSpPr>
          <p:nvPr/>
        </p:nvSpPr>
        <p:spPr bwMode="auto">
          <a:xfrm>
            <a:off x="2463165" y="576961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8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1663065" y="2897505"/>
            <a:ext cx="3456305" cy="121920"/>
          </a:xfrm>
          <a:prstGeom prst="roundRect">
            <a:avLst/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Oval 51"/>
          <p:cNvSpPr>
            <a:spLocks/>
          </p:cNvSpPr>
          <p:nvPr/>
        </p:nvSpPr>
        <p:spPr bwMode="auto">
          <a:xfrm>
            <a:off x="1506855" y="1993265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2" name="Oval 71"/>
          <p:cNvSpPr>
            <a:spLocks/>
          </p:cNvSpPr>
          <p:nvPr/>
        </p:nvSpPr>
        <p:spPr bwMode="auto">
          <a:xfrm>
            <a:off x="4100830" y="5772785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9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5" name="TextBox 74"/>
          <p:cNvSpPr txBox="1">
            <a:spLocks/>
          </p:cNvSpPr>
          <p:nvPr/>
        </p:nvSpPr>
        <p:spPr>
          <a:xfrm>
            <a:off x="1632585" y="1986915"/>
            <a:ext cx="770890" cy="24574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292934"/>
                </a:solidFill>
                <a:latin typeface="돋움" charset="0"/>
                <a:ea typeface="돋움" charset="0"/>
              </a:rPr>
              <a:t>분류 :</a:t>
            </a:r>
            <a:endParaRPr lang="ko-KR" altLang="en-US" sz="1000" cap="none" dirty="0" smtClean="0" b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>
            <a:off x="2295525" y="1995170"/>
            <a:ext cx="83756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공지글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043555" y="2037080"/>
            <a:ext cx="173355" cy="165100"/>
            <a:chOff x="3043555" y="2037080"/>
            <a:chExt cx="173355" cy="165100"/>
          </a:xfrm>
        </p:grpSpPr>
        <p:sp>
          <p:nvSpPr>
            <p:cNvPr id="77" name="도형 76"/>
            <p:cNvSpPr>
              <a:spLocks/>
            </p:cNvSpPr>
            <p:nvPr/>
          </p:nvSpPr>
          <p:spPr>
            <a:xfrm>
              <a:off x="3043555" y="2037080"/>
              <a:ext cx="174625" cy="166370"/>
            </a:xfrm>
            <a:prstGeom prst="ellipse">
              <a:avLst/>
            </a:prstGeom>
            <a:solidFill>
              <a:srgbClr val="FFFFFF"/>
            </a:solidFill>
            <a:ln w="2667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78" name="도형 77"/>
            <p:cNvSpPr>
              <a:spLocks/>
            </p:cNvSpPr>
            <p:nvPr/>
          </p:nvSpPr>
          <p:spPr>
            <a:xfrm>
              <a:off x="3096895" y="2089150"/>
              <a:ext cx="64770" cy="60960"/>
            </a:xfrm>
            <a:prstGeom prst="ellipse">
              <a:avLst/>
            </a:prstGeom>
            <a:solidFill>
              <a:srgbClr val="292934"/>
            </a:solidFill>
            <a:ln w="2667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81" name="텍스트 상자 80"/>
          <p:cNvSpPr txBox="1">
            <a:spLocks/>
          </p:cNvSpPr>
          <p:nvPr/>
        </p:nvSpPr>
        <p:spPr>
          <a:xfrm>
            <a:off x="3322955" y="2006600"/>
            <a:ext cx="93726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맑은 고딕" charset="0"/>
                <a:ea typeface="맑은 고딕" charset="0"/>
              </a:rPr>
              <a:t>일반글</a:t>
            </a:r>
            <a:endParaRPr lang="ko-KR" altLang="en-US" sz="800" cap="none" dirty="0" smtClean="0" b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도형 82"/>
          <p:cNvSpPr>
            <a:spLocks/>
          </p:cNvSpPr>
          <p:nvPr/>
        </p:nvSpPr>
        <p:spPr>
          <a:xfrm>
            <a:off x="4246880" y="2040255"/>
            <a:ext cx="174625" cy="166370"/>
          </a:xfrm>
          <a:prstGeom prst="ellipse">
            <a:avLst/>
          </a:prstGeom>
          <a:solidFill>
            <a:srgbClr val="FFFFFF"/>
          </a:solidFill>
          <a:ln w="2667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2" name="Oval 91"/>
          <p:cNvSpPr>
            <a:spLocks/>
          </p:cNvSpPr>
          <p:nvPr/>
        </p:nvSpPr>
        <p:spPr bwMode="auto">
          <a:xfrm>
            <a:off x="3008630" y="908685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3186430" y="839470"/>
            <a:ext cx="125539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로고 이미지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94" name="직사각형 93"/>
          <p:cNvSpPr>
            <a:spLocks/>
          </p:cNvSpPr>
          <p:nvPr/>
        </p:nvSpPr>
        <p:spPr>
          <a:xfrm>
            <a:off x="1343660" y="774065"/>
            <a:ext cx="5138420" cy="46990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95" name="TextBox 94"/>
          <p:cNvSpPr txBox="1">
            <a:spLocks/>
          </p:cNvSpPr>
          <p:nvPr/>
        </p:nvSpPr>
        <p:spPr>
          <a:xfrm>
            <a:off x="1303655" y="1219835"/>
            <a:ext cx="317182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제목 게시판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pic>
        <p:nvPicPr>
          <p:cNvPr id="96" name="그림 95" descr="C:/Users/class2-17/AppData/Roaming/PolarisOffice/ETemp/6352_6703712/fImage43241938572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36065" y="5187315"/>
            <a:ext cx="1734185" cy="410210"/>
          </a:xfrm>
          <a:prstGeom prst="rect"/>
          <a:noFill/>
        </p:spPr>
      </p:pic>
      <p:sp>
        <p:nvSpPr>
          <p:cNvPr id="67" name="Oval 66"/>
          <p:cNvSpPr>
            <a:spLocks/>
          </p:cNvSpPr>
          <p:nvPr/>
        </p:nvSpPr>
        <p:spPr bwMode="auto">
          <a:xfrm rot="0">
            <a:off x="1445895" y="5215255"/>
            <a:ext cx="201930" cy="20256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1515745" y="2306320"/>
          <a:ext cx="4725035" cy="27857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25035"/>
              </a:tblGrid>
              <a:tr h="2785745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blipFill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85" name="Oval 84"/>
          <p:cNvSpPr>
            <a:spLocks/>
          </p:cNvSpPr>
          <p:nvPr/>
        </p:nvSpPr>
        <p:spPr bwMode="auto">
          <a:xfrm rot="0">
            <a:off x="1406525" y="2450465"/>
            <a:ext cx="201930" cy="20256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7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5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7630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7630" cy="28956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1270" cy="634619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내부 글 수정 화면(관리자, 부관리자용)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4255" cy="3092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1355" cy="3092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151130" y="90805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1508760" y="1638935"/>
            <a:ext cx="200660" cy="2012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768350"/>
            <a:ext cx="1138555" cy="273113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690" cy="28956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351915" y="1560195"/>
            <a:ext cx="5131435" cy="460629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46380" y="939800"/>
            <a:ext cx="989330" cy="3397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category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94310" y="1261110"/>
            <a:ext cx="902335" cy="1275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1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2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3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2274570" y="1671320"/>
            <a:ext cx="1251585" cy="232410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공지사항!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646555" y="1648460"/>
            <a:ext cx="660400" cy="2489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제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 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목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97150" y="5871210"/>
            <a:ext cx="650240" cy="21780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수정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>
            <a:off x="4290695" y="5871210"/>
            <a:ext cx="650240" cy="21780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취소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1663065" y="2880360"/>
            <a:ext cx="3456940" cy="122555"/>
          </a:xfrm>
          <a:prstGeom prst="roundRect">
            <a:avLst/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8" name="Oval 97"/>
          <p:cNvSpPr>
            <a:spLocks/>
          </p:cNvSpPr>
          <p:nvPr/>
        </p:nvSpPr>
        <p:spPr bwMode="auto">
          <a:xfrm>
            <a:off x="2534920" y="5841365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8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0" name="Oval 99"/>
          <p:cNvSpPr>
            <a:spLocks/>
          </p:cNvSpPr>
          <p:nvPr/>
        </p:nvSpPr>
        <p:spPr bwMode="auto">
          <a:xfrm>
            <a:off x="4172585" y="584454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9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102" name="Group 101"/>
          <p:cNvGraphicFramePr>
            <a:graphicFrameLocks noGrp="1"/>
          </p:cNvGraphicFramePr>
          <p:nvPr/>
        </p:nvGraphicFramePr>
        <p:xfrm>
          <a:off x="6610985" y="711835"/>
          <a:ext cx="2434590" cy="44665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15875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lang="ko-KR" altLang="en-US" sz="8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613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399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로고 이미지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739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고유 로고와 이름 표시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399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제목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3782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내부의 글 제목과 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 작성자를 기입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t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399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분류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3782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공지글 : 게시글 최상단에 올릴 공지글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일반글 : 게시판 목록에 올려질 일반글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399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9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파일첨부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739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사진 및 이미지 혹은 파일의 첨부를 위한 버튼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399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⑦</a:t>
                      </a:r>
                      <a:endParaRPr lang="ko-KR" altLang="en-US" sz="9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SMART EDITOR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931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 글 수정을 위한 ‘Smart Editor’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글꼴의 편집, 줄 정렬, 확대 등 편의 도구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텍스트를 하이퍼링크로 변경하는 기능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기타 이외의 세부적인 전문 기능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다수의 사진 및 이미지 업로드 가능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하단 부 스크롤로 내용 입력창 조절가능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399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⑧</a:t>
                      </a:r>
                      <a:endParaRPr lang="ko-KR" altLang="en-US" sz="9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수정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3A299"/>
                    </a:solidFill>
                  </a:tcPr>
                </a:tc>
              </a:tr>
              <a:tr h="33782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수정과 동시에 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글 목록 페이지로 이동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399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⑨</a:t>
                      </a:r>
                      <a:endParaRPr lang="ko-KR" altLang="en-US" sz="9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취소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739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이전페이지(게시판)으로 이동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" name="Oval 102"/>
          <p:cNvSpPr>
            <a:spLocks/>
          </p:cNvSpPr>
          <p:nvPr/>
        </p:nvSpPr>
        <p:spPr bwMode="auto">
          <a:xfrm>
            <a:off x="3008630" y="908685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4" name="TextBox 103"/>
          <p:cNvSpPr txBox="1">
            <a:spLocks/>
          </p:cNvSpPr>
          <p:nvPr/>
        </p:nvSpPr>
        <p:spPr>
          <a:xfrm>
            <a:off x="3186430" y="839470"/>
            <a:ext cx="125539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로고 이미지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05" name="직사각형 104"/>
          <p:cNvSpPr>
            <a:spLocks/>
          </p:cNvSpPr>
          <p:nvPr/>
        </p:nvSpPr>
        <p:spPr>
          <a:xfrm>
            <a:off x="1343660" y="774065"/>
            <a:ext cx="5138420" cy="46990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6" name="TextBox 105"/>
          <p:cNvSpPr txBox="1">
            <a:spLocks/>
          </p:cNvSpPr>
          <p:nvPr/>
        </p:nvSpPr>
        <p:spPr>
          <a:xfrm>
            <a:off x="1303655" y="1219835"/>
            <a:ext cx="317182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제목 게시판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07" name="Oval 106"/>
          <p:cNvSpPr>
            <a:spLocks/>
          </p:cNvSpPr>
          <p:nvPr/>
        </p:nvSpPr>
        <p:spPr bwMode="auto">
          <a:xfrm rot="0">
            <a:off x="1506855" y="1993265"/>
            <a:ext cx="200660" cy="20129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8" name="TextBox 107"/>
          <p:cNvSpPr txBox="1">
            <a:spLocks/>
          </p:cNvSpPr>
          <p:nvPr/>
        </p:nvSpPr>
        <p:spPr>
          <a:xfrm rot="0">
            <a:off x="1632585" y="1986915"/>
            <a:ext cx="770890" cy="24574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292934"/>
                </a:solidFill>
                <a:latin typeface="돋움" charset="0"/>
                <a:ea typeface="돋움" charset="0"/>
              </a:rPr>
              <a:t>분류 :</a:t>
            </a:r>
            <a:endParaRPr lang="ko-KR" altLang="en-US" sz="1000" cap="none" dirty="0" smtClean="0" b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109" name="텍스트 상자 108"/>
          <p:cNvSpPr txBox="1">
            <a:spLocks/>
          </p:cNvSpPr>
          <p:nvPr/>
        </p:nvSpPr>
        <p:spPr>
          <a:xfrm rot="0">
            <a:off x="2295525" y="1995170"/>
            <a:ext cx="83756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맑은 고딕" charset="0"/>
                <a:ea typeface="맑은 고딕" charset="0"/>
              </a:rPr>
              <a:t>공지글</a:t>
            </a:r>
            <a:endParaRPr lang="ko-KR" altLang="en-US" sz="800" cap="none" dirty="0" smtClean="0" b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 rot="0">
            <a:off x="3043555" y="2037080"/>
            <a:ext cx="173990" cy="165735"/>
            <a:chOff x="3043555" y="2037080"/>
            <a:chExt cx="173990" cy="165735"/>
          </a:xfrm>
        </p:grpSpPr>
        <p:sp>
          <p:nvSpPr>
            <p:cNvPr id="111" name="도형 110"/>
            <p:cNvSpPr>
              <a:spLocks/>
            </p:cNvSpPr>
            <p:nvPr/>
          </p:nvSpPr>
          <p:spPr>
            <a:xfrm rot="0">
              <a:off x="3043555" y="2037080"/>
              <a:ext cx="175260" cy="167005"/>
            </a:xfrm>
            <a:prstGeom prst="ellipse"/>
            <a:solidFill>
              <a:srgbClr val="FFFFFF"/>
            </a:solidFill>
            <a:ln w="2667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292934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2" name="도형 111"/>
            <p:cNvSpPr>
              <a:spLocks/>
            </p:cNvSpPr>
            <p:nvPr/>
          </p:nvSpPr>
          <p:spPr>
            <a:xfrm rot="0">
              <a:off x="3096895" y="2089150"/>
              <a:ext cx="65405" cy="61595"/>
            </a:xfrm>
            <a:prstGeom prst="ellipse"/>
            <a:solidFill>
              <a:srgbClr val="292934"/>
            </a:solidFill>
            <a:ln w="2667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3" name="텍스트 상자 112"/>
          <p:cNvSpPr txBox="1">
            <a:spLocks/>
          </p:cNvSpPr>
          <p:nvPr/>
        </p:nvSpPr>
        <p:spPr>
          <a:xfrm rot="0">
            <a:off x="3322955" y="2006600"/>
            <a:ext cx="937260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맑은 고딕" charset="0"/>
                <a:ea typeface="맑은 고딕" charset="0"/>
              </a:rPr>
              <a:t>일반글</a:t>
            </a:r>
            <a:endParaRPr lang="ko-KR" altLang="en-US" sz="800" cap="none" dirty="0" smtClean="0" b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" name="도형 113"/>
          <p:cNvSpPr>
            <a:spLocks/>
          </p:cNvSpPr>
          <p:nvPr/>
        </p:nvSpPr>
        <p:spPr>
          <a:xfrm rot="0">
            <a:off x="4246880" y="2040255"/>
            <a:ext cx="175260" cy="167005"/>
          </a:xfrm>
          <a:prstGeom prst="ellipse"/>
          <a:solidFill>
            <a:srgbClr val="FFFFFF"/>
          </a:solidFill>
          <a:ln w="2667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" name="도형 114"/>
          <p:cNvSpPr>
            <a:spLocks/>
          </p:cNvSpPr>
          <p:nvPr/>
        </p:nvSpPr>
        <p:spPr>
          <a:xfrm rot="0">
            <a:off x="1663065" y="2897505"/>
            <a:ext cx="3456940" cy="122555"/>
          </a:xfrm>
          <a:prstGeom prst="round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" name="그림 115" descr="C:/Users/class2-17/AppData/Roaming/PolarisOffice/ETemp/6352_6703712/fImage43241947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36065" y="5187315"/>
            <a:ext cx="1734185" cy="410210"/>
          </a:xfrm>
          <a:prstGeom prst="rect"/>
          <a:noFill/>
        </p:spPr>
      </p:pic>
      <p:sp>
        <p:nvSpPr>
          <p:cNvPr id="117" name="Oval 116"/>
          <p:cNvSpPr>
            <a:spLocks/>
          </p:cNvSpPr>
          <p:nvPr/>
        </p:nvSpPr>
        <p:spPr bwMode="auto">
          <a:xfrm rot="0">
            <a:off x="1445895" y="5215255"/>
            <a:ext cx="201930" cy="20256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/>
        </p:nvGraphicFramePr>
        <p:xfrm>
          <a:off x="1515745" y="2306320"/>
          <a:ext cx="4725035" cy="27857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25035"/>
              </a:tblGrid>
              <a:tr h="2785745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blipFill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19" name="Oval 118"/>
          <p:cNvSpPr>
            <a:spLocks/>
          </p:cNvSpPr>
          <p:nvPr/>
        </p:nvSpPr>
        <p:spPr bwMode="auto">
          <a:xfrm rot="0">
            <a:off x="1406525" y="2450465"/>
            <a:ext cx="201930" cy="20256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7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5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5445" y="2936875"/>
            <a:ext cx="552450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최고 관리자 페이지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762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5"/>
          <p:cNvSpPr>
            <a:spLocks/>
          </p:cNvSpPr>
          <p:nvPr/>
        </p:nvSpPr>
        <p:spPr>
          <a:xfrm>
            <a:off x="0" y="401955"/>
            <a:ext cx="8976995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도형 6"/>
          <p:cNvSpPr>
            <a:spLocks/>
          </p:cNvSpPr>
          <p:nvPr/>
        </p:nvSpPr>
        <p:spPr>
          <a:xfrm>
            <a:off x="0" y="404495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28" name="도형 10"/>
          <p:cNvCxnSpPr/>
          <p:nvPr/>
        </p:nvCxnSpPr>
        <p:spPr>
          <a:xfrm>
            <a:off x="6527800" y="393700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549390" y="690245"/>
          <a:ext cx="2418080" cy="47510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52730"/>
                <a:gridCol w="2165350"/>
              </a:tblGrid>
              <a:tr h="22225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lang="ko-KR" altLang="en-US" sz="8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981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46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MAIN CONTENT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6217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목록 및 선택 삭제 기능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Total : 총 게시판 수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번호 : 각 글의 번호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ㅁ : 삭제를 위한 check-box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목록 : 게시판 이름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게시글 수 : 해당 게시판에 올려진 글의 수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분류 : 해당 게시판의 관리/부관리자 분류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블랙리스트 : 게시판의 블랙리스트 분류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생성일 : 게시판의 최초 생성일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선택 삭제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3A299"/>
                    </a:solidFill>
                  </a:tcPr>
                </a:tc>
              </a:tr>
              <a:tr h="3683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②번에서의 콤보 박스 선택 후 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개별 삭제를 위한 버튼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검색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3A299"/>
                    </a:solidFill>
                  </a:tcPr>
                </a:tc>
              </a:tr>
              <a:tr h="30226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관리(삭제)를 위한 분류 별 검색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46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83058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텍스트 상자 13"/>
          <p:cNvSpPr txBox="1">
            <a:spLocks/>
          </p:cNvSpPr>
          <p:nvPr/>
        </p:nvSpPr>
        <p:spPr>
          <a:xfrm>
            <a:off x="21590" y="415290"/>
            <a:ext cx="210185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 - 게시판관리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1" name="도형 20"/>
          <p:cNvSpPr>
            <a:spLocks/>
          </p:cNvSpPr>
          <p:nvPr/>
        </p:nvSpPr>
        <p:spPr>
          <a:xfrm>
            <a:off x="1485265" y="1900555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2" name="도형 25"/>
          <p:cNvSpPr>
            <a:spLocks/>
          </p:cNvSpPr>
          <p:nvPr/>
        </p:nvSpPr>
        <p:spPr>
          <a:xfrm>
            <a:off x="35560" y="6417945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3" name="텍스트 상자 26"/>
          <p:cNvSpPr txBox="1">
            <a:spLocks/>
          </p:cNvSpPr>
          <p:nvPr/>
        </p:nvSpPr>
        <p:spPr>
          <a:xfrm>
            <a:off x="2720340" y="6401435"/>
            <a:ext cx="103060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도형 32"/>
          <p:cNvSpPr>
            <a:spLocks/>
          </p:cNvSpPr>
          <p:nvPr/>
        </p:nvSpPr>
        <p:spPr>
          <a:xfrm>
            <a:off x="1531620" y="1900555"/>
            <a:ext cx="4921885" cy="439864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5" name="도형 51"/>
          <p:cNvSpPr>
            <a:spLocks/>
          </p:cNvSpPr>
          <p:nvPr/>
        </p:nvSpPr>
        <p:spPr>
          <a:xfrm>
            <a:off x="39370" y="1891665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6" name="도형 52"/>
          <p:cNvSpPr>
            <a:spLocks/>
          </p:cNvSpPr>
          <p:nvPr/>
        </p:nvSpPr>
        <p:spPr>
          <a:xfrm>
            <a:off x="54610" y="1906270"/>
            <a:ext cx="1433195" cy="273748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7" name="텍스트 상자 54"/>
          <p:cNvSpPr txBox="1">
            <a:spLocks/>
          </p:cNvSpPr>
          <p:nvPr/>
        </p:nvSpPr>
        <p:spPr>
          <a:xfrm>
            <a:off x="109220" y="1906270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텍스트 상자 55"/>
          <p:cNvSpPr txBox="1">
            <a:spLocks/>
          </p:cNvSpPr>
          <p:nvPr/>
        </p:nvSpPr>
        <p:spPr>
          <a:xfrm>
            <a:off x="194310" y="2244725"/>
            <a:ext cx="951865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게시판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회원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블랙리스트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금지어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9" name="도형 57"/>
          <p:cNvSpPr>
            <a:spLocks/>
          </p:cNvSpPr>
          <p:nvPr/>
        </p:nvSpPr>
        <p:spPr>
          <a:xfrm>
            <a:off x="20320" y="6219190"/>
            <a:ext cx="199390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" y="720725"/>
            <a:ext cx="6388735" cy="1143635"/>
          </a:xfrm>
          <a:prstGeom prst="rect">
            <a:avLst/>
          </a:prstGeom>
          <a:noFill/>
        </p:spPr>
      </p:pic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606550" y="2266315"/>
          <a:ext cx="4771390" cy="2127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299720"/>
                <a:gridCol w="1045845"/>
                <a:gridCol w="857250"/>
                <a:gridCol w="1388745"/>
                <a:gridCol w="676910"/>
              </a:tblGrid>
              <a:tr h="41719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□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게토리 목록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게시글 수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블랙리스트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생성일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42" name="텍스트 상자 100"/>
          <p:cNvSpPr txBox="1">
            <a:spLocks/>
          </p:cNvSpPr>
          <p:nvPr/>
        </p:nvSpPr>
        <p:spPr>
          <a:xfrm>
            <a:off x="5636895" y="2123440"/>
            <a:ext cx="7232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⊙Total 0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101"/>
          <p:cNvSpPr>
            <a:spLocks/>
          </p:cNvSpPr>
          <p:nvPr/>
        </p:nvSpPr>
        <p:spPr>
          <a:xfrm>
            <a:off x="1680845" y="4712970"/>
            <a:ext cx="973455" cy="24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선택 삭제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5056505"/>
            <a:ext cx="942975" cy="324485"/>
          </a:xfrm>
          <a:prstGeom prst="rect">
            <a:avLst/>
          </a:prstGeom>
          <a:noFill/>
        </p:spPr>
      </p:pic>
      <p:sp>
        <p:nvSpPr>
          <p:cNvPr id="45" name="텍스트 상자 103"/>
          <p:cNvSpPr txBox="1">
            <a:spLocks/>
          </p:cNvSpPr>
          <p:nvPr/>
        </p:nvSpPr>
        <p:spPr>
          <a:xfrm>
            <a:off x="2416810" y="5081905"/>
            <a:ext cx="6089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목록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104"/>
          <p:cNvSpPr>
            <a:spLocks/>
          </p:cNvSpPr>
          <p:nvPr/>
        </p:nvSpPr>
        <p:spPr>
          <a:xfrm>
            <a:off x="3308985" y="5081270"/>
            <a:ext cx="1843405" cy="291465"/>
          </a:xfrm>
          <a:prstGeom prst="round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도형 105"/>
          <p:cNvSpPr>
            <a:spLocks/>
          </p:cNvSpPr>
          <p:nvPr/>
        </p:nvSpPr>
        <p:spPr>
          <a:xfrm>
            <a:off x="5306060" y="5090160"/>
            <a:ext cx="771525" cy="27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검 색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"/>
          <p:cNvSpPr txBox="1">
            <a:spLocks/>
          </p:cNvSpPr>
          <p:nvPr/>
        </p:nvSpPr>
        <p:spPr>
          <a:xfrm>
            <a:off x="0" y="-5080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최고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1575435" y="4584700"/>
            <a:ext cx="199390" cy="20066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2124075" y="4979035"/>
            <a:ext cx="199390" cy="20066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51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5"/>
          <p:cNvSpPr>
            <a:spLocks/>
          </p:cNvSpPr>
          <p:nvPr/>
        </p:nvSpPr>
        <p:spPr>
          <a:xfrm>
            <a:off x="52705" y="408940"/>
            <a:ext cx="8976995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" name="도형 6"/>
          <p:cNvSpPr>
            <a:spLocks/>
          </p:cNvSpPr>
          <p:nvPr/>
        </p:nvSpPr>
        <p:spPr>
          <a:xfrm>
            <a:off x="52705" y="41148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6" name="도형 10"/>
          <p:cNvCxnSpPr/>
          <p:nvPr/>
        </p:nvCxnSpPr>
        <p:spPr>
          <a:xfrm>
            <a:off x="6580505" y="40068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585585" y="697230"/>
          <a:ext cx="2434590" cy="52539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1892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473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MAIN CONTENT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1590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회원 목록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Total : 총 게시판 수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번호 : 각 글의 번호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ㅁ : 블랙등록을 위한 check-box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아이디 : 유저의 아이디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이름 : 유저의 이름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닉네임 : 유저의 닉네임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관리 게시판 : 유저가 관리/부관리 중인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                                       게시판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회원 등급 : 관리자/부관리자/일반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 여부 : 블랙리스트 등록 여부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가입일 : 유저의 최초 가입일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사유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264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블랙리스트에 등록 할 사유를 위한 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폼 입력 후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블랙리스트 버튼을 누르면 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블랙리스트로 등록 됨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검색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892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분류 별 검색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858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텍스트 상자 4"/>
          <p:cNvSpPr txBox="1">
            <a:spLocks/>
          </p:cNvSpPr>
          <p:nvPr/>
        </p:nvSpPr>
        <p:spPr>
          <a:xfrm>
            <a:off x="6350" y="-952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최고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텍스트 상자 13"/>
          <p:cNvSpPr txBox="1">
            <a:spLocks/>
          </p:cNvSpPr>
          <p:nvPr/>
        </p:nvSpPr>
        <p:spPr>
          <a:xfrm>
            <a:off x="74295" y="422275"/>
            <a:ext cx="190436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 - 회원 관리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0" name="텍스트 상자 14"/>
          <p:cNvSpPr txBox="1">
            <a:spLocks/>
          </p:cNvSpPr>
          <p:nvPr/>
        </p:nvSpPr>
        <p:spPr>
          <a:xfrm>
            <a:off x="7628890" y="384810"/>
            <a:ext cx="68135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1" name="도형 20"/>
          <p:cNvSpPr>
            <a:spLocks/>
          </p:cNvSpPr>
          <p:nvPr/>
        </p:nvSpPr>
        <p:spPr>
          <a:xfrm>
            <a:off x="1537970" y="1907540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2" name="도형 25"/>
          <p:cNvSpPr>
            <a:spLocks/>
          </p:cNvSpPr>
          <p:nvPr/>
        </p:nvSpPr>
        <p:spPr>
          <a:xfrm>
            <a:off x="88265" y="642493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3" name="텍스트 상자 26"/>
          <p:cNvSpPr txBox="1">
            <a:spLocks/>
          </p:cNvSpPr>
          <p:nvPr/>
        </p:nvSpPr>
        <p:spPr>
          <a:xfrm>
            <a:off x="2773045" y="6408420"/>
            <a:ext cx="103060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도형 32"/>
          <p:cNvSpPr>
            <a:spLocks/>
          </p:cNvSpPr>
          <p:nvPr/>
        </p:nvSpPr>
        <p:spPr>
          <a:xfrm>
            <a:off x="1584325" y="1907540"/>
            <a:ext cx="4921885" cy="439864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5" name="도형 51"/>
          <p:cNvSpPr>
            <a:spLocks/>
          </p:cNvSpPr>
          <p:nvPr/>
        </p:nvSpPr>
        <p:spPr>
          <a:xfrm>
            <a:off x="92075" y="1898650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6" name="도형 52"/>
          <p:cNvSpPr>
            <a:spLocks/>
          </p:cNvSpPr>
          <p:nvPr/>
        </p:nvSpPr>
        <p:spPr>
          <a:xfrm>
            <a:off x="107315" y="1913255"/>
            <a:ext cx="1433195" cy="273748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7" name="텍스트 상자 54"/>
          <p:cNvSpPr txBox="1">
            <a:spLocks/>
          </p:cNvSpPr>
          <p:nvPr/>
        </p:nvSpPr>
        <p:spPr>
          <a:xfrm>
            <a:off x="161925" y="191325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텍스트 상자 55"/>
          <p:cNvSpPr txBox="1">
            <a:spLocks/>
          </p:cNvSpPr>
          <p:nvPr/>
        </p:nvSpPr>
        <p:spPr>
          <a:xfrm>
            <a:off x="247015" y="2251710"/>
            <a:ext cx="951865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게시판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회원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블랙리스트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금지어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9" name="도형 57"/>
          <p:cNvSpPr>
            <a:spLocks/>
          </p:cNvSpPr>
          <p:nvPr/>
        </p:nvSpPr>
        <p:spPr>
          <a:xfrm rot="0">
            <a:off x="2044700" y="5317490"/>
            <a:ext cx="199390" cy="20066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270" y="727710"/>
            <a:ext cx="6388735" cy="1143635"/>
          </a:xfrm>
          <a:prstGeom prst="rect">
            <a:avLst/>
          </a:prstGeom>
          <a:noFill/>
        </p:spPr>
      </p:pic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650365" y="2256155"/>
          <a:ext cx="477139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"/>
                <a:gridCol w="262255"/>
                <a:gridCol w="432435"/>
                <a:gridCol w="411480"/>
                <a:gridCol w="402590"/>
                <a:gridCol w="831850"/>
                <a:gridCol w="539750"/>
                <a:gridCol w="651510"/>
                <a:gridCol w="746760"/>
              </a:tblGrid>
              <a:tr h="6483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□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아이디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닉네임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관리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 게시판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회원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등급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블랙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여부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가입일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2" name="텍스트 상자 100"/>
          <p:cNvSpPr txBox="1">
            <a:spLocks/>
          </p:cNvSpPr>
          <p:nvPr/>
        </p:nvSpPr>
        <p:spPr>
          <a:xfrm>
            <a:off x="5715635" y="2001520"/>
            <a:ext cx="7232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⊙Total 0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101"/>
          <p:cNvSpPr>
            <a:spLocks/>
          </p:cNvSpPr>
          <p:nvPr/>
        </p:nvSpPr>
        <p:spPr>
          <a:xfrm rot="0">
            <a:off x="5024755" y="4779645"/>
            <a:ext cx="1414780" cy="24257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블랙리스트 이동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70" y="5354955"/>
            <a:ext cx="942975" cy="324485"/>
          </a:xfrm>
          <a:prstGeom prst="rect">
            <a:avLst/>
          </a:prstGeom>
          <a:noFill/>
        </p:spPr>
      </p:pic>
      <p:sp>
        <p:nvSpPr>
          <p:cNvPr id="25" name="텍스트 상자 103"/>
          <p:cNvSpPr txBox="1">
            <a:spLocks/>
          </p:cNvSpPr>
          <p:nvPr/>
        </p:nvSpPr>
        <p:spPr>
          <a:xfrm>
            <a:off x="2418080" y="5380355"/>
            <a:ext cx="6089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104"/>
          <p:cNvSpPr>
            <a:spLocks/>
          </p:cNvSpPr>
          <p:nvPr/>
        </p:nvSpPr>
        <p:spPr>
          <a:xfrm>
            <a:off x="3310255" y="5379720"/>
            <a:ext cx="1843405" cy="291465"/>
          </a:xfrm>
          <a:prstGeom prst="round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도형 105"/>
          <p:cNvSpPr>
            <a:spLocks/>
          </p:cNvSpPr>
          <p:nvPr/>
        </p:nvSpPr>
        <p:spPr>
          <a:xfrm>
            <a:off x="5307330" y="5388610"/>
            <a:ext cx="771525" cy="27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검 색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2322830" y="4783455"/>
            <a:ext cx="2640965" cy="29210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1696720" y="4801235"/>
            <a:ext cx="575310" cy="27495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사유 :</a:t>
            </a:r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1636395" y="4728845"/>
            <a:ext cx="199390" cy="20066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73025" y="6226175"/>
            <a:ext cx="199390" cy="20066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02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5"/>
          <p:cNvSpPr>
            <a:spLocks/>
          </p:cNvSpPr>
          <p:nvPr/>
        </p:nvSpPr>
        <p:spPr>
          <a:xfrm>
            <a:off x="45085" y="426085"/>
            <a:ext cx="8976995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" name="도형 6"/>
          <p:cNvSpPr>
            <a:spLocks/>
          </p:cNvSpPr>
          <p:nvPr/>
        </p:nvSpPr>
        <p:spPr>
          <a:xfrm>
            <a:off x="45085" y="428625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4" name="도형 10"/>
          <p:cNvCxnSpPr/>
          <p:nvPr/>
        </p:nvCxnSpPr>
        <p:spPr>
          <a:xfrm>
            <a:off x="6572885" y="417830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577965" y="714375"/>
          <a:ext cx="2434590" cy="554799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08915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0388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MAIN CONTENT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1336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블랙리스트 관리 및 블랙리스트 면제 기능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Total : 총 게시판 수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번호 : 각 글의 번호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ㅁ : 블랙등록을 위한 check-box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아이디 : 유저의 아이디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이름 : 유저의 이름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닉네임 : 유저의 닉네임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블랙사유 : 블랙리스트에 등록 된 사유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블랙일 : 블랙에 등록 된 최초 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가입일 : 담당 게시판 관리 유저의 최초 가입일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19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블랙리스트 면제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3A299"/>
                    </a:solidFill>
                  </a:tcPr>
                </a:tc>
              </a:tr>
              <a:tr h="5219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②번에서 체크박스 체크 후 버튼을 누르면 블랙리스트 대상에서 면제 되어 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다시 게시판에서 활동가능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검색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3A299"/>
                    </a:solidFill>
                  </a:tcPr>
                </a:tc>
              </a:tr>
              <a:tr h="5334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분류 별 검색을 위한 폼과 버튼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3723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텍스트 상자 4"/>
          <p:cNvSpPr txBox="1">
            <a:spLocks/>
          </p:cNvSpPr>
          <p:nvPr/>
        </p:nvSpPr>
        <p:spPr>
          <a:xfrm>
            <a:off x="-1270" y="7620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최고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텍스트 상자 13"/>
          <p:cNvSpPr txBox="1">
            <a:spLocks/>
          </p:cNvSpPr>
          <p:nvPr/>
        </p:nvSpPr>
        <p:spPr>
          <a:xfrm>
            <a:off x="66675" y="457200"/>
            <a:ext cx="217487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 - 블랙리스트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8" name="텍스트 상자 14"/>
          <p:cNvSpPr txBox="1">
            <a:spLocks/>
          </p:cNvSpPr>
          <p:nvPr/>
        </p:nvSpPr>
        <p:spPr>
          <a:xfrm>
            <a:off x="7621270" y="401955"/>
            <a:ext cx="68135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9" name="도형 20"/>
          <p:cNvSpPr>
            <a:spLocks/>
          </p:cNvSpPr>
          <p:nvPr/>
        </p:nvSpPr>
        <p:spPr>
          <a:xfrm>
            <a:off x="1530350" y="1924685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" name="도형 25"/>
          <p:cNvSpPr>
            <a:spLocks/>
          </p:cNvSpPr>
          <p:nvPr/>
        </p:nvSpPr>
        <p:spPr>
          <a:xfrm>
            <a:off x="80645" y="6442075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1" name="텍스트 상자 26"/>
          <p:cNvSpPr txBox="1">
            <a:spLocks/>
          </p:cNvSpPr>
          <p:nvPr/>
        </p:nvSpPr>
        <p:spPr>
          <a:xfrm>
            <a:off x="2765425" y="6425565"/>
            <a:ext cx="103060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도형 32"/>
          <p:cNvSpPr>
            <a:spLocks/>
          </p:cNvSpPr>
          <p:nvPr/>
        </p:nvSpPr>
        <p:spPr>
          <a:xfrm>
            <a:off x="1576705" y="1924685"/>
            <a:ext cx="4921885" cy="439864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3" name="도형 51"/>
          <p:cNvSpPr>
            <a:spLocks/>
          </p:cNvSpPr>
          <p:nvPr/>
        </p:nvSpPr>
        <p:spPr>
          <a:xfrm>
            <a:off x="84455" y="1915795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도형 52"/>
          <p:cNvSpPr>
            <a:spLocks/>
          </p:cNvSpPr>
          <p:nvPr/>
        </p:nvSpPr>
        <p:spPr>
          <a:xfrm>
            <a:off x="99695" y="1930400"/>
            <a:ext cx="1433195" cy="273748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5" name="텍스트 상자 54"/>
          <p:cNvSpPr txBox="1">
            <a:spLocks/>
          </p:cNvSpPr>
          <p:nvPr/>
        </p:nvSpPr>
        <p:spPr>
          <a:xfrm>
            <a:off x="154305" y="1930400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텍스트 상자 55"/>
          <p:cNvSpPr txBox="1">
            <a:spLocks/>
          </p:cNvSpPr>
          <p:nvPr/>
        </p:nvSpPr>
        <p:spPr>
          <a:xfrm>
            <a:off x="239395" y="2268855"/>
            <a:ext cx="951865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게시판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회원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블랙리스트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금지어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도형 57"/>
          <p:cNvSpPr>
            <a:spLocks/>
          </p:cNvSpPr>
          <p:nvPr/>
        </p:nvSpPr>
        <p:spPr>
          <a:xfrm rot="0">
            <a:off x="1531620" y="4691380"/>
            <a:ext cx="199390" cy="20066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650" y="744855"/>
            <a:ext cx="6388735" cy="1143635"/>
          </a:xfrm>
          <a:prstGeom prst="rect">
            <a:avLst/>
          </a:prstGeom>
          <a:noFill/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30472"/>
              </p:ext>
            </p:extLst>
          </p:nvPr>
        </p:nvGraphicFramePr>
        <p:xfrm>
          <a:off x="1642473" y="2273529"/>
          <a:ext cx="477139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45"/>
                <a:gridCol w="344170"/>
                <a:gridCol w="845185"/>
                <a:gridCol w="845820"/>
                <a:gridCol w="845820"/>
                <a:gridCol w="560070"/>
                <a:gridCol w="560705"/>
                <a:gridCol w="447675"/>
              </a:tblGrid>
              <a:tr h="6483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□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아이디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닉네임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블랙 사유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블랙일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가입일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20" name="텍스트 상자 100"/>
          <p:cNvSpPr txBox="1">
            <a:spLocks/>
          </p:cNvSpPr>
          <p:nvPr/>
        </p:nvSpPr>
        <p:spPr>
          <a:xfrm>
            <a:off x="5708015" y="2018665"/>
            <a:ext cx="7232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⊙Total 0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101"/>
          <p:cNvSpPr>
            <a:spLocks/>
          </p:cNvSpPr>
          <p:nvPr/>
        </p:nvSpPr>
        <p:spPr>
          <a:xfrm>
            <a:off x="1682750" y="4839970"/>
            <a:ext cx="1414145" cy="24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블랙리스트 면제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50" y="5372100"/>
            <a:ext cx="942975" cy="324485"/>
          </a:xfrm>
          <a:prstGeom prst="rect">
            <a:avLst/>
          </a:prstGeom>
          <a:noFill/>
        </p:spPr>
      </p:pic>
      <p:sp>
        <p:nvSpPr>
          <p:cNvPr id="23" name="텍스트 상자 103"/>
          <p:cNvSpPr txBox="1">
            <a:spLocks/>
          </p:cNvSpPr>
          <p:nvPr/>
        </p:nvSpPr>
        <p:spPr>
          <a:xfrm>
            <a:off x="2410460" y="5397500"/>
            <a:ext cx="6089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104"/>
          <p:cNvSpPr>
            <a:spLocks/>
          </p:cNvSpPr>
          <p:nvPr/>
        </p:nvSpPr>
        <p:spPr>
          <a:xfrm>
            <a:off x="3302635" y="5396865"/>
            <a:ext cx="1843405" cy="291465"/>
          </a:xfrm>
          <a:prstGeom prst="round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5" name="도형 105"/>
          <p:cNvSpPr>
            <a:spLocks/>
          </p:cNvSpPr>
          <p:nvPr/>
        </p:nvSpPr>
        <p:spPr>
          <a:xfrm>
            <a:off x="5299710" y="5405755"/>
            <a:ext cx="771525" cy="27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검 색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2100580" y="5277485"/>
            <a:ext cx="199390" cy="20066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80645" y="6343650"/>
            <a:ext cx="199390" cy="20066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675" y="3357245"/>
            <a:ext cx="336804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메인 화면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5905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5"/>
          <p:cNvSpPr>
            <a:spLocks/>
          </p:cNvSpPr>
          <p:nvPr/>
        </p:nvSpPr>
        <p:spPr>
          <a:xfrm>
            <a:off x="59690" y="417830"/>
            <a:ext cx="8976995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도형 6"/>
          <p:cNvSpPr>
            <a:spLocks/>
          </p:cNvSpPr>
          <p:nvPr/>
        </p:nvSpPr>
        <p:spPr>
          <a:xfrm>
            <a:off x="59690" y="42037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28" name="도형 10"/>
          <p:cNvCxnSpPr/>
          <p:nvPr/>
        </p:nvCxnSpPr>
        <p:spPr>
          <a:xfrm>
            <a:off x="6587490" y="40957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592570" y="706120"/>
          <a:ext cx="2434590" cy="39814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07645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5816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MAIN CONTENT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0551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게시판명 or 닉네임 금지어 관리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번호 : 금지어 번호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ㅁ : 체크박스 체크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분류 : 금지어 카테고리 분류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금지어 : 게시판에서 사용 불가능한 단어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삭제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892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금지어 목록에서 제외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등록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892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분류별 금지어 등록을 위한 폼과 버튼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검색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892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분류별 금지어 검색을 위한 폼과 버튼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747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텍스트 상자 4"/>
          <p:cNvSpPr txBox="1">
            <a:spLocks/>
          </p:cNvSpPr>
          <p:nvPr/>
        </p:nvSpPr>
        <p:spPr>
          <a:xfrm>
            <a:off x="13335" y="-63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최고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텍스트 상자 13"/>
          <p:cNvSpPr txBox="1">
            <a:spLocks/>
          </p:cNvSpPr>
          <p:nvPr/>
        </p:nvSpPr>
        <p:spPr>
          <a:xfrm>
            <a:off x="81280" y="431165"/>
            <a:ext cx="2330450" cy="3079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 - </a:t>
            </a:r>
            <a:r>
              <a:rPr lang="en-US" altLang="ko-KR" sz="1400" b="0" cap="none" dirty="0" err="1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금지어</a:t>
            </a: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관</a:t>
            </a:r>
            <a:r>
              <a:rPr lang="ko-KR" altLang="en-US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리</a:t>
            </a:r>
          </a:p>
        </p:txBody>
      </p:sp>
      <p:sp>
        <p:nvSpPr>
          <p:cNvPr id="32" name="텍스트 상자 14"/>
          <p:cNvSpPr txBox="1">
            <a:spLocks/>
          </p:cNvSpPr>
          <p:nvPr/>
        </p:nvSpPr>
        <p:spPr>
          <a:xfrm>
            <a:off x="7635875" y="393700"/>
            <a:ext cx="68135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3" name="도형 20"/>
          <p:cNvSpPr>
            <a:spLocks/>
          </p:cNvSpPr>
          <p:nvPr/>
        </p:nvSpPr>
        <p:spPr>
          <a:xfrm>
            <a:off x="1544955" y="1916430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도형 25"/>
          <p:cNvSpPr>
            <a:spLocks/>
          </p:cNvSpPr>
          <p:nvPr/>
        </p:nvSpPr>
        <p:spPr>
          <a:xfrm>
            <a:off x="95250" y="643382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5" name="텍스트 상자 26"/>
          <p:cNvSpPr txBox="1">
            <a:spLocks/>
          </p:cNvSpPr>
          <p:nvPr/>
        </p:nvSpPr>
        <p:spPr>
          <a:xfrm>
            <a:off x="2780030" y="6417310"/>
            <a:ext cx="103060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도형 32"/>
          <p:cNvSpPr>
            <a:spLocks/>
          </p:cNvSpPr>
          <p:nvPr/>
        </p:nvSpPr>
        <p:spPr>
          <a:xfrm>
            <a:off x="1591310" y="1916430"/>
            <a:ext cx="4921885" cy="439864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7" name="도형 51"/>
          <p:cNvSpPr>
            <a:spLocks/>
          </p:cNvSpPr>
          <p:nvPr/>
        </p:nvSpPr>
        <p:spPr>
          <a:xfrm>
            <a:off x="99060" y="1907540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8" name="도형 52"/>
          <p:cNvSpPr>
            <a:spLocks/>
          </p:cNvSpPr>
          <p:nvPr/>
        </p:nvSpPr>
        <p:spPr>
          <a:xfrm>
            <a:off x="114300" y="1922145"/>
            <a:ext cx="1433195" cy="273748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9" name="텍스트 상자 54"/>
          <p:cNvSpPr txBox="1">
            <a:spLocks/>
          </p:cNvSpPr>
          <p:nvPr/>
        </p:nvSpPr>
        <p:spPr>
          <a:xfrm>
            <a:off x="168910" y="192214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텍스트 상자 55"/>
          <p:cNvSpPr txBox="1">
            <a:spLocks/>
          </p:cNvSpPr>
          <p:nvPr/>
        </p:nvSpPr>
        <p:spPr>
          <a:xfrm>
            <a:off x="254000" y="2260600"/>
            <a:ext cx="951865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게시판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회원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블랙리스트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금지어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41" name="도형 57"/>
          <p:cNvSpPr>
            <a:spLocks/>
          </p:cNvSpPr>
          <p:nvPr/>
        </p:nvSpPr>
        <p:spPr>
          <a:xfrm>
            <a:off x="80010" y="6235065"/>
            <a:ext cx="199390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255" y="736600"/>
            <a:ext cx="6388735" cy="1143635"/>
          </a:xfrm>
          <a:prstGeom prst="rect">
            <a:avLst/>
          </a:prstGeom>
          <a:noFill/>
        </p:spPr>
      </p:pic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9172"/>
              </p:ext>
            </p:extLst>
          </p:nvPr>
        </p:nvGraphicFramePr>
        <p:xfrm>
          <a:off x="1657161" y="2264902"/>
          <a:ext cx="4737100" cy="228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00"/>
                <a:gridCol w="436880"/>
                <a:gridCol w="925830"/>
                <a:gridCol w="2777490"/>
              </a:tblGrid>
              <a:tr h="57023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□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금지어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44" name="텍스트 상자 100"/>
          <p:cNvSpPr txBox="1">
            <a:spLocks/>
          </p:cNvSpPr>
          <p:nvPr/>
        </p:nvSpPr>
        <p:spPr>
          <a:xfrm>
            <a:off x="5722620" y="2010410"/>
            <a:ext cx="7232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⊙Total 0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101"/>
          <p:cNvSpPr>
            <a:spLocks/>
          </p:cNvSpPr>
          <p:nvPr/>
        </p:nvSpPr>
        <p:spPr>
          <a:xfrm rot="0">
            <a:off x="1637665" y="4608830"/>
            <a:ext cx="541020" cy="24257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삭제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144395" y="5114925"/>
            <a:ext cx="943610" cy="325120"/>
          </a:xfrm>
          <a:prstGeom prst="rect"/>
          <a:noFill/>
        </p:spPr>
      </p:pic>
      <p:sp>
        <p:nvSpPr>
          <p:cNvPr id="47" name="텍스트 상자 103"/>
          <p:cNvSpPr txBox="1">
            <a:spLocks/>
          </p:cNvSpPr>
          <p:nvPr/>
        </p:nvSpPr>
        <p:spPr>
          <a:xfrm rot="0">
            <a:off x="2228215" y="5140325"/>
            <a:ext cx="694690" cy="2476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292934"/>
                </a:solidFill>
                <a:latin typeface="맑은 고딕" charset="0"/>
                <a:ea typeface="맑은 고딕" charset="0"/>
              </a:rPr>
              <a:t>분류</a:t>
            </a:r>
            <a:endParaRPr lang="ko-KR" altLang="en-US" sz="1000" cap="none" dirty="0" smtClean="0" b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104"/>
          <p:cNvSpPr>
            <a:spLocks/>
          </p:cNvSpPr>
          <p:nvPr/>
        </p:nvSpPr>
        <p:spPr>
          <a:xfrm rot="0">
            <a:off x="3205480" y="5139690"/>
            <a:ext cx="1844040" cy="292100"/>
          </a:xfrm>
          <a:prstGeom prst="roundRect"/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9" name="도형 105"/>
          <p:cNvSpPr>
            <a:spLocks/>
          </p:cNvSpPr>
          <p:nvPr/>
        </p:nvSpPr>
        <p:spPr>
          <a:xfrm rot="0">
            <a:off x="5202555" y="5148580"/>
            <a:ext cx="772160" cy="27559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검 색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0" name="도형 106"/>
          <p:cNvSpPr>
            <a:spLocks/>
          </p:cNvSpPr>
          <p:nvPr/>
        </p:nvSpPr>
        <p:spPr>
          <a:xfrm rot="0">
            <a:off x="5824220" y="4620260"/>
            <a:ext cx="541020" cy="24257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등록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825115" y="4595495"/>
            <a:ext cx="943610" cy="325120"/>
          </a:xfrm>
          <a:prstGeom prst="rect"/>
          <a:noFill/>
        </p:spPr>
      </p:pic>
      <p:sp>
        <p:nvSpPr>
          <p:cNvPr id="52" name="텍스트 상자 51"/>
          <p:cNvSpPr txBox="1">
            <a:spLocks/>
          </p:cNvSpPr>
          <p:nvPr/>
        </p:nvSpPr>
        <p:spPr>
          <a:xfrm rot="0">
            <a:off x="2908935" y="4620895"/>
            <a:ext cx="69469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292934"/>
                </a:solidFill>
                <a:latin typeface="맑은 고딕" charset="0"/>
                <a:ea typeface="맑은 고딕" charset="0"/>
              </a:rPr>
              <a:t>분류</a:t>
            </a:r>
            <a:endParaRPr lang="ko-KR" altLang="en-US" sz="1000" cap="none" dirty="0" smtClean="0" b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3886200" y="4620260"/>
            <a:ext cx="1844040" cy="292100"/>
          </a:xfrm>
          <a:prstGeom prst="roundRect"/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540510" y="4531995"/>
            <a:ext cx="199390" cy="20066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981200" y="5032375"/>
            <a:ext cx="199390" cy="20066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680970" y="4514850"/>
            <a:ext cx="199390" cy="20066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350" y="2936875"/>
            <a:ext cx="602742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게시판 관리자 페이지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551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56572"/>
              </p:ext>
            </p:extLst>
          </p:nvPr>
        </p:nvGraphicFramePr>
        <p:xfrm>
          <a:off x="6593205" y="701040"/>
          <a:ext cx="2434590" cy="359205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90054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90049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7440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PREVIEW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33331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로고 및 제목 설정 미리보기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7440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SETTING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6039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이미지 파일 및 게시판 제목 설정, 설정 적용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3736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7568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99695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1583690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433195" cy="27368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80665" y="629285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591945" y="3008630"/>
            <a:ext cx="4921250" cy="323151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69545" y="191706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54635" y="2255520"/>
            <a:ext cx="1220470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1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로고/제목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매니저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게시글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블랙리스트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631950" y="3919220"/>
            <a:ext cx="4804410" cy="635"/>
          </a:xfrm>
          <a:prstGeom prst="line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1619885" y="3137535"/>
            <a:ext cx="1314450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게시판 로고</a:t>
            </a:r>
            <a:endParaRPr lang="ko-KR" altLang="en-US" sz="1000" b="1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74" name="직사각형 73"/>
          <p:cNvSpPr>
            <a:spLocks/>
          </p:cNvSpPr>
          <p:nvPr/>
        </p:nvSpPr>
        <p:spPr>
          <a:xfrm>
            <a:off x="1654810" y="3425825"/>
            <a:ext cx="977900" cy="235585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이미지 파일 선택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Oval 29"/>
          <p:cNvSpPr>
            <a:spLocks/>
          </p:cNvSpPr>
          <p:nvPr/>
        </p:nvSpPr>
        <p:spPr bwMode="auto">
          <a:xfrm>
            <a:off x="1554480" y="300863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1" name="Oval 30"/>
          <p:cNvSpPr>
            <a:spLocks/>
          </p:cNvSpPr>
          <p:nvPr/>
        </p:nvSpPr>
        <p:spPr bwMode="auto">
          <a:xfrm>
            <a:off x="29845" y="620712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357880" y="2254885"/>
            <a:ext cx="1121410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PREVIEW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>
            <a:off x="1583690" y="1922780"/>
            <a:ext cx="4921250" cy="10026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2649220" y="3430270"/>
            <a:ext cx="1346200" cy="22415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이미지파일명.jpg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6" name="직사각형 75"/>
          <p:cNvSpPr>
            <a:spLocks/>
          </p:cNvSpPr>
          <p:nvPr/>
        </p:nvSpPr>
        <p:spPr>
          <a:xfrm>
            <a:off x="4049395" y="3446145"/>
            <a:ext cx="614680" cy="184785"/>
          </a:xfrm>
          <a:prstGeom prst="rect">
            <a:avLst/>
          </a:prstGeom>
          <a:solidFill>
            <a:srgbClr val="BFBFBF"/>
          </a:solidFill>
          <a:ln w="12700" cap="flat" cmpd="sng">
            <a:noFill/>
            <a:prstDash/>
            <a:round/>
          </a:ln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찾아보기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7" name="TextBox 76"/>
          <p:cNvSpPr txBox="1">
            <a:spLocks/>
          </p:cNvSpPr>
          <p:nvPr/>
        </p:nvSpPr>
        <p:spPr>
          <a:xfrm>
            <a:off x="1682750" y="4117975"/>
            <a:ext cx="1314450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게시판 제목</a:t>
            </a:r>
            <a:endParaRPr lang="ko-KR" altLang="en-US" sz="1000" b="1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79" name="직사각형 78"/>
          <p:cNvSpPr>
            <a:spLocks/>
          </p:cNvSpPr>
          <p:nvPr/>
        </p:nvSpPr>
        <p:spPr>
          <a:xfrm>
            <a:off x="1791970" y="4410710"/>
            <a:ext cx="4509770" cy="22415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게시판 제목 설정 </a:t>
            </a:r>
          </a:p>
        </p:txBody>
      </p:sp>
      <p:sp>
        <p:nvSpPr>
          <p:cNvPr id="80" name="직사각형 79"/>
          <p:cNvSpPr>
            <a:spLocks/>
          </p:cNvSpPr>
          <p:nvPr/>
        </p:nvSpPr>
        <p:spPr>
          <a:xfrm>
            <a:off x="5690235" y="5883910"/>
            <a:ext cx="614680" cy="184785"/>
          </a:xfrm>
          <a:prstGeom prst="rect">
            <a:avLst/>
          </a:prstGeom>
          <a:solidFill>
            <a:srgbClr val="F2F2F2"/>
          </a:solidFill>
          <a:ln w="12700" cap="flat" cmpd="sng">
            <a:noFill/>
            <a:prstDash/>
            <a:round/>
          </a:ln>
          <a:effectLst>
            <a:outerShdw blurRad="50800" dist="38100" dir="2700000" sx="95000" sy="95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적용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775970"/>
            <a:ext cx="6401435" cy="1124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9232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28216"/>
              </p:ext>
            </p:extLst>
          </p:nvPr>
        </p:nvGraphicFramePr>
        <p:xfrm>
          <a:off x="6593205" y="701040"/>
          <a:ext cx="2434590" cy="323201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7449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8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8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25664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77976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PREVIEW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74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로고 및 제목 설정 미리보기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702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MANAGER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0886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매니저 등록 및 삭제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77976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555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99695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1583690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433195" cy="27368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80665" y="629285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591945" y="3008630"/>
            <a:ext cx="4921250" cy="323151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69545" y="191706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54635" y="2255520"/>
            <a:ext cx="1220470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로고/제목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1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매니저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게시글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블랙리스트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619885" y="3137535"/>
            <a:ext cx="1314450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매니저 관리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30" name="Oval 29"/>
          <p:cNvSpPr>
            <a:spLocks/>
          </p:cNvSpPr>
          <p:nvPr/>
        </p:nvSpPr>
        <p:spPr bwMode="auto">
          <a:xfrm>
            <a:off x="1554480" y="300863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1" name="Oval 30"/>
          <p:cNvSpPr>
            <a:spLocks/>
          </p:cNvSpPr>
          <p:nvPr/>
        </p:nvSpPr>
        <p:spPr bwMode="auto">
          <a:xfrm>
            <a:off x="29845" y="620712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357880" y="2254885"/>
            <a:ext cx="1121410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PREVIEW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>
            <a:off x="1583690" y="1922780"/>
            <a:ext cx="4921250" cy="10026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4860290" y="3343275"/>
            <a:ext cx="832485" cy="17208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회원 검색창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6" name="직사각형 75"/>
          <p:cNvSpPr>
            <a:spLocks/>
          </p:cNvSpPr>
          <p:nvPr/>
        </p:nvSpPr>
        <p:spPr>
          <a:xfrm>
            <a:off x="5746750" y="3343275"/>
            <a:ext cx="400050" cy="184785"/>
          </a:xfrm>
          <a:prstGeom prst="rect">
            <a:avLst/>
          </a:prstGeom>
          <a:solidFill>
            <a:srgbClr val="BFBFBF"/>
          </a:solidFill>
          <a:ln w="12700" cap="flat" cmpd="sng">
            <a:noFill/>
            <a:prstDash/>
            <a:round/>
          </a:ln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검색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7" name="직사각형 76"/>
          <p:cNvSpPr>
            <a:spLocks/>
          </p:cNvSpPr>
          <p:nvPr/>
        </p:nvSpPr>
        <p:spPr>
          <a:xfrm>
            <a:off x="1946275" y="3575050"/>
            <a:ext cx="1885950" cy="231521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매니저1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매니저2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</a:p>
        </p:txBody>
      </p:sp>
      <p:sp>
        <p:nvSpPr>
          <p:cNvPr id="78" name="직사각형 77"/>
          <p:cNvSpPr>
            <a:spLocks/>
          </p:cNvSpPr>
          <p:nvPr/>
        </p:nvSpPr>
        <p:spPr>
          <a:xfrm>
            <a:off x="4272915" y="3578225"/>
            <a:ext cx="1885950" cy="231521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회원1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회원2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</a:p>
        </p:txBody>
      </p:sp>
      <p:sp>
        <p:nvSpPr>
          <p:cNvPr id="79" name="도형 78"/>
          <p:cNvSpPr>
            <a:spLocks/>
          </p:cNvSpPr>
          <p:nvPr/>
        </p:nvSpPr>
        <p:spPr>
          <a:xfrm>
            <a:off x="3977640" y="4569460"/>
            <a:ext cx="155575" cy="146685"/>
          </a:xfrm>
          <a:prstGeom prst="leftArrow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0" name="도형 79"/>
          <p:cNvSpPr>
            <a:spLocks/>
          </p:cNvSpPr>
          <p:nvPr/>
        </p:nvSpPr>
        <p:spPr>
          <a:xfrm>
            <a:off x="3977005" y="4749165"/>
            <a:ext cx="155575" cy="146685"/>
          </a:xfrm>
          <a:prstGeom prst="rightArrow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775970"/>
            <a:ext cx="6401435" cy="1124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671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31471"/>
              </p:ext>
            </p:extLst>
          </p:nvPr>
        </p:nvGraphicFramePr>
        <p:xfrm>
          <a:off x="6593205" y="701040"/>
          <a:ext cx="2434590" cy="353567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89358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8815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3032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PREVIEW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8935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로고 및 제목 설정 미리보기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5788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PRODUCTS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1216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게시글 및 공지 관리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3032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7478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99695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1583690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433195" cy="27368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80665" y="629285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591945" y="3008630"/>
            <a:ext cx="4921250" cy="323151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69545" y="191706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54635" y="2255520"/>
            <a:ext cx="1220470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로고/제목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매니저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1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게시글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블랙리스트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619885" y="3137535"/>
            <a:ext cx="1314450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게시글 목록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30" name="Oval 29"/>
          <p:cNvSpPr>
            <a:spLocks/>
          </p:cNvSpPr>
          <p:nvPr/>
        </p:nvSpPr>
        <p:spPr bwMode="auto">
          <a:xfrm>
            <a:off x="1554480" y="300863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1" name="Oval 30"/>
          <p:cNvSpPr>
            <a:spLocks/>
          </p:cNvSpPr>
          <p:nvPr/>
        </p:nvSpPr>
        <p:spPr bwMode="auto">
          <a:xfrm>
            <a:off x="29845" y="620712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357880" y="2254885"/>
            <a:ext cx="1121410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PREVIEW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>
            <a:off x="1583690" y="1922780"/>
            <a:ext cx="4921250" cy="10026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653540" y="3449320"/>
          <a:ext cx="4806315" cy="217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850"/>
                <a:gridCol w="459105"/>
                <a:gridCol w="1991360"/>
                <a:gridCol w="580390"/>
                <a:gridCol w="441325"/>
                <a:gridCol w="441960"/>
                <a:gridCol w="441325"/>
              </a:tblGrid>
              <a:tr h="32131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선택</a:t>
                      </a:r>
                      <a:endParaRPr lang="ko-KR" altLang="en-US" sz="10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0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10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글쓴이</a:t>
                      </a:r>
                      <a:endParaRPr lang="ko-KR" altLang="en-US" sz="10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10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조회</a:t>
                      </a:r>
                      <a:endParaRPr lang="ko-KR" altLang="en-US" sz="10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추천</a:t>
                      </a:r>
                      <a:endParaRPr lang="ko-KR" altLang="en-US" sz="10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53" name="도형 52"/>
          <p:cNvSpPr>
            <a:spLocks/>
          </p:cNvSpPr>
          <p:nvPr/>
        </p:nvSpPr>
        <p:spPr>
          <a:xfrm>
            <a:off x="1791970" y="3879215"/>
            <a:ext cx="173990" cy="17399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1785620" y="4236720"/>
            <a:ext cx="173990" cy="17399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1785620" y="4608830"/>
            <a:ext cx="173990" cy="17399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1785620" y="4963795"/>
            <a:ext cx="173990" cy="17399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1785620" y="5336540"/>
            <a:ext cx="173990" cy="17399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8" name="직사각형 57"/>
          <p:cNvSpPr>
            <a:spLocks/>
          </p:cNvSpPr>
          <p:nvPr/>
        </p:nvSpPr>
        <p:spPr>
          <a:xfrm>
            <a:off x="5690235" y="5797550"/>
            <a:ext cx="675005" cy="169545"/>
          </a:xfrm>
          <a:prstGeom prst="rect">
            <a:avLst/>
          </a:prstGeom>
          <a:solidFill>
            <a:srgbClr val="F2F2F2"/>
          </a:solidFill>
          <a:ln w="12700" cap="flat" cmpd="sng">
            <a:noFill/>
            <a:prstDash/>
            <a:round/>
          </a:ln>
          <a:effectLst>
            <a:outerShdw blurRad="50800" dist="38100" dir="2700000" sx="95000" sy="95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공지 등록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직사각형 58"/>
          <p:cNvSpPr>
            <a:spLocks/>
          </p:cNvSpPr>
          <p:nvPr/>
        </p:nvSpPr>
        <p:spPr>
          <a:xfrm>
            <a:off x="4874895" y="5791200"/>
            <a:ext cx="670560" cy="175895"/>
          </a:xfrm>
          <a:prstGeom prst="rect">
            <a:avLst/>
          </a:prstGeom>
          <a:solidFill>
            <a:srgbClr val="F2F2F2"/>
          </a:solidFill>
          <a:ln w="12700" cap="flat" cmpd="sng">
            <a:noFill/>
            <a:prstDash/>
            <a:round/>
          </a:ln>
          <a:effectLst>
            <a:outerShdw blurRad="50800" dist="38100" dir="2700000" sx="95000" sy="95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선택 삭제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1785620" y="5743575"/>
            <a:ext cx="128270" cy="11938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1" name="직사각형 60"/>
          <p:cNvSpPr>
            <a:spLocks/>
          </p:cNvSpPr>
          <p:nvPr/>
        </p:nvSpPr>
        <p:spPr>
          <a:xfrm>
            <a:off x="1880870" y="5728970"/>
            <a:ext cx="666115" cy="15113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전체 선택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775970"/>
            <a:ext cx="6401435" cy="1124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3642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0166"/>
              </p:ext>
            </p:extLst>
          </p:nvPr>
        </p:nvGraphicFramePr>
        <p:xfrm>
          <a:off x="6593205" y="701040"/>
          <a:ext cx="2434590" cy="386841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328539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48861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2711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PREVIEW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28539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로고 및 제목 설정 미리보기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83691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MANAGER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0878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블랙리스트 등록 및 삭제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2711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2553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99695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1583690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433195" cy="27368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80665" y="629285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591945" y="3008630"/>
            <a:ext cx="4921250" cy="323151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69545" y="191706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54635" y="2255520"/>
            <a:ext cx="1220470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로고/제목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매니저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게시글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1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블랙리스트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619885" y="3137535"/>
            <a:ext cx="1314450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블랙리스트 관리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30" name="Oval 29"/>
          <p:cNvSpPr>
            <a:spLocks/>
          </p:cNvSpPr>
          <p:nvPr/>
        </p:nvSpPr>
        <p:spPr bwMode="auto">
          <a:xfrm>
            <a:off x="1554480" y="300863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1" name="Oval 30"/>
          <p:cNvSpPr>
            <a:spLocks/>
          </p:cNvSpPr>
          <p:nvPr/>
        </p:nvSpPr>
        <p:spPr bwMode="auto">
          <a:xfrm>
            <a:off x="29845" y="620712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357880" y="2254885"/>
            <a:ext cx="1121410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PREVIEW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>
            <a:off x="1583690" y="1922780"/>
            <a:ext cx="4921250" cy="10026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4860290" y="3343275"/>
            <a:ext cx="832485" cy="17208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회원 검색창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6" name="직사각형 75"/>
          <p:cNvSpPr>
            <a:spLocks/>
          </p:cNvSpPr>
          <p:nvPr/>
        </p:nvSpPr>
        <p:spPr>
          <a:xfrm>
            <a:off x="5746750" y="3343275"/>
            <a:ext cx="400050" cy="184785"/>
          </a:xfrm>
          <a:prstGeom prst="rect">
            <a:avLst/>
          </a:prstGeom>
          <a:solidFill>
            <a:srgbClr val="BFBFBF"/>
          </a:solidFill>
          <a:ln w="12700" cap="flat" cmpd="sng">
            <a:noFill/>
            <a:prstDash/>
            <a:round/>
          </a:ln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검색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7" name="직사각형 76"/>
          <p:cNvSpPr>
            <a:spLocks/>
          </p:cNvSpPr>
          <p:nvPr/>
        </p:nvSpPr>
        <p:spPr>
          <a:xfrm>
            <a:off x="1946275" y="3575050"/>
            <a:ext cx="1885950" cy="231521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회원1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회원2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</a:p>
        </p:txBody>
      </p:sp>
      <p:sp>
        <p:nvSpPr>
          <p:cNvPr id="78" name="직사각형 77"/>
          <p:cNvSpPr>
            <a:spLocks/>
          </p:cNvSpPr>
          <p:nvPr/>
        </p:nvSpPr>
        <p:spPr>
          <a:xfrm>
            <a:off x="4272915" y="3578225"/>
            <a:ext cx="1885950" cy="231521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회원3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회원4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회원5</a:t>
            </a:r>
          </a:p>
        </p:txBody>
      </p:sp>
      <p:sp>
        <p:nvSpPr>
          <p:cNvPr id="79" name="도형 78"/>
          <p:cNvSpPr>
            <a:spLocks/>
          </p:cNvSpPr>
          <p:nvPr/>
        </p:nvSpPr>
        <p:spPr>
          <a:xfrm>
            <a:off x="3977640" y="4569460"/>
            <a:ext cx="155575" cy="146685"/>
          </a:xfrm>
          <a:prstGeom prst="leftArrow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0" name="도형 79"/>
          <p:cNvSpPr>
            <a:spLocks/>
          </p:cNvSpPr>
          <p:nvPr/>
        </p:nvSpPr>
        <p:spPr>
          <a:xfrm>
            <a:off x="3977005" y="4749165"/>
            <a:ext cx="155575" cy="146685"/>
          </a:xfrm>
          <a:prstGeom prst="rightArrow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775970"/>
            <a:ext cx="6401435" cy="1124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6951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775" y="3585845"/>
            <a:ext cx="383794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tx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감사합니다</a:t>
            </a:r>
            <a:r>
              <a:rPr lang="en-US" altLang="ko-KR" sz="5400" b="1" dirty="0" smtClean="0">
                <a:solidFill>
                  <a:schemeClr val="tx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5400" b="1" dirty="0">
              <a:solidFill>
                <a:schemeClr val="tx2">
                  <a:lumMod val="7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5147945" y="4899660"/>
            <a:ext cx="3121660" cy="1656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2017. 11. 02</a:t>
            </a:r>
          </a:p>
          <a:p>
            <a:r>
              <a:rPr lang="en-US" altLang="ko-KR" sz="1600" dirty="0" smtClean="0"/>
              <a:t>DGG TEAM</a:t>
            </a:r>
          </a:p>
          <a:p>
            <a:r>
              <a:rPr lang="ko-KR" altLang="en-US" sz="1600" dirty="0" smtClean="0"/>
              <a:t>팀장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서승현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부팀장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김태균</a:t>
            </a:r>
            <a:endParaRPr lang="en-US" altLang="ko-KR" sz="1600" dirty="0" smtClean="0"/>
          </a:p>
          <a:p>
            <a:r>
              <a:rPr lang="ko-KR" altLang="en-US" sz="1600" dirty="0" smtClean="0"/>
              <a:t>부부팀장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김현준</a:t>
            </a:r>
            <a:endParaRPr lang="en-US" altLang="ko-KR" sz="1600" dirty="0" smtClean="0"/>
          </a:p>
          <a:p>
            <a:r>
              <a:rPr lang="ko-KR" altLang="en-US" sz="1600" dirty="0"/>
              <a:t>팀</a:t>
            </a:r>
            <a:r>
              <a:rPr lang="ko-KR" altLang="en-US" sz="1600" dirty="0" smtClean="0"/>
              <a:t>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김현교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이소정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이수용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40" y="1267460"/>
            <a:ext cx="2440305" cy="2440305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838200" y="1524000"/>
            <a:ext cx="7848600" cy="1927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                   </a:t>
            </a:r>
            <a:r>
              <a:rPr lang="ko-KR" altLang="en-US" smtClean="0">
                <a:solidFill>
                  <a:srgbClr val="E3681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</a:t>
            </a:r>
            <a:endParaRPr lang="ko-KR" altLang="en-US" dirty="0">
              <a:solidFill>
                <a:srgbClr val="E3681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81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325" y="412750"/>
            <a:ext cx="8976360" cy="6336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325" y="415290"/>
            <a:ext cx="8976360" cy="288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0" cy="6344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6593205" y="701040"/>
          <a:ext cx="2434590" cy="46037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3416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Logo</a:t>
                      </a:r>
                      <a:endParaRPr lang="ko-KR" altLang="en-US" sz="1000" kern="1200" dirty="0" smtClean="0" kumimoji="1" cap="none" b="1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16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게토리  Logo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54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로그인 &amp; 회원가입</a:t>
                      </a:r>
                      <a:endParaRPr lang="ko-KR" altLang="en-US" sz="1000" kern="1200" dirty="0" smtClean="0" kumimoji="1" cap="none" b="1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2260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로그인 : 로그인 화면으로 이동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회원가입 : 회원가입 화면으로 이동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861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검색</a:t>
                      </a:r>
                      <a:endParaRPr lang="ko-KR" altLang="en-US" sz="1000" kern="1200" dirty="0" smtClean="0" kumimoji="1" cap="none" b="1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4419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개설 되어있는 게시판 제목 검색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54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Menu</a:t>
                      </a:r>
                      <a:endParaRPr lang="ko-KR" altLang="en-US" sz="1000" kern="1200" dirty="0" smtClean="0" kumimoji="1" cap="none" b="1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4132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각 항목별 메뉴 표시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54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kern="1200" dirty="0" smtClean="0" cap="none" b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CONTENTS</a:t>
                      </a:r>
                      <a:endParaRPr lang="ko-KR" altLang="en-US" sz="1000" kern="1200" dirty="0" smtClean="0" kumimoji="1" cap="none" b="1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41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인기 글, 인기 게시판, 광고, 사라진 게시판 등 노출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16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16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70" y="-5715"/>
            <a:ext cx="25203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메인페이지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index.jsp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915" y="426085"/>
            <a:ext cx="10229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화면설계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510" y="388620"/>
            <a:ext cx="6800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설명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4935" y="1917065"/>
            <a:ext cx="1256030" cy="483298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54305" y="2015490"/>
            <a:ext cx="69786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Menu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1438910" y="1939925"/>
            <a:ext cx="2496185" cy="187261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26210" y="6136640"/>
            <a:ext cx="5100955" cy="57594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323590" y="6247130"/>
            <a:ext cx="103886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FOOTER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9460" y="2666365"/>
            <a:ext cx="131000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CONTENTS</a:t>
            </a:r>
            <a:endParaRPr lang="ko-KR" altLang="en-US" sz="1600" dirty="0"/>
          </a:p>
        </p:txBody>
      </p:sp>
      <p:sp>
        <p:nvSpPr>
          <p:cNvPr id="30" name="Oval 63"/>
          <p:cNvSpPr>
            <a:spLocks noChangeArrowheads="1"/>
          </p:cNvSpPr>
          <p:nvPr/>
        </p:nvSpPr>
        <p:spPr bwMode="auto">
          <a:xfrm>
            <a:off x="822960" y="2085340"/>
            <a:ext cx="198120" cy="198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 smtClean="0">
                <a:solidFill>
                  <a:schemeClr val="bg1"/>
                </a:solidFill>
              </a:rPr>
              <a:t>4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sp>
        <p:nvSpPr>
          <p:cNvPr id="31" name="Oval 63"/>
          <p:cNvSpPr>
            <a:spLocks/>
          </p:cNvSpPr>
          <p:nvPr/>
        </p:nvSpPr>
        <p:spPr bwMode="auto">
          <a:xfrm>
            <a:off x="1508125" y="208978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32" name="Oval 63"/>
          <p:cNvSpPr>
            <a:spLocks noChangeArrowheads="1"/>
          </p:cNvSpPr>
          <p:nvPr/>
        </p:nvSpPr>
        <p:spPr bwMode="auto">
          <a:xfrm>
            <a:off x="1517015" y="6185535"/>
            <a:ext cx="198120" cy="198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 smtClean="0">
                <a:solidFill>
                  <a:schemeClr val="bg1"/>
                </a:solidFill>
              </a:rPr>
              <a:t>6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085876"/>
              </p:ext>
            </p:extLst>
          </p:nvPr>
        </p:nvGraphicFramePr>
        <p:xfrm>
          <a:off x="119193" y="729868"/>
          <a:ext cx="6408712" cy="1130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Image" r:id="rId3" imgW="8596800" imgH="1536480" progId="Photoshop.Image.13">
                  <p:embed/>
                </p:oleObj>
              </mc:Choice>
              <mc:Fallback>
                <p:oleObj name="Image" r:id="rId3" imgW="8596800" imgH="1536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380" y="729615"/>
                        <a:ext cx="640842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" y="1005840"/>
            <a:ext cx="400685" cy="4006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3555" y="1141730"/>
            <a:ext cx="87249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게토리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35785" y="1141730"/>
            <a:ext cx="2664460" cy="264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 rot="0">
            <a:off x="4548505" y="1136650"/>
            <a:ext cx="647065" cy="269875"/>
          </a:xfrm>
          <a:prstGeom prst="rect"/>
          <a:solidFill>
            <a:schemeClr val="bg1"/>
          </a:solidFill>
          <a:ln w="2667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chemeClr val="tx1"/>
                </a:solidFill>
                <a:latin typeface="08서울남산체 B" charset="0"/>
                <a:ea typeface="08서울남산체 B" charset="0"/>
              </a:rPr>
              <a:t>검색</a:t>
            </a:r>
            <a:endParaRPr lang="ko-KR" altLang="en-US" sz="1500" cap="none" dirty="0" smtClean="0" b="0">
              <a:solidFill>
                <a:schemeClr val="tx1"/>
              </a:solidFill>
              <a:latin typeface="08서울남산체 B" charset="0"/>
              <a:ea typeface="08서울남산체 B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8590" y="1584960"/>
            <a:ext cx="59499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로그인</a:t>
            </a:r>
            <a:endParaRPr lang="ko-KR" altLang="en-US" sz="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08880" y="1583055"/>
            <a:ext cx="1440180" cy="2616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혼족사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게시판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30980" y="1939925"/>
            <a:ext cx="2496185" cy="187261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436370" y="3980815"/>
            <a:ext cx="2496185" cy="187261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030980" y="3980815"/>
            <a:ext cx="2496185" cy="187261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630420" y="2685415"/>
            <a:ext cx="131000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CONTENTS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023745" y="4782820"/>
            <a:ext cx="131000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CONTENTS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4625340" y="4802505"/>
            <a:ext cx="131000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CONTENTS</a:t>
            </a:r>
            <a:endParaRPr lang="ko-KR" altLang="en-US" sz="1600" dirty="0"/>
          </a:p>
        </p:txBody>
      </p:sp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128270" y="783590"/>
            <a:ext cx="198120" cy="198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 smtClean="0">
                <a:solidFill>
                  <a:schemeClr val="bg1"/>
                </a:solidFill>
              </a:rPr>
              <a:t>1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55245" y="1478280"/>
            <a:ext cx="198120" cy="198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>
                <a:solidFill>
                  <a:schemeClr val="bg1"/>
                </a:solidFill>
              </a:rPr>
              <a:t>2</a:t>
            </a:r>
            <a:r>
              <a:rPr lang="en-US" altLang="ko-KR" sz="1400" b="1" baseline="-25000" dirty="0" smtClean="0">
                <a:solidFill>
                  <a:schemeClr val="bg1"/>
                </a:solidFill>
              </a:rPr>
              <a:t> 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2130" y="1587500"/>
            <a:ext cx="57340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회원가입</a:t>
            </a:r>
            <a:endParaRPr lang="ko-KR" altLang="en-US" sz="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1" name="Oval 63"/>
          <p:cNvSpPr>
            <a:spLocks noChangeArrowheads="1"/>
          </p:cNvSpPr>
          <p:nvPr/>
        </p:nvSpPr>
        <p:spPr bwMode="auto">
          <a:xfrm>
            <a:off x="1715135" y="991235"/>
            <a:ext cx="198120" cy="198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454025" y="2872105"/>
            <a:ext cx="2408555" cy="1268730"/>
            <a:chOff x="454025" y="2872105"/>
            <a:chExt cx="2408555" cy="1268730"/>
          </a:xfrm>
        </p:grpSpPr>
        <p:sp>
          <p:nvSpPr>
            <p:cNvPr id="45" name="도형 44"/>
            <p:cNvSpPr>
              <a:spLocks/>
            </p:cNvSpPr>
            <p:nvPr/>
          </p:nvSpPr>
          <p:spPr>
            <a:xfrm>
              <a:off x="454025" y="2872105"/>
              <a:ext cx="2408555" cy="1268730"/>
            </a:xfrm>
            <a:prstGeom prst="roundRect">
              <a:avLst/>
            </a:prstGeom>
            <a:solidFill>
              <a:srgbClr val="D3AEA7"/>
            </a:solidFill>
            <a:ln w="26670" cap="flat" cmpd="sng">
              <a:solidFill>
                <a:schemeClr val="accent6">
                  <a:lumMod val="50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 smtClean="0">
                  <a:solidFill>
                    <a:srgbClr val="292934"/>
                  </a:solidFill>
                  <a:latin typeface="맑은 고딕" charset="0"/>
                  <a:ea typeface="맑은 고딕" charset="0"/>
                </a:rPr>
                <a:t>로그인 팝업</a:t>
              </a:r>
              <a:br>
                <a:rPr lang="en-US" altLang="ko-KR" sz="1800" b="0" cap="none" dirty="0" smtClean="0">
                  <a:solidFill>
                    <a:srgbClr val="292934"/>
                  </a:solidFill>
                  <a:latin typeface="맑은 고딕" charset="0"/>
                  <a:ea typeface="맑은 고딕" charset="0"/>
                </a:rPr>
              </a:br>
              <a:r>
                <a:rPr lang="en-US" altLang="ko-KR" sz="1200" b="0" cap="none" dirty="0" smtClean="0">
                  <a:solidFill>
                    <a:srgbClr val="292934"/>
                  </a:solidFill>
                  <a:latin typeface="맑은 고딕" charset="0"/>
                  <a:ea typeface="맑은 고딕" charset="0"/>
                </a:rPr>
                <a:t>아이디    : </a:t>
              </a:r>
              <a:br>
                <a:rPr lang="en-US" altLang="ko-KR" sz="1200" b="0" cap="none" dirty="0" smtClean="0">
                  <a:solidFill>
                    <a:srgbClr val="292934"/>
                  </a:solidFill>
                  <a:latin typeface="맑은 고딕" charset="0"/>
                  <a:ea typeface="맑은 고딕" charset="0"/>
                </a:rPr>
              </a:br>
              <a:r>
                <a:rPr lang="en-US" altLang="ko-KR" sz="1200" b="0" cap="none" dirty="0" smtClean="0">
                  <a:solidFill>
                    <a:srgbClr val="292934"/>
                  </a:solidFill>
                  <a:latin typeface="맑은 고딕" charset="0"/>
                  <a:ea typeface="맑은 고딕" charset="0"/>
                </a:rPr>
                <a:t>비밀번호 : </a:t>
              </a:r>
              <a:endParaRPr lang="ko-KR" altLang="en-US" sz="12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텍스트 상자 45"/>
            <p:cNvSpPr txBox="1">
              <a:spLocks/>
            </p:cNvSpPr>
            <p:nvPr/>
          </p:nvSpPr>
          <p:spPr>
            <a:xfrm>
              <a:off x="1757045" y="3866515"/>
              <a:ext cx="47625" cy="4762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도형 46"/>
            <p:cNvSpPr>
              <a:spLocks/>
            </p:cNvSpPr>
            <p:nvPr/>
          </p:nvSpPr>
          <p:spPr>
            <a:xfrm>
              <a:off x="1448435" y="3257550"/>
              <a:ext cx="1132205" cy="206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도형 47"/>
            <p:cNvSpPr>
              <a:spLocks/>
            </p:cNvSpPr>
            <p:nvPr/>
          </p:nvSpPr>
          <p:spPr>
            <a:xfrm>
              <a:off x="1448435" y="3531870"/>
              <a:ext cx="1132205" cy="198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도형 48"/>
            <p:cNvSpPr>
              <a:spLocks/>
            </p:cNvSpPr>
            <p:nvPr/>
          </p:nvSpPr>
          <p:spPr>
            <a:xfrm>
              <a:off x="1449070" y="3797935"/>
              <a:ext cx="728980" cy="206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cap="none" dirty="0" smtClean="0">
                  <a:latin typeface="맑은 고딕" charset="0"/>
                  <a:ea typeface="맑은 고딕" charset="0"/>
                </a:rPr>
                <a:t>로그인</a:t>
              </a:r>
              <a:endParaRPr lang="ko-KR" altLang="en-US" sz="1400" b="0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1" name="Oval 50"/>
          <p:cNvSpPr>
            <a:spLocks/>
          </p:cNvSpPr>
          <p:nvPr/>
        </p:nvSpPr>
        <p:spPr bwMode="auto">
          <a:xfrm>
            <a:off x="431165" y="284734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7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52" name="도형 51"/>
          <p:cNvCxnSpPr>
            <a:stCxn id="35" idx="2"/>
          </p:cNvCxnSpPr>
          <p:nvPr/>
        </p:nvCxnSpPr>
        <p:spPr>
          <a:xfrm>
            <a:off x="446405" y="1800225"/>
            <a:ext cx="257175" cy="106362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600825" y="5309235"/>
          <a:ext cx="2434590" cy="6832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34163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⑦</a:t>
                      </a: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로그인 팝업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16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로그인 버튼 누를시 로그인 창 출력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Oval 53"/>
          <p:cNvSpPr>
            <a:spLocks/>
          </p:cNvSpPr>
          <p:nvPr/>
        </p:nvSpPr>
        <p:spPr bwMode="auto">
          <a:xfrm>
            <a:off x="1274445" y="378523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8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6604000" y="5998210"/>
          <a:ext cx="2434590" cy="6832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34163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⑧</a:t>
                      </a: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로그인 버튼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16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로그인 할 시 로그인된 메인페이지로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11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6593205" y="701040"/>
          <a:ext cx="2434590" cy="47790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0955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톱니바퀴 이미지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7371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관리자 페이지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320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로그아웃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6484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로그인 : 로그아웃시 로그아웃되었습니다 alert 문구를 출력하고 확인 누르면 로그아웃된 메인페이지로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320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내 게시판 이동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86741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소속된 게시판으로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1. 본인이 게시판 관리자이면 개설한 게시판으로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2. 부매니저 이면 부매니저로 등록된 게시판으로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544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4132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544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16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163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16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25209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메인페이지</a:t>
            </a: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(index.jsp)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256665" cy="483362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154305" y="2015490"/>
            <a:ext cx="698500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1438910" y="1939925"/>
            <a:ext cx="2496820" cy="18732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1426210" y="6136640"/>
            <a:ext cx="5101590" cy="57658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3323590" y="624713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2029460" y="2666365"/>
            <a:ext cx="1310640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CONTENTS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pic>
        <p:nvPicPr>
          <p:cNvPr id="8" name="개체 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380" y="729615"/>
            <a:ext cx="6409055" cy="1130935"/>
          </a:xfrm>
          <a:prstGeom prst="rect">
            <a:avLst/>
          </a:prstGeom>
          <a:noFill/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325" y="1005840"/>
            <a:ext cx="401320" cy="401320"/>
          </a:xfrm>
          <a:prstGeom prst="rect">
            <a:avLst/>
          </a:prstGeom>
          <a:noFill/>
        </p:spPr>
      </p:pic>
      <p:sp>
        <p:nvSpPr>
          <p:cNvPr id="13" name="TextBox 12"/>
          <p:cNvSpPr txBox="1">
            <a:spLocks/>
          </p:cNvSpPr>
          <p:nvPr/>
        </p:nvSpPr>
        <p:spPr>
          <a:xfrm>
            <a:off x="503555" y="1141730"/>
            <a:ext cx="873125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292934"/>
                </a:solidFill>
                <a:latin typeface="08서울남산체 B" charset="0"/>
                <a:ea typeface="08서울남산체 B" charset="0"/>
              </a:rPr>
              <a:t>게토리</a:t>
            </a:r>
            <a:endParaRPr lang="ko-KR" altLang="en-US" sz="1800" b="0" cap="none" dirty="0" smtClean="0">
              <a:solidFill>
                <a:srgbClr val="292934"/>
              </a:solidFill>
              <a:latin typeface="08서울남산체 B" charset="0"/>
              <a:ea typeface="08서울남산체 B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835785" y="1141730"/>
            <a:ext cx="2665095" cy="265430"/>
          </a:xfrm>
          <a:prstGeom prst="rect">
            <a:avLst/>
          </a:prstGeom>
          <a:solidFill>
            <a:schemeClr val="bg1"/>
          </a:solidFill>
          <a:ln w="2667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4548505" y="1136650"/>
            <a:ext cx="528320" cy="269875"/>
          </a:xfrm>
          <a:prstGeom prst="rect">
            <a:avLst/>
          </a:prstGeom>
          <a:solidFill>
            <a:schemeClr val="bg1"/>
          </a:solidFill>
          <a:ln w="2667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solidFill>
                  <a:srgbClr val="292934"/>
                </a:solidFill>
                <a:latin typeface="08서울남산체 B" charset="0"/>
                <a:ea typeface="08서울남산체 B" charset="0"/>
              </a:rPr>
              <a:t>검색</a:t>
            </a:r>
            <a:endParaRPr lang="ko-KR" altLang="en-US" sz="1500" b="0" cap="none" dirty="0" smtClean="0">
              <a:solidFill>
                <a:srgbClr val="292934"/>
              </a:solidFill>
              <a:latin typeface="08서울남산체 B" charset="0"/>
              <a:ea typeface="08서울남산체 B" charset="0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148590" y="1584960"/>
            <a:ext cx="1163955" cy="2152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08서울남산체 B" charset="0"/>
                <a:ea typeface="08서울남산체 B" charset="0"/>
              </a:rPr>
              <a:t>환영합니다 홍길동님</a:t>
            </a:r>
            <a:endParaRPr lang="ko-KR" altLang="en-US" sz="800" b="0" cap="none" dirty="0" smtClean="0">
              <a:solidFill>
                <a:srgbClr val="292934"/>
              </a:solidFill>
              <a:latin typeface="08서울남산체 B" charset="0"/>
              <a:ea typeface="08서울남산체 B" charset="0"/>
            </a:endParaRPr>
          </a:p>
        </p:txBody>
      </p:sp>
      <p:sp>
        <p:nvSpPr>
          <p:cNvPr id="36" name="직사각형 35"/>
          <p:cNvSpPr>
            <a:spLocks/>
          </p:cNvSpPr>
          <p:nvPr/>
        </p:nvSpPr>
        <p:spPr>
          <a:xfrm>
            <a:off x="5008880" y="1583055"/>
            <a:ext cx="1440815" cy="262255"/>
          </a:xfrm>
          <a:prstGeom prst="rect">
            <a:avLst/>
          </a:prstGeom>
          <a:solidFill>
            <a:schemeClr val="bg1"/>
          </a:solidFill>
          <a:ln w="2667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Arial" charset="0"/>
                <a:ea typeface="Arial" charset="0"/>
              </a:rPr>
              <a:t>New</a:t>
            </a:r>
            <a:r>
              <a:rPr lang="en-US" altLang="ko-KR" sz="1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혼족사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게시판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38" name="직사각형 37"/>
          <p:cNvSpPr>
            <a:spLocks/>
          </p:cNvSpPr>
          <p:nvPr/>
        </p:nvSpPr>
        <p:spPr>
          <a:xfrm>
            <a:off x="4030980" y="1939925"/>
            <a:ext cx="2496820" cy="18732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9" name="직사각형 38"/>
          <p:cNvSpPr>
            <a:spLocks/>
          </p:cNvSpPr>
          <p:nvPr/>
        </p:nvSpPr>
        <p:spPr>
          <a:xfrm>
            <a:off x="1436370" y="3980815"/>
            <a:ext cx="2496820" cy="18732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>
            <a:off x="4030980" y="3980815"/>
            <a:ext cx="2496820" cy="18732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4630420" y="2685415"/>
            <a:ext cx="1310640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CONTENTS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>
            <a:off x="2023745" y="4782820"/>
            <a:ext cx="1310640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CONTENTS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4625340" y="4802505"/>
            <a:ext cx="1310640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CONTENTS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1122680" y="145224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3180" y="1600835"/>
            <a:ext cx="179070" cy="182880"/>
          </a:xfrm>
          <a:prstGeom prst="rect">
            <a:avLst/>
          </a:prstGeom>
          <a:noFill/>
        </p:spPr>
      </p:pic>
      <p:sp>
        <p:nvSpPr>
          <p:cNvPr id="45" name="도형 44"/>
          <p:cNvSpPr>
            <a:spLocks/>
          </p:cNvSpPr>
          <p:nvPr/>
        </p:nvSpPr>
        <p:spPr>
          <a:xfrm>
            <a:off x="1603375" y="1628775"/>
            <a:ext cx="63436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latin typeface="맑은 고딕" charset="0"/>
                <a:ea typeface="맑은 고딕" charset="0"/>
              </a:rPr>
              <a:t>로그아웃</a:t>
            </a:r>
            <a:endParaRPr lang="ko-KR" altLang="en-US" sz="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1546860" y="146113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2369820" y="1620520"/>
            <a:ext cx="1008380" cy="163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latin typeface="맑은 고딕" charset="0"/>
                <a:ea typeface="맑은 고딕" charset="0"/>
              </a:rPr>
              <a:t>내 게시판 이동</a:t>
            </a:r>
            <a:endParaRPr lang="ko-KR" altLang="en-US" sz="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2298065" y="147129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430" y="3357245"/>
            <a:ext cx="322580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회원가입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041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325" y="412750"/>
            <a:ext cx="8976360" cy="6336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325" y="415290"/>
            <a:ext cx="8976360" cy="288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0" cy="6344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6593205" y="834390"/>
          <a:ext cx="2434590" cy="29578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회원가입</a:t>
                      </a:r>
                      <a:endParaRPr lang="ko-KR" altLang="en-US" sz="1000" kern="1200" dirty="0" smtClean="0" kumimoji="1" cap="none" b="1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010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유저의 소수의 정보만 기재해 간편하게 회원가입을 할 수 있는 화면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중복확인</a:t>
                      </a:r>
                      <a:endParaRPr lang="ko-KR" altLang="en-US" sz="1000" kern="1200" dirty="0" smtClean="0" kumimoji="1" cap="none" b="1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473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중복확인 버튼을 누르면 팝업 창이 뜨면서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아이디의 중복여부 알림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회원가입 및 취소 버튼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1417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회원가입 : 가입 축하 메시지가 나오고 로그인 된 메인 페이지 화면으로 이동 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취소 : 메인페이지 화면으로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70" y="-5715"/>
            <a:ext cx="2520950" cy="3384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돋움" charset="0"/>
                <a:ea typeface="돋움" charset="0"/>
              </a:rPr>
              <a:t>회원가입</a:t>
            </a:r>
            <a:r>
              <a:rPr lang="en-US" altLang="ko-KR" sz="16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(join.jsp)</a:t>
            </a:r>
            <a:endParaRPr lang="ko-KR" altLang="en-US" sz="1600" cap="none" dirty="0" smtClean="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915" y="426085"/>
            <a:ext cx="10229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화면설계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510" y="388620"/>
            <a:ext cx="6800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설명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 rot="0">
            <a:off x="2153920" y="2210435"/>
            <a:ext cx="2073275" cy="312420"/>
          </a:xfrm>
          <a:prstGeom prst="rect"/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 rot="0">
            <a:off x="1229995" y="2211705"/>
            <a:ext cx="91059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돋움" charset="0"/>
                <a:ea typeface="돋움" charset="0"/>
              </a:rPr>
              <a:t>*아이디</a:t>
            </a:r>
            <a:endParaRPr lang="ko-KR" altLang="en-US" sz="1600" cap="none" dirty="0" smtClean="0" b="0">
              <a:latin typeface="돋움" charset="0"/>
              <a:ea typeface="돋움" charset="0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/>
          </p:nvPr>
        </p:nvGraphicFramePr>
        <p:xfrm>
          <a:off x="539552" y="731555"/>
          <a:ext cx="5395175" cy="1130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Image" r:id="rId3" imgW="8596800" imgH="1536480" progId="Photoshop.Image.13">
                  <p:embed/>
                </p:oleObj>
              </mc:Choice>
              <mc:Fallback>
                <p:oleObj name="Image" r:id="rId3" imgW="8596800" imgH="1536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731520"/>
                        <a:ext cx="539496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" y="1007745"/>
            <a:ext cx="400685" cy="4006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23925" y="1143000"/>
            <a:ext cx="87249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게토리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 rot="0">
            <a:off x="1036955" y="2648585"/>
            <a:ext cx="111379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돋움" charset="0"/>
                <a:ea typeface="돋움" charset="0"/>
              </a:rPr>
              <a:t>*비밀번호</a:t>
            </a:r>
            <a:endParaRPr lang="ko-KR" altLang="en-US" sz="16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 rot="0">
            <a:off x="2153920" y="2665095"/>
            <a:ext cx="2559685" cy="312420"/>
          </a:xfrm>
          <a:prstGeom prst="rect"/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 rot="0">
            <a:off x="1330325" y="4633595"/>
            <a:ext cx="801370" cy="33972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돋움" charset="0"/>
                <a:ea typeface="돋움" charset="0"/>
              </a:rPr>
              <a:t>핸드폰</a:t>
            </a:r>
            <a:endParaRPr lang="ko-KR" altLang="en-US" sz="16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 rot="0">
            <a:off x="1217295" y="3724910"/>
            <a:ext cx="91059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돋움" charset="0"/>
                <a:ea typeface="돋움" charset="0"/>
              </a:rPr>
              <a:t>*닉네임</a:t>
            </a:r>
            <a:endParaRPr lang="ko-KR" altLang="en-US" sz="16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 rot="0">
            <a:off x="1426210" y="4176395"/>
            <a:ext cx="70739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돋움" charset="0"/>
                <a:ea typeface="돋움" charset="0"/>
              </a:rPr>
              <a:t>*이름</a:t>
            </a:r>
            <a:endParaRPr lang="ko-KR" altLang="en-US" sz="16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48" name="직사각형 47"/>
          <p:cNvSpPr>
            <a:spLocks/>
          </p:cNvSpPr>
          <p:nvPr/>
        </p:nvSpPr>
        <p:spPr>
          <a:xfrm rot="0">
            <a:off x="2153920" y="3735070"/>
            <a:ext cx="2560320" cy="313055"/>
          </a:xfrm>
          <a:prstGeom prst="rect"/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49" name="직사각형 48"/>
          <p:cNvSpPr>
            <a:spLocks/>
          </p:cNvSpPr>
          <p:nvPr/>
        </p:nvSpPr>
        <p:spPr>
          <a:xfrm rot="0">
            <a:off x="2153920" y="4189730"/>
            <a:ext cx="2560320" cy="313055"/>
          </a:xfrm>
          <a:prstGeom prst="rect"/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 rot="0">
            <a:off x="1323340" y="5091430"/>
            <a:ext cx="801370" cy="33972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돋움" charset="0"/>
                <a:ea typeface="돋움" charset="0"/>
              </a:rPr>
              <a:t>이메일</a:t>
            </a:r>
            <a:endParaRPr lang="ko-KR" altLang="en-US" sz="16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 rot="0">
            <a:off x="2153920" y="4644390"/>
            <a:ext cx="555625" cy="313055"/>
          </a:xfrm>
          <a:prstGeom prst="rect"/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 rot="0">
            <a:off x="2150110" y="5098415"/>
            <a:ext cx="2560320" cy="313055"/>
          </a:xfrm>
          <a:prstGeom prst="rect"/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 rot="0">
            <a:off x="2526665" y="5775325"/>
            <a:ext cx="721360" cy="36131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solidFill>
                  <a:schemeClr val="tx1"/>
                </a:solidFill>
                <a:latin typeface="돋움" charset="0"/>
                <a:ea typeface="돋움" charset="0"/>
              </a:rPr>
              <a:t>회원가입</a:t>
            </a:r>
            <a:endParaRPr lang="ko-KR" altLang="en-US" sz="1050" cap="none" dirty="0" smtClean="0" b="0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 rot="0">
            <a:off x="3392170" y="5775325"/>
            <a:ext cx="721360" cy="36131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solidFill>
                  <a:schemeClr val="tx1"/>
                </a:solidFill>
                <a:latin typeface="돋움" charset="0"/>
                <a:ea typeface="돋움" charset="0"/>
              </a:rPr>
              <a:t>취소</a:t>
            </a:r>
            <a:endParaRPr lang="ko-KR" altLang="en-US" sz="1050" cap="none" dirty="0" smtClean="0" b="0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sp>
        <p:nvSpPr>
          <p:cNvPr id="30" name="Oval 63"/>
          <p:cNvSpPr>
            <a:spLocks/>
          </p:cNvSpPr>
          <p:nvPr/>
        </p:nvSpPr>
        <p:spPr bwMode="auto">
          <a:xfrm rot="0">
            <a:off x="1174115" y="2071370"/>
            <a:ext cx="198755" cy="19939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chemeClr val="bg1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cap="none" dirty="0" smtClean="0" baseline="-25000" b="1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 rot="0">
            <a:off x="586105" y="3140710"/>
            <a:ext cx="1576705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돋움" charset="0"/>
                <a:ea typeface="돋움" charset="0"/>
              </a:rPr>
              <a:t>*비밀번호</a:t>
            </a:r>
            <a:r>
              <a:rPr lang="en-US" altLang="ko-KR" sz="1600" cap="none" dirty="0" smtClean="0" b="0">
                <a:latin typeface="Arial" charset="0"/>
                <a:ea typeface="Arial" charset="0"/>
              </a:rPr>
              <a:t> </a:t>
            </a:r>
            <a:r>
              <a:rPr lang="en-US" altLang="ko-KR" sz="1600" cap="none" dirty="0" smtClean="0" b="0">
                <a:latin typeface="돋움" charset="0"/>
                <a:ea typeface="돋움" charset="0"/>
              </a:rPr>
              <a:t>확인</a:t>
            </a:r>
            <a:endParaRPr lang="ko-KR" altLang="en-US" sz="16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 rot="0">
            <a:off x="2153920" y="3164840"/>
            <a:ext cx="2560320" cy="313055"/>
          </a:xfrm>
          <a:prstGeom prst="rect"/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6820" y="1045845"/>
            <a:ext cx="107886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11111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회원가입</a:t>
            </a:r>
            <a:endParaRPr lang="en-US" altLang="ko-KR" sz="2000" b="0" i="0" dirty="0">
              <a:solidFill>
                <a:srgbClr val="111111"/>
              </a:solidFill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4330065" y="2211705"/>
            <a:ext cx="1106170" cy="3352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중복확인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 rot="0">
            <a:off x="3151505" y="4647565"/>
            <a:ext cx="555625" cy="313055"/>
          </a:xfrm>
          <a:prstGeom prst="rect"/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 rot="0">
            <a:off x="4157980" y="4658995"/>
            <a:ext cx="555625" cy="313055"/>
          </a:xfrm>
          <a:prstGeom prst="rect"/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56" name="도형 55"/>
          <p:cNvCxnSpPr/>
          <p:nvPr/>
        </p:nvCxnSpPr>
        <p:spPr>
          <a:xfrm rot="0">
            <a:off x="2786380" y="4792345"/>
            <a:ext cx="283210" cy="6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56"/>
          <p:cNvCxnSpPr/>
          <p:nvPr/>
        </p:nvCxnSpPr>
        <p:spPr>
          <a:xfrm rot="0">
            <a:off x="3792855" y="4803775"/>
            <a:ext cx="283210" cy="635"/>
          </a:xfrm>
          <a:prstGeom prst="line"/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상자 57"/>
          <p:cNvSpPr txBox="1">
            <a:spLocks/>
          </p:cNvSpPr>
          <p:nvPr/>
        </p:nvSpPr>
        <p:spPr>
          <a:xfrm rot="0">
            <a:off x="2049145" y="2940050"/>
            <a:ext cx="257238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FF0000"/>
                </a:solidFill>
                <a:latin typeface="맑은 고딕" charset="0"/>
                <a:ea typeface="맑은 고딕" charset="0"/>
              </a:rPr>
              <a:t>올바르지 않은 비밀번호 형식입니다 !</a:t>
            </a:r>
            <a:endParaRPr lang="ko-KR" altLang="en-US" sz="800" cap="none" dirty="0" smtClean="0" b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58"/>
          <p:cNvSpPr txBox="1">
            <a:spLocks/>
          </p:cNvSpPr>
          <p:nvPr/>
        </p:nvSpPr>
        <p:spPr>
          <a:xfrm rot="0">
            <a:off x="2052320" y="3440430"/>
            <a:ext cx="257238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FF0000"/>
                </a:solidFill>
                <a:latin typeface="맑은 고딕" charset="0"/>
                <a:ea typeface="맑은 고딕" charset="0"/>
              </a:rPr>
              <a:t>비밀번호가 일치하지 않습니다 !</a:t>
            </a:r>
            <a:endParaRPr lang="ko-KR" altLang="en-US" sz="800" cap="none" dirty="0" smtClean="0" b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Oval 59"/>
          <p:cNvSpPr>
            <a:spLocks/>
          </p:cNvSpPr>
          <p:nvPr/>
        </p:nvSpPr>
        <p:spPr bwMode="auto">
          <a:xfrm rot="0">
            <a:off x="2390775" y="5748020"/>
            <a:ext cx="200025" cy="20066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3 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3" name="Oval 63"/>
          <p:cNvSpPr>
            <a:spLocks/>
          </p:cNvSpPr>
          <p:nvPr/>
        </p:nvSpPr>
        <p:spPr bwMode="auto">
          <a:xfrm rot="0">
            <a:off x="4222115" y="2118360"/>
            <a:ext cx="200025" cy="20066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chemeClr val="bg1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cap="none" dirty="0" smtClean="0" baseline="-25000" b="1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61" name="텍스트 상자 60"/>
          <p:cNvSpPr txBox="1">
            <a:spLocks/>
          </p:cNvSpPr>
          <p:nvPr/>
        </p:nvSpPr>
        <p:spPr>
          <a:xfrm rot="0">
            <a:off x="4766310" y="1894840"/>
            <a:ext cx="1226820" cy="2012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latin typeface="맑은 고딕" charset="0"/>
                <a:ea typeface="맑은 고딕" charset="0"/>
              </a:rPr>
              <a:t>*는 필수 입력 항목입니다.</a:t>
            </a:r>
            <a:endParaRPr lang="ko-KR" altLang="en-US" sz="7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5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2700" y="3213100"/>
            <a:ext cx="372872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게시판 목록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9456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33175"/>
              </p:ext>
            </p:extLst>
          </p:nvPr>
        </p:nvGraphicFramePr>
        <p:xfrm>
          <a:off x="520481" y="2082520"/>
          <a:ext cx="5612899" cy="1646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03"/>
                <a:gridCol w="2955763"/>
                <a:gridCol w="726714"/>
                <a:gridCol w="495408"/>
                <a:gridCol w="448802"/>
                <a:gridCol w="460309"/>
              </a:tblGrid>
              <a:tr h="48373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글쓴이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조회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추천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8752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8752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8752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0325" y="412750"/>
            <a:ext cx="8976360" cy="6336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325" y="415290"/>
            <a:ext cx="8976360" cy="288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0" cy="6344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970" y="-5715"/>
            <a:ext cx="2520950" cy="3384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돋움" charset="0"/>
                <a:ea typeface="돋움" charset="0"/>
              </a:rPr>
              <a:t>게시판</a:t>
            </a:r>
            <a:r>
              <a:rPr lang="en-US" altLang="ko-KR" sz="16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cap="none" dirty="0" smtClean="0" b="0">
                <a:solidFill>
                  <a:schemeClr val="bg1"/>
                </a:solidFill>
                <a:latin typeface="돋움" charset="0"/>
                <a:ea typeface="돋움" charset="0"/>
              </a:rPr>
              <a:t>목록</a:t>
            </a:r>
            <a:r>
              <a:rPr lang="en-US" altLang="ko-KR" sz="16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(list.jsp)</a:t>
            </a:r>
            <a:endParaRPr lang="ko-KR" altLang="en-US" sz="1600" cap="none" dirty="0" smtClean="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915" y="426085"/>
            <a:ext cx="10229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화면설계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510" y="388620"/>
            <a:ext cx="6800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설명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5" y="1083310"/>
            <a:ext cx="400685" cy="400685"/>
          </a:xfrm>
          <a:prstGeom prst="rect">
            <a:avLst/>
          </a:prstGeom>
        </p:spPr>
      </p:pic>
      <p:sp>
        <p:nvSpPr>
          <p:cNvPr id="13" name="TextBox 12"/>
          <p:cNvSpPr txBox="1">
            <a:spLocks/>
          </p:cNvSpPr>
          <p:nvPr/>
        </p:nvSpPr>
        <p:spPr>
          <a:xfrm>
            <a:off x="505460" y="1682750"/>
            <a:ext cx="198120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08서울남산체 B" charset="0"/>
                <a:ea typeface="08서울남산체 B" charset="0"/>
              </a:rPr>
              <a:t>제목 게시판</a:t>
            </a:r>
            <a:endParaRPr lang="ko-KR" altLang="en-US" sz="1800" b="0" cap="none" dirty="0" smtClean="0">
              <a:latin typeface="08서울남산체 B" charset="0"/>
              <a:ea typeface="08서울남산체 B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82875" y="1038225"/>
            <a:ext cx="1523365" cy="39941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로고 이미지</a:t>
            </a:r>
            <a:endParaRPr lang="ko-KR" altLang="en-US" sz="20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1995" y="5092065"/>
            <a:ext cx="5100955" cy="57594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도형 17"/>
          <p:cNvSpPr>
            <a:spLocks/>
          </p:cNvSpPr>
          <p:nvPr/>
        </p:nvSpPr>
        <p:spPr>
          <a:xfrm>
            <a:off x="503555" y="974725"/>
            <a:ext cx="5630545" cy="6978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>
            <a:noAutofit/>
          </a:bodyPr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5" name="도형 22"/>
          <p:cNvSpPr>
            <a:spLocks/>
          </p:cNvSpPr>
          <p:nvPr/>
        </p:nvSpPr>
        <p:spPr>
          <a:xfrm>
            <a:off x="2478405" y="5224780"/>
            <a:ext cx="220345" cy="2209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algn="r" defTabSz="685800"/>
            <a:r>
              <a:rPr lang="en-US" altLang="ko-KR" sz="1400" b="1" baseline="-25000" dirty="0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b="1" baseline="-25000" dirty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4004945"/>
            <a:ext cx="4079875" cy="543560"/>
          </a:xfrm>
          <a:prstGeom prst="rect">
            <a:avLst/>
          </a:prstGeom>
          <a:noFill/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55" y="3853815"/>
            <a:ext cx="636270" cy="357505"/>
          </a:xfrm>
          <a:prstGeom prst="rect">
            <a:avLst/>
          </a:prstGeom>
          <a:noFill/>
        </p:spPr>
      </p:pic>
      <p:sp>
        <p:nvSpPr>
          <p:cNvPr id="44" name="도형 14"/>
          <p:cNvSpPr>
            <a:spLocks/>
          </p:cNvSpPr>
          <p:nvPr/>
        </p:nvSpPr>
        <p:spPr>
          <a:xfrm>
            <a:off x="5175885" y="3869690"/>
            <a:ext cx="220345" cy="2209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algn="r" defTabSz="685800"/>
            <a:r>
              <a:rPr lang="en-US" altLang="ko-KR" sz="1400" b="1" baseline="-25000" dirty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baseline="-25000" dirty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3" name="도형 15"/>
          <p:cNvSpPr>
            <a:spLocks/>
          </p:cNvSpPr>
          <p:nvPr/>
        </p:nvSpPr>
        <p:spPr>
          <a:xfrm>
            <a:off x="1414780" y="4335780"/>
            <a:ext cx="220345" cy="2209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algn="r" defTabSz="685800"/>
            <a:r>
              <a:rPr lang="en-US" altLang="ko-KR" sz="1400" b="1" baseline="-25000" dirty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baseline="-25000" dirty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4" name="도형 16"/>
          <p:cNvSpPr>
            <a:spLocks/>
          </p:cNvSpPr>
          <p:nvPr/>
        </p:nvSpPr>
        <p:spPr>
          <a:xfrm>
            <a:off x="1200150" y="1055370"/>
            <a:ext cx="220345" cy="2209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algn="r" defTabSz="685800"/>
            <a:r>
              <a:rPr lang="en-US" altLang="ko-KR" sz="1400" b="1" baseline="-25000" dirty="0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b="1" baseline="-25000" dirty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5" name="텍스트 상자 20"/>
          <p:cNvSpPr txBox="1">
            <a:spLocks/>
          </p:cNvSpPr>
          <p:nvPr/>
        </p:nvSpPr>
        <p:spPr>
          <a:xfrm>
            <a:off x="2881630" y="5234305"/>
            <a:ext cx="781050" cy="254000"/>
          </a:xfrm>
          <a:prstGeom prst="rect">
            <a:avLst/>
          </a:prstGeom>
          <a:noFill/>
        </p:spPr>
        <p:txBody>
          <a:bodyPr vert="horz" wrap="none" lIns="68580" tIns="34290" rIns="68580" bIns="34290" anchor="t">
            <a:spAutoFit/>
          </a:bodyPr>
          <a:lstStyle/>
          <a:p>
            <a:pPr defTabSz="685800" eaLnBrk="0"/>
            <a:r>
              <a:rPr lang="en-US" altLang="ko-KR" sz="1200" dirty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200" dirty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6609080" y="727710"/>
          <a:ext cx="2427605" cy="51701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9395"/>
                <a:gridCol w="2188210"/>
              </a:tblGrid>
              <a:tr h="1803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4338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번호: 글번호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제목 : 글제목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       (제목 오른쪽에 댓글수 표시)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글쓴이 : 글을쓴사람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날짜 : 작성한 날짜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조회 : 글을 읽은 횟수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추천 : 글을쓰고 추천한 횟수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paging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7246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페이지: 글페이지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‘다음 &gt;’ : 다음페이지로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‘맨뒤&gt;&gt;’:맨뒤페이지로 이동 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writer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글쓰기 : 글등록페이지로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search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676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검색 : 번호,글제목,글쓴이,날짜 검색기능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9240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SUBVISUAL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676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개설한 사람이 넣은 이미지 삽입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저장된 이미지 없을시 기본 이미지 삽입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2479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kern="1200" dirty="0" smtClean="0" cap="none" b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676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" name="Oval 63"/>
          <p:cNvSpPr>
            <a:spLocks/>
          </p:cNvSpPr>
          <p:nvPr/>
        </p:nvSpPr>
        <p:spPr bwMode="auto">
          <a:xfrm>
            <a:off x="914400" y="393255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60" name="Oval 63"/>
          <p:cNvSpPr>
            <a:spLocks/>
          </p:cNvSpPr>
          <p:nvPr/>
        </p:nvSpPr>
        <p:spPr bwMode="auto">
          <a:xfrm>
            <a:off x="466725" y="245364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448945" y="1675765"/>
            <a:ext cx="220980" cy="2216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7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93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 rot="0">
            <a:off x="60325" y="412750"/>
            <a:ext cx="8976995" cy="633730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60325" y="415290"/>
            <a:ext cx="8976995" cy="28892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rot="0">
            <a:off x="6588125" y="404495"/>
            <a:ext cx="635" cy="6345555"/>
          </a:xfrm>
          <a:prstGeom prst="line"/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/>
          </p:cNvSpPr>
          <p:nvPr/>
        </p:nvSpPr>
        <p:spPr>
          <a:xfrm rot="0">
            <a:off x="13970" y="-5715"/>
            <a:ext cx="2521585" cy="3384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FFFFFF"/>
                </a:solidFill>
                <a:latin typeface="돋움" charset="0"/>
                <a:ea typeface="돋움" charset="0"/>
              </a:rPr>
              <a:t>게시판 글 읽기 화면</a:t>
            </a:r>
            <a:endParaRPr lang="ko-KR" altLang="en-US" sz="1600" cap="none" dirty="0" smtClean="0" b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1915" y="426085"/>
            <a:ext cx="1023620" cy="3086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cap="none" dirty="0" smtClean="0" b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7636510" y="388620"/>
            <a:ext cx="680720" cy="3086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cap="none" dirty="0" smtClean="0" b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pic>
        <p:nvPicPr>
          <p:cNvPr id="12" name="그림 11" descr="C:/Users/class2-17/AppData/Roaming/PolarisOffice/ETemp/6352_6703712/image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67385" y="1083310"/>
            <a:ext cx="401320" cy="401320"/>
          </a:xfrm>
          <a:prstGeom prst="rect"/>
          <a:noFill/>
        </p:spPr>
      </p:pic>
      <p:sp>
        <p:nvSpPr>
          <p:cNvPr id="10" name="직사각형 9"/>
          <p:cNvSpPr>
            <a:spLocks/>
          </p:cNvSpPr>
          <p:nvPr/>
        </p:nvSpPr>
        <p:spPr>
          <a:xfrm rot="0">
            <a:off x="2682875" y="1038225"/>
            <a:ext cx="1524000" cy="40005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6858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로고 이미지</a:t>
            </a:r>
            <a:endParaRPr lang="ko-KR" altLang="en-US" sz="2000" cap="none" dirty="0" smtClean="0" b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직사각형 30"/>
          <p:cNvSpPr>
            <a:spLocks/>
          </p:cNvSpPr>
          <p:nvPr/>
        </p:nvSpPr>
        <p:spPr>
          <a:xfrm rot="0">
            <a:off x="721995" y="6309360"/>
            <a:ext cx="5101590" cy="302260"/>
          </a:xfrm>
          <a:prstGeom prst="rect"/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503555" y="974725"/>
            <a:ext cx="5631180" cy="594995"/>
          </a:xfrm>
          <a:prstGeom prst="rect"/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vert="horz" anchor="ctr">
            <a:noAutofit/>
          </a:bodyPr>
          <a:lstStyle/>
          <a:p>
            <a:pPr marL="0" indent="0" algn="ctr" fontAlgn="auto" defTabSz="6858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 rot="0">
            <a:off x="2881630" y="6332220"/>
            <a:ext cx="1221740" cy="254000"/>
          </a:xfrm>
          <a:prstGeom prst="rect"/>
          <a:noFill/>
        </p:spPr>
        <p:txBody>
          <a:bodyPr wrap="none" lIns="68580" tIns="34290" rIns="68580" bIns="34290" vert="horz" anchor="t">
            <a:spAutoFit/>
          </a:bodyPr>
          <a:lstStyle/>
          <a:p>
            <a:pPr marL="0" indent="0" algn="l" fontAlgn="auto" defTabSz="6858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다음 장에 계속..</a:t>
            </a:r>
            <a:endParaRPr lang="ko-KR" altLang="en-US" sz="1200" cap="none" dirty="0" smtClean="0" b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6609080" y="727710"/>
          <a:ext cx="2427605" cy="29997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9395"/>
                <a:gridCol w="2188210"/>
              </a:tblGrid>
              <a:tr h="1803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로고 이미지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232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고유의 로고와 게시판 이름 표시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Content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87122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Title :  글 제목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Content : 글의 내용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Writer : 작성자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파일 첨부 : 다른 유저들이 다운로드를 위한 파일을 첨부하기 위함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87122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수정 : 버튼을 누르면 글 수정 페이지로..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삭제 : 버튼을 누르면 글 삭제 여부를 묻는 팝업창을 띄움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목록 : 버튼을 누르면 해당 게시판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 글 목록 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이어지는 다음 화면 설명......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1" name="도형 70"/>
          <p:cNvSpPr>
            <a:spLocks/>
          </p:cNvSpPr>
          <p:nvPr/>
        </p:nvSpPr>
        <p:spPr>
          <a:xfrm rot="0">
            <a:off x="589280" y="915670"/>
            <a:ext cx="221615" cy="22225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6858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8" name="도형 77"/>
          <p:cNvSpPr>
            <a:spLocks/>
          </p:cNvSpPr>
          <p:nvPr/>
        </p:nvSpPr>
        <p:spPr>
          <a:xfrm rot="0">
            <a:off x="592455" y="6276975"/>
            <a:ext cx="221615" cy="22225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6858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79" name="그림 78" descr="C:/Users/class2-17/AppData/Roaming/PolarisOffice/ETemp/6352_6703712/fImage64111481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9910" y="1751965"/>
            <a:ext cx="5521960" cy="4153535"/>
          </a:xfrm>
          <a:prstGeom prst="rect"/>
          <a:noFill/>
        </p:spPr>
      </p:pic>
      <p:sp>
        <p:nvSpPr>
          <p:cNvPr id="80" name="도형 79"/>
          <p:cNvSpPr>
            <a:spLocks/>
          </p:cNvSpPr>
          <p:nvPr/>
        </p:nvSpPr>
        <p:spPr>
          <a:xfrm rot="0">
            <a:off x="651510" y="4398010"/>
            <a:ext cx="5212715" cy="67754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1" name="도형 80"/>
          <p:cNvSpPr>
            <a:spLocks/>
          </p:cNvSpPr>
          <p:nvPr/>
        </p:nvSpPr>
        <p:spPr>
          <a:xfrm rot="0">
            <a:off x="446405" y="1981835"/>
            <a:ext cx="221615" cy="22225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6858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82" name="도형 81"/>
          <p:cNvSpPr>
            <a:spLocks/>
          </p:cNvSpPr>
          <p:nvPr/>
        </p:nvSpPr>
        <p:spPr>
          <a:xfrm rot="0">
            <a:off x="480695" y="5170805"/>
            <a:ext cx="221615" cy="22225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6858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83" name="텍스트 상자 82"/>
          <p:cNvSpPr txBox="1">
            <a:spLocks/>
          </p:cNvSpPr>
          <p:nvPr/>
        </p:nvSpPr>
        <p:spPr>
          <a:xfrm rot="0">
            <a:off x="694690" y="4620895"/>
            <a:ext cx="1903730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 첨부 :  </a:t>
            </a:r>
            <a:r>
              <a:rPr lang="en-US" altLang="ko-KR" sz="1000" cap="none" dirty="0" smtClean="0" u="sng" b="0">
                <a:solidFill>
                  <a:srgbClr val="0611F2"/>
                </a:solidFill>
                <a:latin typeface="맑은 고딕" charset="0"/>
                <a:ea typeface="맑은 고딕" charset="0"/>
              </a:rPr>
              <a:t>파일1</a:t>
            </a: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26</Pages>
  <Paragraphs>686</Paragraphs>
  <Words>1655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김남영</dc:creator>
  <cp:lastModifiedBy>class2-17</cp:lastModifiedBy>
  <dc:title>스토리보드</dc:title>
  <dcterms:modified xsi:type="dcterms:W3CDTF">2017-11-03T08:19:35Z</dcterms:modified>
</cp:coreProperties>
</file>