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D5C"/>
    <a:srgbClr val="EBF1DE"/>
    <a:srgbClr val="903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ga Prasath" userId="b76a031544905030" providerId="LiveId" clId="{919851F9-8A7E-44F0-96CD-AC93CABE1A93}"/>
    <pc:docChg chg="modSld">
      <pc:chgData name="Loga Prasath" userId="b76a031544905030" providerId="LiveId" clId="{919851F9-8A7E-44F0-96CD-AC93CABE1A93}" dt="2025-06-01T09:45:00.954" v="72" actId="1076"/>
      <pc:docMkLst>
        <pc:docMk/>
      </pc:docMkLst>
      <pc:sldChg chg="modSp mod">
        <pc:chgData name="Loga Prasath" userId="b76a031544905030" providerId="LiveId" clId="{919851F9-8A7E-44F0-96CD-AC93CABE1A93}" dt="2025-06-01T09:45:00.954" v="72" actId="1076"/>
        <pc:sldMkLst>
          <pc:docMk/>
          <pc:sldMk cId="0" sldId="261"/>
        </pc:sldMkLst>
        <pc:spChg chg="mod">
          <ac:chgData name="Loga Prasath" userId="b76a031544905030" providerId="LiveId" clId="{919851F9-8A7E-44F0-96CD-AC93CABE1A93}" dt="2025-06-01T09:45:00.954" v="72" actId="1076"/>
          <ac:spMkLst>
            <pc:docMk/>
            <pc:sldMk cId="0" sldId="261"/>
            <ac:spMk id="5" creationId="{4447B857-246A-BA4A-6633-185FE36827C4}"/>
          </ac:spMkLst>
        </pc:spChg>
        <pc:spChg chg="mod">
          <ac:chgData name="Loga Prasath" userId="b76a031544905030" providerId="LiveId" clId="{919851F9-8A7E-44F0-96CD-AC93CABE1A93}" dt="2025-06-01T09:44:54.807" v="71" actId="1076"/>
          <ac:spMkLst>
            <pc:docMk/>
            <pc:sldMk cId="0" sldId="261"/>
            <ac:spMk id="8" creationId="{7B2777E8-4F59-EF39-ACD9-886CB5594D41}"/>
          </ac:spMkLst>
        </pc:spChg>
        <pc:spChg chg="mod">
          <ac:chgData name="Loga Prasath" userId="b76a031544905030" providerId="LiveId" clId="{919851F9-8A7E-44F0-96CD-AC93CABE1A93}" dt="2025-06-01T09:43:36.501" v="65" actId="20577"/>
          <ac:spMkLst>
            <pc:docMk/>
            <pc:sldMk cId="0" sldId="261"/>
            <ac:spMk id="9" creationId="{E3375B15-7362-F2B4-EECE-44FBB1BC07DE}"/>
          </ac:spMkLst>
        </pc:spChg>
        <pc:spChg chg="mod">
          <ac:chgData name="Loga Prasath" userId="b76a031544905030" providerId="LiveId" clId="{919851F9-8A7E-44F0-96CD-AC93CABE1A93}" dt="2025-06-01T09:44:47.378" v="70" actId="1076"/>
          <ac:spMkLst>
            <pc:docMk/>
            <pc:sldMk cId="0" sldId="261"/>
            <ac:spMk id="30" creationId="{9AD7135E-33FA-9000-EEBD-22D3067B18DC}"/>
          </ac:spMkLst>
        </pc:spChg>
        <pc:spChg chg="mod">
          <ac:chgData name="Loga Prasath" userId="b76a031544905030" providerId="LiveId" clId="{919851F9-8A7E-44F0-96CD-AC93CABE1A93}" dt="2025-06-01T09:44:22.053" v="69" actId="14100"/>
          <ac:spMkLst>
            <pc:docMk/>
            <pc:sldMk cId="0" sldId="261"/>
            <ac:spMk id="33" creationId="{E470FB80-E281-1DB5-61F4-F3294455376A}"/>
          </ac:spMkLst>
        </pc:spChg>
        <pc:cxnChg chg="mod">
          <ac:chgData name="Loga Prasath" userId="b76a031544905030" providerId="LiveId" clId="{919851F9-8A7E-44F0-96CD-AC93CABE1A93}" dt="2025-06-01T09:45:00.954" v="72" actId="1076"/>
          <ac:cxnSpMkLst>
            <pc:docMk/>
            <pc:sldMk cId="0" sldId="261"/>
            <ac:cxnSpMk id="21" creationId="{98F29874-07D6-FCBD-917F-F5268CB9D8C8}"/>
          </ac:cxnSpMkLst>
        </pc:cxnChg>
        <pc:cxnChg chg="mod">
          <ac:chgData name="Loga Prasath" userId="b76a031544905030" providerId="LiveId" clId="{919851F9-8A7E-44F0-96CD-AC93CABE1A93}" dt="2025-06-01T09:45:00.954" v="72" actId="1076"/>
          <ac:cxnSpMkLst>
            <pc:docMk/>
            <pc:sldMk cId="0" sldId="261"/>
            <ac:cxnSpMk id="25" creationId="{D087379F-28C8-6822-2C88-AF588B9CC488}"/>
          </ac:cxnSpMkLst>
        </pc:cxnChg>
        <pc:cxnChg chg="mod">
          <ac:chgData name="Loga Prasath" userId="b76a031544905030" providerId="LiveId" clId="{919851F9-8A7E-44F0-96CD-AC93CABE1A93}" dt="2025-06-01T09:44:54.807" v="71" actId="1076"/>
          <ac:cxnSpMkLst>
            <pc:docMk/>
            <pc:sldMk cId="0" sldId="261"/>
            <ac:cxnSpMk id="27" creationId="{CB41E4DA-29A3-BB96-7AB9-912324629CE2}"/>
          </ac:cxnSpMkLst>
        </pc:cxnChg>
        <pc:cxnChg chg="mod">
          <ac:chgData name="Loga Prasath" userId="b76a031544905030" providerId="LiveId" clId="{919851F9-8A7E-44F0-96CD-AC93CABE1A93}" dt="2025-06-01T09:44:22.053" v="69" actId="14100"/>
          <ac:cxnSpMkLst>
            <pc:docMk/>
            <pc:sldMk cId="0" sldId="261"/>
            <ac:cxnSpMk id="32" creationId="{0C43A37F-8387-0B41-A3DE-E698C94850C6}"/>
          </ac:cxnSpMkLst>
        </pc:cxnChg>
        <pc:cxnChg chg="mod">
          <ac:chgData name="Loga Prasath" userId="b76a031544905030" providerId="LiveId" clId="{919851F9-8A7E-44F0-96CD-AC93CABE1A93}" dt="2025-06-01T09:44:47.378" v="70" actId="1076"/>
          <ac:cxnSpMkLst>
            <pc:docMk/>
            <pc:sldMk cId="0" sldId="261"/>
            <ac:cxnSpMk id="38" creationId="{6C6AEDAA-40BB-8B99-D35E-1CF94CC8A7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94300F-AEB0-E2E7-0CCE-F70A47930DE7}"/>
              </a:ext>
            </a:extLst>
          </p:cNvPr>
          <p:cNvSpPr/>
          <p:nvPr/>
        </p:nvSpPr>
        <p:spPr>
          <a:xfrm>
            <a:off x="4186008" y="12161"/>
            <a:ext cx="4957991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person and person working out&#10;&#10;AI-generated content may be incorrect.">
            <a:extLst>
              <a:ext uri="{FF2B5EF4-FFF2-40B4-BE49-F238E27FC236}">
                <a16:creationId xmlns:a16="http://schemas.microsoft.com/office/drawing/2014/main" id="{A48441BD-E4DB-6ED6-126F-F73BA200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566"/>
            <a:ext cx="4186008" cy="5583595"/>
          </a:xfrm>
          <a:prstGeom prst="rect">
            <a:avLst/>
          </a:prstGeom>
          <a:solidFill>
            <a:srgbClr val="903A43"/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17" y="1619596"/>
            <a:ext cx="5528187" cy="1470025"/>
          </a:xfrm>
        </p:spPr>
        <p:txBody>
          <a:bodyPr/>
          <a:lstStyle/>
          <a:p>
            <a:r>
              <a:rPr sz="2400" b="1" u="sng" dirty="0">
                <a:latin typeface="Times New Roman"/>
              </a:rPr>
              <a:t>AI-Based Fitness Bot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95272FCB-A62D-5213-B201-1AFBB3239837}"/>
              </a:ext>
            </a:extLst>
          </p:cNvPr>
          <p:cNvSpPr txBox="1"/>
          <p:nvPr/>
        </p:nvSpPr>
        <p:spPr>
          <a:xfrm>
            <a:off x="3490452" y="3441161"/>
            <a:ext cx="5417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Inigho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Benjamin L	-	811722001016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Loga Prasath 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	811722001028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Vasil Hassan R	-	811722001054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Mrs. A. Sumathi, Assistant Professor/AI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269F3BF-4616-DE56-6E53-E39E000D74C5}"/>
              </a:ext>
            </a:extLst>
          </p:cNvPr>
          <p:cNvSpPr/>
          <p:nvPr/>
        </p:nvSpPr>
        <p:spPr>
          <a:xfrm>
            <a:off x="225318" y="184556"/>
            <a:ext cx="3265134" cy="1156114"/>
          </a:xfrm>
          <a:custGeom>
            <a:avLst/>
            <a:gdLst/>
            <a:ahLst/>
            <a:cxnLst/>
            <a:rect l="l" t="t" r="r" b="b"/>
            <a:pathLst>
              <a:path w="3513744" h="1248917">
                <a:moveTo>
                  <a:pt x="0" y="0"/>
                </a:moveTo>
                <a:lnTo>
                  <a:pt x="3513744" y="0"/>
                </a:lnTo>
                <a:lnTo>
                  <a:pt x="3513744" y="1248916"/>
                </a:lnTo>
                <a:lnTo>
                  <a:pt x="0" y="12489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03EE3-1D18-8848-C6EE-62C6FB96A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012" y="57355"/>
            <a:ext cx="126682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64BA0C-4DFD-2E15-1354-4061227D711C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MODULE 1: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ACQUISITION AND PERSONALIZATION LAYER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592DD-FE81-E06B-D408-C3D3E7F673F8}"/>
              </a:ext>
            </a:extLst>
          </p:cNvPr>
          <p:cNvSpPr txBox="1"/>
          <p:nvPr/>
        </p:nvSpPr>
        <p:spPr>
          <a:xfrm>
            <a:off x="294967" y="1770260"/>
            <a:ext cx="855406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 Notes: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captured through structured forms or API endpoints and normalized for integration with downstream models.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 are stored in a secure, scalable database (e.g., MongoDB, PostgreSQL) with support for update and retrieval operations.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serves as feature vectors for machine learning models that generate fitness and nutrition recommendations using fine-tuned transformer-based LLMs (e.g., Mistral-7B via Together API).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F521A3-E5C8-85F5-0579-6955E3F56A13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/>
              </a:rPr>
              <a:t>MODULE 2 : CHATBOT INTERACTION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0E0A9-AF81-C88C-CFCC-DA15AD27752A}"/>
              </a:ext>
            </a:extLst>
          </p:cNvPr>
          <p:cNvSpPr txBox="1"/>
          <p:nvPr/>
        </p:nvSpPr>
        <p:spPr>
          <a:xfrm>
            <a:off x="117986" y="1828443"/>
            <a:ext cx="89375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establishes real-time, intelligent dialogue between the user and the Fitness AI system using a transformer-based large language model. It acts as the core engine for personalized response generation, ESS routines, dietary advice, and clarification of health queries.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Model Specification: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r>
              <a:rPr lang="en-IN" sz="2400" b="1" dirty="0">
                <a:solidFill>
                  <a:schemeClr val="tx1"/>
                </a:solidFill>
              </a:rPr>
              <a:t>	Model Used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  <a:r>
              <a:rPr lang="en-IN" sz="2400" dirty="0" err="1">
                <a:solidFill>
                  <a:schemeClr val="tx1"/>
                </a:solidFill>
              </a:rPr>
              <a:t>mistralai</a:t>
            </a:r>
            <a:r>
              <a:rPr lang="en-IN" sz="2400" dirty="0">
                <a:solidFill>
                  <a:schemeClr val="tx1"/>
                </a:solidFill>
              </a:rPr>
              <a:t>/Mistral-7B-Instruct-v0.2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Architecture: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Decoder-only transformer architecture utilizing </a:t>
            </a:r>
            <a:r>
              <a:rPr lang="en-US" sz="2400" b="1" dirty="0">
                <a:solidFill>
                  <a:schemeClr val="tx1"/>
                </a:solidFill>
              </a:rPr>
              <a:t>Grouped-Query Attention (GQA)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Sliding Window Attention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22904-C1A6-66E8-1AA5-8D7FAB2F388B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/>
              </a:rPr>
              <a:t>MODULE 2 : CHATBOT INTERACTION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D04DB-B9A7-6EC7-BB70-76459422EDB7}"/>
              </a:ext>
            </a:extLst>
          </p:cNvPr>
          <p:cNvSpPr txBox="1"/>
          <p:nvPr/>
        </p:nvSpPr>
        <p:spPr>
          <a:xfrm>
            <a:off x="1042219" y="2222090"/>
            <a:ext cx="7157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Workflow: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&amp; UI Rendering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434A7A-9E3B-F817-62A1-BE0BC250F087}"/>
              </a:ext>
            </a:extLst>
          </p:cNvPr>
          <p:cNvSpPr/>
          <p:nvPr/>
        </p:nvSpPr>
        <p:spPr>
          <a:xfrm>
            <a:off x="1042219" y="319549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MODULE 3 : WORKOUT RECOMMENDATION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49E62-4158-7195-A3A7-38EE1D652685}"/>
              </a:ext>
            </a:extLst>
          </p:cNvPr>
          <p:cNvSpPr txBox="1"/>
          <p:nvPr/>
        </p:nvSpPr>
        <p:spPr>
          <a:xfrm>
            <a:off x="373625" y="1659194"/>
            <a:ext cx="85442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deliver structured and progressive fitness routines tailored to the user’s current capabilities, preferences, and long-term goals (e.g., fat loss, hypertrophy, endurance, strength training).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Workflow: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Feature Vector Construction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Model-Assisted Generation</a:t>
            </a:r>
            <a:endParaRPr kumimoji="0" lang="en-US" altLang="en-US" sz="2400" u="none" strike="noStrike" cap="none" normalizeH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1" i="0" kern="120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i="0" kern="120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Post-Processing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i="0" kern="120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Structuring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D8E362-3C4F-CCCA-BD4E-674E2BC2BD2F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MODULE 3 : WORKOUT RECOMMENDATION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3362-9682-103D-341C-CB8AC45A0599}"/>
              </a:ext>
            </a:extLst>
          </p:cNvPr>
          <p:cNvSpPr txBox="1"/>
          <p:nvPr/>
        </p:nvSpPr>
        <p:spPr>
          <a:xfrm>
            <a:off x="752168" y="2185219"/>
            <a:ext cx="76396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hangingPunct="0"/>
            <a:endParaRPr lang="en-US" sz="1600" b="0" i="0" kern="1200" baseline="0">
              <a:ln>
                <a:noFill/>
              </a:ln>
              <a:solidFill>
                <a:srgbClr val="B55D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/>
            <a:endParaRPr lang="en-US" sz="1600" b="0" i="0" kern="1200" baseline="0">
              <a:ln>
                <a:noFill/>
              </a:ln>
              <a:solidFill>
                <a:srgbClr val="B55D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Stack:</a:t>
            </a:r>
          </a:p>
          <a:p>
            <a:pPr>
              <a:buNone/>
            </a:pPr>
            <a:endParaRPr lang="en-I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Inference Layer: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Mistral 7B via Together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Layer: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Python-based rule engine for safety and structure checks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Renderer:</a:t>
            </a:r>
            <a:r>
              <a:rPr lang="en-I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Dynamic HTML/JSON rendering for chatbot and web app frontend</a:t>
            </a:r>
          </a:p>
          <a:p>
            <a:pPr marL="0" marR="0" indent="0" algn="l" rtl="0" eaLnBrk="0" fontAlgn="base" latinLnBrk="0" hangingPunct="0"/>
            <a:endParaRPr lang="en-IN" sz="1400" dirty="0">
              <a:solidFill>
                <a:srgbClr val="B55D5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5B53B2-1386-DD76-14AF-8901B4A01D42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/>
              </a:rPr>
              <a:t>MODULE 4 : DIET RECOMMENDATION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F6170-4959-C9CE-7B07-EA36097653AD}"/>
              </a:ext>
            </a:extLst>
          </p:cNvPr>
          <p:cNvSpPr txBox="1"/>
          <p:nvPr/>
        </p:nvSpPr>
        <p:spPr>
          <a:xfrm>
            <a:off x="560438" y="1600200"/>
            <a:ext cx="82689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adaptive, goal-specific meal plans that align with the user’s caloric requirements, macronutrient ratios, and dietary restrictions or preferences (e.g., vegetarian, vegan, high-protein).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Workflow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Parsing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TDEE &amp; Macronutrient Estimation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Prompt-Driven Meal Plan Generation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Nutritional Constraint Enforcement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Meal Plan Structuring &amp; Delivery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838253-6CA9-B8FB-49A5-4FFE8B264FA9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Times New Roman"/>
              </a:rPr>
              <a:t>MODULE 4 : DIET RECOMMENDATION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A5A52-3D07-8C68-F917-1CD383CF1673}"/>
              </a:ext>
            </a:extLst>
          </p:cNvPr>
          <p:cNvSpPr txBox="1"/>
          <p:nvPr/>
        </p:nvSpPr>
        <p:spPr>
          <a:xfrm>
            <a:off x="137652" y="2222090"/>
            <a:ext cx="9114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Stack: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Mistral 7B via Together API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Module: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Python-based engine for BMR/TDEE/macros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Layer: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Nutritional ruleset + optional database integration (e.g., USDA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API)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Output: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Web-based or chatbot meal card rendering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7272BC-37C2-ECBB-4277-48B4E659A46C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ADVANTAGES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FF193-E2A9-86EF-BBB1-2F4B609979AD}"/>
              </a:ext>
            </a:extLst>
          </p:cNvPr>
          <p:cNvSpPr txBox="1"/>
          <p:nvPr/>
        </p:nvSpPr>
        <p:spPr>
          <a:xfrm>
            <a:off x="540773" y="1964353"/>
            <a:ext cx="77281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Personalized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24/7 AI Interaction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Scientifically Optimized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Region-Aware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&amp; Scalable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90E783-4374-AB79-1F95-94A3CDAD094B}"/>
              </a:ext>
            </a:extLst>
          </p:cNvPr>
          <p:cNvSpPr/>
          <p:nvPr/>
        </p:nvSpPr>
        <p:spPr>
          <a:xfrm>
            <a:off x="1042219" y="363179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APPLICATIONS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4F557-E56F-8D88-BF6C-0783A3E54AA0}"/>
              </a:ext>
            </a:extLst>
          </p:cNvPr>
          <p:cNvSpPr txBox="1"/>
          <p:nvPr/>
        </p:nvSpPr>
        <p:spPr>
          <a:xfrm>
            <a:off x="481780" y="2084439"/>
            <a:ext cx="8180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Fitness Coaching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Wellness Apps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&amp; Holistic Health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Wellness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Preventive Healthcare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R&amp;D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CCB24F-B8B2-D6AB-76A5-591D012CB81D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CONCLUSION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F1559-B8CF-4478-5CB8-24332B32C7F9}"/>
              </a:ext>
            </a:extLst>
          </p:cNvPr>
          <p:cNvSpPr txBox="1"/>
          <p:nvPr/>
        </p:nvSpPr>
        <p:spPr>
          <a:xfrm>
            <a:off x="393290" y="2558845"/>
            <a:ext cx="8357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AI-Based Fitness Bot effectively integrates large language models (LLMs) into personalized health and wellness systems, offering scalable, goal-oriented fitness planning through AI-generated content and 24/7 interactive support via natural language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processing.It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overcomes limitations of traditional platforms by providing culturally relevant guidance and a modular architecture compatible with mobile apps, wearables, and health platforms.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B104CC-6F82-FAA5-E6D3-E33C481E9E6C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OBJECTIVE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3A011-4778-06A8-315E-94701D06E231}"/>
              </a:ext>
            </a:extLst>
          </p:cNvPr>
          <p:cNvSpPr txBox="1"/>
          <p:nvPr/>
        </p:nvSpPr>
        <p:spPr>
          <a:xfrm>
            <a:off x="653845" y="2320412"/>
            <a:ext cx="7836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fitness assistant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algorithms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deliver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workout and nutrition guidance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individual user profiles, lifestyle factors, and fitness goals.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12C3C5-D32C-F61F-E683-AC43393920C1}"/>
              </a:ext>
            </a:extLst>
          </p:cNvPr>
          <p:cNvSpPr/>
          <p:nvPr/>
        </p:nvSpPr>
        <p:spPr>
          <a:xfrm>
            <a:off x="1042219" y="350272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REFERENCES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22130-404C-A464-881C-94B9DA4EF52D}"/>
              </a:ext>
            </a:extLst>
          </p:cNvPr>
          <p:cNvSpPr txBox="1"/>
          <p:nvPr/>
        </p:nvSpPr>
        <p:spPr>
          <a:xfrm>
            <a:off x="98322" y="1627234"/>
            <a:ext cx="89571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Jagjit Singh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Dhatterwal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Anupam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Baliyan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Om Prakash, "Reliability Driven and Dynamic Re-synthesis of Error Recovery in Cyber-Physical Biochips" in Cyber Physical Systems, Chapman and Hall/CRC, pp. 15-34, 2023.</a:t>
            </a:r>
          </a:p>
          <a:p>
            <a:pPr marL="342900" indent="-342900">
              <a:buAutoNum type="arabicPeriod"/>
            </a:pP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Jagjit Singh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Dhatterwal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Kuldeep Singh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Kaswan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Naresh Kumar, "Telemedicine-based Development of M-Health Informatics using AI",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Healthcare Decision Making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159, 2023.</a:t>
            </a:r>
            <a:endParaRPr lang="en-IN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Kuldeep Singh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Kaswan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Jagjit Singh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Dhatterwal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Naresh Kumar and Sandeep Lal, "Artificial Intelligence for Financial Services" in Contemporary Studies of Risks in Emerging Technology Part A, Emerald Publishing Limited, pp. 71-92, 2023.</a:t>
            </a:r>
          </a:p>
          <a:p>
            <a:pPr>
              <a:buNone/>
            </a:pPr>
            <a:endParaRPr lang="en-IN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Karras et al., "A Style-Based Generator Architecture for Generative Adversarial Networks",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Neural Information Processing Systems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>
              <a:buNone/>
            </a:pPr>
            <a:endParaRPr lang="en-IN" sz="1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T. Park et al., "SPADE: Semantic Image Synthesis with Spatially-Adaptive Normalization",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Conference on Computer Vision and Pattern Recognition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algn="l">
              <a:buNone/>
            </a:pP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C5A638-50BD-70FC-AAE1-D6A326631637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j-ea"/>
                <a:cs typeface="+mj-cs"/>
              </a:rPr>
              <a:t>EXISTING SYSTEM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0EC84-75CB-E851-7BE2-3E83B87930DE}"/>
              </a:ext>
            </a:extLst>
          </p:cNvPr>
          <p:cNvSpPr txBox="1"/>
          <p:nvPr/>
        </p:nvSpPr>
        <p:spPr>
          <a:xfrm>
            <a:off x="624348" y="1784915"/>
            <a:ext cx="7895304" cy="461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current practice, fitness and nutritional guidance is typically delivered through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consultation and static content platforms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lacking real-time personalization or adaptive intelligence.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System:</a:t>
            </a:r>
          </a:p>
          <a:p>
            <a:pPr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Consultations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Fitness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Context Awareness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79A75D-A619-CD35-0241-104EB3538878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PROPOSED SYSTEM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07B61-A15B-1FE9-198D-197119622D07}"/>
              </a:ext>
            </a:extLst>
          </p:cNvPr>
          <p:cNvSpPr txBox="1"/>
          <p:nvPr/>
        </p:nvSpPr>
        <p:spPr>
          <a:xfrm>
            <a:off x="346587" y="1775222"/>
            <a:ext cx="84508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introduces an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AI-driven, interactive fitness bot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computation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 deliver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personalized, real-time workout and dietary guidance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a conversational interface.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Profiling Module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Engine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Workout Recommendation Module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92091"/>
              </p:ext>
            </p:extLst>
          </p:nvPr>
        </p:nvGraphicFramePr>
        <p:xfrm>
          <a:off x="149942" y="1739413"/>
          <a:ext cx="8846574" cy="45139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3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4843">
                <a:tc>
                  <a:txBody>
                    <a:bodyPr/>
                    <a:lstStyle/>
                    <a:p>
                      <a:r>
                        <a:rPr sz="1200" dirty="0" err="1"/>
                        <a:t>S.No</a:t>
                      </a:r>
                      <a:endParaRPr sz="1200" dirty="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Title</a:t>
                      </a:r>
                      <a:endParaRPr sz="1200" dirty="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/>
                        <a:t>Year</a:t>
                      </a:r>
                      <a:endParaRPr sz="120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Author</a:t>
                      </a:r>
                      <a:endParaRPr sz="1200" dirty="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Technique Used</a:t>
                      </a:r>
                      <a:endParaRPr sz="1200" dirty="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Demerits</a:t>
                      </a:r>
                      <a:endParaRPr sz="1200" dirty="0">
                        <a:latin typeface="Times New Roman"/>
                      </a:endParaRPr>
                    </a:p>
                  </a:txBody>
                  <a:tcPr>
                    <a:solidFill>
                      <a:srgbClr val="B55D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843">
                <a:tc>
                  <a:txBody>
                    <a:bodyPr/>
                    <a:lstStyle/>
                    <a:p>
                      <a:r>
                        <a:rPr sz="1200" dirty="0"/>
                        <a:t>1</a:t>
                      </a:r>
                      <a:endParaRPr sz="1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AI in Personal Fitness Training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2021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Dr. Smith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Supervised ML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Lacks real-time interaction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843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Fitness Chatbots using NLP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2022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J. Kumar</a:t>
                      </a:r>
                      <a:endParaRPr sz="1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Transformer NLP Model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Not personalized enough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843"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Diet Planning with ML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2020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A. Lee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Clustering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Limited food database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843"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IoT &amp; AI in Health Monitoring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2023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R. Gupta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IoT + AI Hybrid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Privacy issues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843"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AI-based Recommendation Systems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2019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N. Patel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Collaborative Filtering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Cold-start problem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845">
                <a:tc>
                  <a:txBody>
                    <a:bodyPr/>
                    <a:lstStyle/>
                    <a:p>
                      <a:r>
                        <a:rPr sz="1200"/>
                        <a:t>6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Artificial Intelligence: A Modern Approach</a:t>
                      </a:r>
                      <a:endParaRPr sz="1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2020 (3rd Ed.)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Stuart Russell &amp; Peter Norvig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Broad AI Techniques (NLP, ML, Planning)</a:t>
                      </a:r>
                      <a:endParaRPr sz="12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Not specific to fitness domain</a:t>
                      </a:r>
                      <a:endParaRPr sz="1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8E4D81-3328-E7F2-2F61-835343547E77}"/>
              </a:ext>
            </a:extLst>
          </p:cNvPr>
          <p:cNvSpPr/>
          <p:nvPr/>
        </p:nvSpPr>
        <p:spPr>
          <a:xfrm>
            <a:off x="1042219" y="298207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LITERATURE SURVEY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52AF3A-F772-C991-D3A5-052FF498C3FB}"/>
              </a:ext>
            </a:extLst>
          </p:cNvPr>
          <p:cNvSpPr/>
          <p:nvPr/>
        </p:nvSpPr>
        <p:spPr>
          <a:xfrm>
            <a:off x="1042219" y="383712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ARCHITECTURE / DATA FLOW DIAGRAM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1995A48-9B70-37D5-2D02-5D0C6837EDC3}"/>
              </a:ext>
            </a:extLst>
          </p:cNvPr>
          <p:cNvSpPr/>
          <p:nvPr/>
        </p:nvSpPr>
        <p:spPr>
          <a:xfrm>
            <a:off x="147483" y="1750141"/>
            <a:ext cx="8809703" cy="484730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7B857-246A-BA4A-6633-185FE36827C4}"/>
              </a:ext>
            </a:extLst>
          </p:cNvPr>
          <p:cNvSpPr/>
          <p:nvPr/>
        </p:nvSpPr>
        <p:spPr>
          <a:xfrm>
            <a:off x="2207339" y="2347452"/>
            <a:ext cx="1843549" cy="1081548"/>
          </a:xfrm>
          <a:prstGeom prst="rect">
            <a:avLst/>
          </a:prstGeom>
          <a:solidFill>
            <a:srgbClr val="B55D5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777E8-4F59-EF39-ACD9-886CB5594D41}"/>
              </a:ext>
            </a:extLst>
          </p:cNvPr>
          <p:cNvSpPr/>
          <p:nvPr/>
        </p:nvSpPr>
        <p:spPr>
          <a:xfrm>
            <a:off x="4989866" y="2347452"/>
            <a:ext cx="1843549" cy="1081548"/>
          </a:xfrm>
          <a:prstGeom prst="rect">
            <a:avLst/>
          </a:prstGeom>
          <a:solidFill>
            <a:srgbClr val="B55D5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Constructor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75B15-7362-F2B4-EECE-44FBB1BC07DE}"/>
              </a:ext>
            </a:extLst>
          </p:cNvPr>
          <p:cNvSpPr/>
          <p:nvPr/>
        </p:nvSpPr>
        <p:spPr>
          <a:xfrm>
            <a:off x="4989865" y="4822607"/>
            <a:ext cx="1843549" cy="1081548"/>
          </a:xfrm>
          <a:prstGeom prst="rect">
            <a:avLst/>
          </a:prstGeom>
          <a:solidFill>
            <a:srgbClr val="B55D5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B8CD3-C68B-691C-3CAD-5F35943B75AD}"/>
              </a:ext>
            </a:extLst>
          </p:cNvPr>
          <p:cNvSpPr/>
          <p:nvPr/>
        </p:nvSpPr>
        <p:spPr>
          <a:xfrm>
            <a:off x="2207340" y="4822607"/>
            <a:ext cx="1843549" cy="1081548"/>
          </a:xfrm>
          <a:prstGeom prst="rect">
            <a:avLst/>
          </a:prstGeom>
          <a:solidFill>
            <a:srgbClr val="B55D5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F29874-07D6-FCBD-917F-F5268CB9D8C8}"/>
              </a:ext>
            </a:extLst>
          </p:cNvPr>
          <p:cNvCxnSpPr>
            <a:cxnSpLocks/>
            <a:stCxn id="33" idx="6"/>
            <a:endCxn id="5" idx="1"/>
          </p:cNvCxnSpPr>
          <p:nvPr/>
        </p:nvCxnSpPr>
        <p:spPr>
          <a:xfrm flipV="1">
            <a:off x="1496290" y="2888226"/>
            <a:ext cx="711049" cy="1217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87379F-28C8-6822-2C88-AF588B9CC488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050888" y="2888226"/>
            <a:ext cx="9389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41E4DA-29A3-BB96-7AB9-912324629CE2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>
            <a:off x="6833415" y="2888226"/>
            <a:ext cx="1093844" cy="67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3C901B-54FA-9195-1C65-A084D30EF229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050889" y="5363381"/>
            <a:ext cx="9389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43A37F-8387-0B41-A3DE-E698C94850C6}"/>
              </a:ext>
            </a:extLst>
          </p:cNvPr>
          <p:cNvCxnSpPr>
            <a:cxnSpLocks/>
            <a:stCxn id="10" idx="1"/>
            <a:endCxn id="33" idx="6"/>
          </p:cNvCxnSpPr>
          <p:nvPr/>
        </p:nvCxnSpPr>
        <p:spPr>
          <a:xfrm flipH="1" flipV="1">
            <a:off x="1496290" y="4106181"/>
            <a:ext cx="711050" cy="12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70FB80-E281-1DB5-61F4-F3294455376A}"/>
              </a:ext>
            </a:extLst>
          </p:cNvPr>
          <p:cNvSpPr/>
          <p:nvPr/>
        </p:nvSpPr>
        <p:spPr>
          <a:xfrm>
            <a:off x="294967" y="3497919"/>
            <a:ext cx="1201323" cy="1216523"/>
          </a:xfrm>
          <a:prstGeom prst="ellipse">
            <a:avLst/>
          </a:prstGeom>
          <a:solidFill>
            <a:srgbClr val="B55D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Times New Roman"/>
              </a:rPr>
              <a:t>User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D7135E-33FA-9000-EEBD-22D3067B18DC}"/>
              </a:ext>
            </a:extLst>
          </p:cNvPr>
          <p:cNvSpPr/>
          <p:nvPr/>
        </p:nvSpPr>
        <p:spPr>
          <a:xfrm>
            <a:off x="7005484" y="3565406"/>
            <a:ext cx="1843549" cy="1081548"/>
          </a:xfrm>
          <a:prstGeom prst="rect">
            <a:avLst/>
          </a:prstGeom>
          <a:solidFill>
            <a:srgbClr val="B55D5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6AEDAA-40BB-8B99-D35E-1CF94CC8A7AB}"/>
              </a:ext>
            </a:extLst>
          </p:cNvPr>
          <p:cNvCxnSpPr>
            <a:cxnSpLocks/>
            <a:stCxn id="30" idx="2"/>
            <a:endCxn id="9" idx="3"/>
          </p:cNvCxnSpPr>
          <p:nvPr/>
        </p:nvCxnSpPr>
        <p:spPr>
          <a:xfrm flipH="1">
            <a:off x="6833414" y="4646954"/>
            <a:ext cx="1093845" cy="716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2F0E2-5B7A-B28A-597E-8D6EAED3E81F}"/>
              </a:ext>
            </a:extLst>
          </p:cNvPr>
          <p:cNvSpPr/>
          <p:nvPr/>
        </p:nvSpPr>
        <p:spPr>
          <a:xfrm>
            <a:off x="1042219" y="296863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SYSTEM &amp; SOFTWARE SPECIFICATIONS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6DE84-C08A-49E7-5AAA-1CB192272DB7}"/>
              </a:ext>
            </a:extLst>
          </p:cNvPr>
          <p:cNvSpPr txBox="1"/>
          <p:nvPr/>
        </p:nvSpPr>
        <p:spPr>
          <a:xfrm>
            <a:off x="1160206" y="1872025"/>
            <a:ext cx="68235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  <a:latin typeface="Times New Roman"/>
              </a:rPr>
              <a:t>Hardware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</a:rPr>
              <a:t> GPU: Nvidia 4050 or higher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</a:rPr>
              <a:t> VRAM: 8 GB minimum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/>
              </a:rPr>
              <a:t> Storage: 15 GB</a:t>
            </a:r>
          </a:p>
          <a:p>
            <a:endParaRPr lang="en-IN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b="1">
                <a:solidFill>
                  <a:schemeClr val="tx1"/>
                </a:solidFill>
                <a:latin typeface="Times New Roman"/>
              </a:rPr>
              <a:t>Software Requirements: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</a:rPr>
              <a:t> Python 3.11, Flask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</a:rPr>
              <a:t> OpenAI/Together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</a:rPr>
              <a:t> MongoDB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</a:rPr>
              <a:t> HTML, CSS, JavaScript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>
                <a:solidFill>
                  <a:schemeClr val="tx1"/>
                </a:solidFill>
                <a:latin typeface="Times New Roman"/>
              </a:rPr>
              <a:t> Postman for API testing</a:t>
            </a:r>
          </a:p>
          <a:p>
            <a:endParaRPr lang="en-US" sz="2400" dirty="0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3C0CD-C0CA-2C9D-A33B-342B34548219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/>
                </a:solidFill>
                <a:latin typeface="Times New Roman"/>
              </a:rPr>
              <a:t>MODULES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4F101-CA49-412C-2FAE-2F5C8769929F}"/>
              </a:ext>
            </a:extLst>
          </p:cNvPr>
          <p:cNvSpPr/>
          <p:nvPr/>
        </p:nvSpPr>
        <p:spPr>
          <a:xfrm>
            <a:off x="1042219" y="2230693"/>
            <a:ext cx="7059562" cy="399681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 Acquisition And Personalization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Interaction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Workout Recommendation System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Diet Recommendation System </a:t>
            </a:r>
            <a:r>
              <a:rPr lang="en-IN" sz="2400" b="1" u="sng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 eaLnBrk="1" latinLnBrk="0" hangingPunct="1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07EC0F-BDC6-7259-CCA0-DE445D36C67F}"/>
              </a:ext>
            </a:extLst>
          </p:cNvPr>
          <p:cNvSpPr/>
          <p:nvPr/>
        </p:nvSpPr>
        <p:spPr>
          <a:xfrm>
            <a:off x="1042219" y="457200"/>
            <a:ext cx="7059562" cy="114300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/>
              </a:rPr>
              <a:t>MODULE 1: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ACQUISITION AND PERSONALIZATION LAYER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80D56-DF7B-FAD6-37B7-8DC2D2045B3E}"/>
              </a:ext>
            </a:extLst>
          </p:cNvPr>
          <p:cNvSpPr txBox="1"/>
          <p:nvPr/>
        </p:nvSpPr>
        <p:spPr>
          <a:xfrm>
            <a:off x="238991" y="1828443"/>
            <a:ext cx="853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Fitness AI system initiates its personalized recommendation engine by collecting comprehensive user-specific data through a structured input interface. This enables tailored workout and nutritional planning aligned with individual fitness goals and contextual factors.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Input Parameters: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Body 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Workout Experience Level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Region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Preference</a:t>
            </a:r>
            <a:endParaRPr lang="en-US" sz="28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1096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AI-Based Fitness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Loga Prasath</cp:lastModifiedBy>
  <cp:revision>6</cp:revision>
  <dcterms:created xsi:type="dcterms:W3CDTF">2013-01-27T09:14:16Z</dcterms:created>
  <dcterms:modified xsi:type="dcterms:W3CDTF">2025-06-01T09:45:07Z</dcterms:modified>
  <cp:category/>
</cp:coreProperties>
</file>