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21B4-6D60-4567-BB23-B45530806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4C2CF-833E-48D2-B4CD-036FA492E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0113-BC1E-43C7-B59F-EF8F09D6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0453-D824-4B0E-897A-E2CDE6ECE69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8803-B7EA-43AC-BF9B-1FDFFA10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ACCF-297F-42BF-B856-0A968F34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0DE6-2E0D-4848-91CF-29D1072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8777-D517-4D06-A9A4-5976C749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5F4E3-7DA7-42BC-AE0C-932FB14FB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FC7A-A668-4689-9285-61FF847F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0453-D824-4B0E-897A-E2CDE6ECE69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F0CE9-DE81-402D-9153-2BF42BD7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0638C-26B8-4CA7-A9AF-71F1BE97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0DE6-2E0D-4848-91CF-29D1072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1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54388-2C1D-4AB6-ACFB-F8C346489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F4454-1321-4CCA-99EE-EDEFCFF70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99454-ABD0-4D7F-B9B2-BEEAD2A8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0453-D824-4B0E-897A-E2CDE6ECE69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8CA6E-7F67-4561-B168-A9206663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F9633-ADD4-4563-B915-ECB4D44F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0DE6-2E0D-4848-91CF-29D1072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6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0B1E-0F9E-41ED-A03D-1E7EB8F3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C302-5B3B-4647-BC4D-76F6ED1F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6C5C0-34BA-49C0-9807-546A6DFE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0453-D824-4B0E-897A-E2CDE6ECE69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60DB9-96BB-4D6D-9F92-70CE0BBE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0CBD-A12F-4652-ABA7-7D6DD245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0DE6-2E0D-4848-91CF-29D1072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EE7E-FACD-4A75-9044-F3BAE608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90E17-6268-4011-8177-B4504AA11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C4B97-A550-4009-A904-DC33E02F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0453-D824-4B0E-897A-E2CDE6ECE69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3B5A5-57A4-4C0F-A7BE-D3EC4B95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BF0BE-14F3-48F8-8C0C-DC159ED8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0DE6-2E0D-4848-91CF-29D1072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8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60F3-3CD4-4D9F-BDB8-7662E46F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2088-AD3C-44D3-8C10-33B00E23F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7A8B7-4351-4F00-9A8C-7D5E21C8C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9E4AE-306A-44EB-8268-F8DFE496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0453-D824-4B0E-897A-E2CDE6ECE69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621B3-D6C0-47BF-AEE8-0559E5F6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94714-5983-4702-9195-18C832AB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0DE6-2E0D-4848-91CF-29D1072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7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C011-A0AA-4DDE-94CA-EDCF90AB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044E5-C4D7-4F02-A70A-821B715B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37BC7-5B2A-4968-852B-1DF784929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992D6-B8A7-4459-BA3E-B261709DC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E8C25-1273-4FFF-BFCD-C8573E3CC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2C875-C116-4CDE-ADD3-FAC36CA8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0453-D824-4B0E-897A-E2CDE6ECE69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0DE4F-E365-4263-BC16-60EBFD81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5BCFB-A47B-4777-8448-2FB2CCF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0DE6-2E0D-4848-91CF-29D1072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8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B82F-A7C1-415A-AE84-AF5352B1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E77AD-FB3E-49FB-8EF9-353F398D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0453-D824-4B0E-897A-E2CDE6ECE69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4504-7F1B-4A77-B66C-0ACCD882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770CD-F838-4C53-89B4-6F61833F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0DE6-2E0D-4848-91CF-29D1072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518DE-D247-4591-8283-644B32E3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0453-D824-4B0E-897A-E2CDE6ECE69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014AE-04DA-4C53-B292-2A904397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92F4E-903A-4190-AACD-5602765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0DE6-2E0D-4848-91CF-29D1072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F5D2-2B88-4425-A210-ACF49EE6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8DD3-CE18-4678-83E2-306609D3F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AA8D0-7CF5-44BD-992D-9F1A420A0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CB1BB-04BE-481A-BF1A-B43BBB3E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0453-D824-4B0E-897A-E2CDE6ECE69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D086E-61CC-4CEC-8FAF-4E6A14A7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F88D3-1363-41CF-91FC-B001367C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0DE6-2E0D-4848-91CF-29D1072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9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119D-4915-4C46-A579-B9A7C2C4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29698-E9FA-407D-A5FF-3B1D74EA2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1F3CD-F066-4D74-8533-37955D59E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43BA1-AE8D-41CF-A938-65E28FC6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0453-D824-4B0E-897A-E2CDE6ECE69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DDD64-1A12-4183-9A9F-CC24E2B7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50CC0-95E5-42CC-9B6E-D421854F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0DE6-2E0D-4848-91CF-29D1072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480BB-7D23-4673-A7DC-9BE24536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14813-2D0A-45BA-B9B9-97412418A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9B17C-F176-4BD0-A1DB-FA40E1953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0453-D824-4B0E-897A-E2CDE6ECE69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3A15-7EF2-4FBC-93A5-0E0E59700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A7AE-383F-457A-8B24-BA70E4032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E0DE6-2E0D-4848-91CF-29D1072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2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3329-1E2F-47A9-8C30-ABBE622C1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Class Activity</a:t>
            </a:r>
          </a:p>
        </p:txBody>
      </p:sp>
    </p:spTree>
    <p:extLst>
      <p:ext uri="{BB962C8B-B14F-4D97-AF65-F5344CB8AC3E}">
        <p14:creationId xmlns:p14="http://schemas.microsoft.com/office/powerpoint/2010/main" val="348947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5BE5-2B0B-4B54-8E31-6CDD3607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365125"/>
            <a:ext cx="11976651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A flow chart </a:t>
            </a:r>
            <a:r>
              <a:rPr lang="en-US" sz="2400" b="1" dirty="0">
                <a:latin typeface="+mn-lt"/>
              </a:rPr>
              <a:t>for calculating the area and perimeter of the circle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870CD-73D3-4ADC-B15E-D1EE9D1408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8" t="74216" r="29616" b="1997"/>
          <a:stretch/>
        </p:blipFill>
        <p:spPr>
          <a:xfrm>
            <a:off x="1915435" y="1990454"/>
            <a:ext cx="3214839" cy="291804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8DD4F5E-9FDC-4C7B-B046-74C31C76D27B}"/>
              </a:ext>
            </a:extLst>
          </p:cNvPr>
          <p:cNvGrpSpPr/>
          <p:nvPr/>
        </p:nvGrpSpPr>
        <p:grpSpPr>
          <a:xfrm>
            <a:off x="6730203" y="1634253"/>
            <a:ext cx="2500424" cy="4761867"/>
            <a:chOff x="6730203" y="912358"/>
            <a:chExt cx="2500424" cy="47618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524E38-4FDA-4325-8F93-4B75EB4AB167}"/>
                </a:ext>
              </a:extLst>
            </p:cNvPr>
            <p:cNvGrpSpPr/>
            <p:nvPr/>
          </p:nvGrpSpPr>
          <p:grpSpPr>
            <a:xfrm>
              <a:off x="7938137" y="2286907"/>
              <a:ext cx="21157" cy="2841505"/>
              <a:chOff x="6059581" y="1563024"/>
              <a:chExt cx="26507" cy="356009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0061FA0-F6EF-4D6C-AB0F-7ADDFB16B2B8}"/>
                  </a:ext>
                </a:extLst>
              </p:cNvPr>
              <p:cNvSpPr/>
              <p:nvPr/>
            </p:nvSpPr>
            <p:spPr>
              <a:xfrm rot="16200000">
                <a:off x="5943103" y="1679502"/>
                <a:ext cx="232956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232956" y="0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0347E6D-BA0C-4BA0-B3A6-BB3E528C6F02}"/>
                  </a:ext>
                </a:extLst>
              </p:cNvPr>
              <p:cNvSpPr/>
              <p:nvPr/>
            </p:nvSpPr>
            <p:spPr>
              <a:xfrm rot="5400000">
                <a:off x="5953983" y="3970066"/>
                <a:ext cx="237703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237703" y="0"/>
                    </a:ln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A51ADB4-219B-4737-B059-AFAAEC5B800D}"/>
                  </a:ext>
                </a:extLst>
              </p:cNvPr>
              <p:cNvSpPr/>
              <p:nvPr/>
            </p:nvSpPr>
            <p:spPr>
              <a:xfrm rot="5400000">
                <a:off x="5967237" y="5004269"/>
                <a:ext cx="237702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237703" y="0"/>
                    </a:ln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4C3D6A-4996-4584-AE3D-E3F04A6FE953}"/>
                </a:ext>
              </a:extLst>
            </p:cNvPr>
            <p:cNvSpPr/>
            <p:nvPr/>
          </p:nvSpPr>
          <p:spPr>
            <a:xfrm rot="16200000">
              <a:off x="7845087" y="3226238"/>
              <a:ext cx="185934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232956" y="0"/>
                  </a:ln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146785-8656-435F-9967-AB9FE36E0190}"/>
                </a:ext>
              </a:extLst>
            </p:cNvPr>
            <p:cNvSpPr/>
            <p:nvPr/>
          </p:nvSpPr>
          <p:spPr>
            <a:xfrm>
              <a:off x="6789553" y="2472839"/>
              <a:ext cx="2441074" cy="65027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2000" y="0"/>
                  </a:lnTo>
                  <a:lnTo>
                    <a:pt x="10000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5072" tIns="50800" rIns="625072" bIns="508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Let pi</a:t>
              </a:r>
              <a:r>
                <a:rPr lang="en-US" dirty="0">
                  <a:solidFill>
                    <a:prstClr val="white"/>
                  </a:solidFill>
                </a:rPr>
                <a:t> ← 3.14</a:t>
              </a:r>
              <a:r>
                <a:rPr lang="en-US" kern="1200" dirty="0"/>
                <a:t>  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FAB8D5D-D04B-4098-B9C2-3E0DA2392602}"/>
                </a:ext>
              </a:extLst>
            </p:cNvPr>
            <p:cNvSpPr/>
            <p:nvPr/>
          </p:nvSpPr>
          <p:spPr>
            <a:xfrm>
              <a:off x="6789552" y="3309045"/>
              <a:ext cx="2297003" cy="86931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Calculate area ← 3.14 x radius x radius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EFD1AE-2EF5-4F85-994E-DAAECAB1138C}"/>
                </a:ext>
              </a:extLst>
            </p:cNvPr>
            <p:cNvSpPr/>
            <p:nvPr/>
          </p:nvSpPr>
          <p:spPr>
            <a:xfrm>
              <a:off x="6847686" y="4354084"/>
              <a:ext cx="2180732" cy="646001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2000" y="0"/>
                  </a:lnTo>
                  <a:lnTo>
                    <a:pt x="10000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7245" tIns="50800" rIns="597245" bIns="508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Print area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78041-3836-4D15-AC1B-77001D0CCC6A}"/>
                </a:ext>
              </a:extLst>
            </p:cNvPr>
            <p:cNvSpPr/>
            <p:nvPr/>
          </p:nvSpPr>
          <p:spPr>
            <a:xfrm>
              <a:off x="6801017" y="5178632"/>
              <a:ext cx="2274070" cy="495593"/>
            </a:xfrm>
            <a:custGeom>
              <a:avLst/>
              <a:gdLst>
                <a:gd name="connsiteX0" fmla="*/ 0 w 2849167"/>
                <a:gd name="connsiteY0" fmla="*/ 310463 h 620925"/>
                <a:gd name="connsiteX1" fmla="*/ 1424584 w 2849167"/>
                <a:gd name="connsiteY1" fmla="*/ 0 h 620925"/>
                <a:gd name="connsiteX2" fmla="*/ 2849168 w 2849167"/>
                <a:gd name="connsiteY2" fmla="*/ 310463 h 620925"/>
                <a:gd name="connsiteX3" fmla="*/ 1424584 w 2849167"/>
                <a:gd name="connsiteY3" fmla="*/ 620926 h 620925"/>
                <a:gd name="connsiteX4" fmla="*/ 0 w 2849167"/>
                <a:gd name="connsiteY4" fmla="*/ 310463 h 62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167" h="620925">
                  <a:moveTo>
                    <a:pt x="0" y="310463"/>
                  </a:moveTo>
                  <a:cubicBezTo>
                    <a:pt x="0" y="138999"/>
                    <a:pt x="637808" y="0"/>
                    <a:pt x="1424584" y="0"/>
                  </a:cubicBezTo>
                  <a:cubicBezTo>
                    <a:pt x="2211360" y="0"/>
                    <a:pt x="2849168" y="138999"/>
                    <a:pt x="2849168" y="310463"/>
                  </a:cubicBezTo>
                  <a:cubicBezTo>
                    <a:pt x="2849168" y="481927"/>
                    <a:pt x="2211360" y="620926"/>
                    <a:pt x="1424584" y="620926"/>
                  </a:cubicBezTo>
                  <a:cubicBezTo>
                    <a:pt x="637808" y="620926"/>
                    <a:pt x="0" y="481927"/>
                    <a:pt x="0" y="31046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8051" tIns="141732" rIns="468051" bIns="14173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End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CCCF3F1-CFE3-4499-BB24-7976F6C62507}"/>
                </a:ext>
              </a:extLst>
            </p:cNvPr>
            <p:cNvSpPr/>
            <p:nvPr/>
          </p:nvSpPr>
          <p:spPr>
            <a:xfrm rot="16200000">
              <a:off x="7853111" y="1540874"/>
              <a:ext cx="185935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232956" y="0"/>
                  </a:ln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2B7B0D-FE3A-4B98-AA3C-20EC077C99C4}"/>
                </a:ext>
              </a:extLst>
            </p:cNvPr>
            <p:cNvSpPr/>
            <p:nvPr/>
          </p:nvSpPr>
          <p:spPr>
            <a:xfrm>
              <a:off x="6830176" y="912358"/>
              <a:ext cx="2231804" cy="535548"/>
            </a:xfrm>
            <a:custGeom>
              <a:avLst/>
              <a:gdLst>
                <a:gd name="connsiteX0" fmla="*/ 0 w 2796212"/>
                <a:gd name="connsiteY0" fmla="*/ 335492 h 670983"/>
                <a:gd name="connsiteX1" fmla="*/ 1398106 w 2796212"/>
                <a:gd name="connsiteY1" fmla="*/ 0 h 670983"/>
                <a:gd name="connsiteX2" fmla="*/ 2796212 w 2796212"/>
                <a:gd name="connsiteY2" fmla="*/ 335492 h 670983"/>
                <a:gd name="connsiteX3" fmla="*/ 1398106 w 2796212"/>
                <a:gd name="connsiteY3" fmla="*/ 670984 h 670983"/>
                <a:gd name="connsiteX4" fmla="*/ 0 w 2796212"/>
                <a:gd name="connsiteY4" fmla="*/ 335492 h 67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12" h="670983">
                  <a:moveTo>
                    <a:pt x="0" y="335492"/>
                  </a:moveTo>
                  <a:cubicBezTo>
                    <a:pt x="0" y="150205"/>
                    <a:pt x="625953" y="0"/>
                    <a:pt x="1398106" y="0"/>
                  </a:cubicBezTo>
                  <a:cubicBezTo>
                    <a:pt x="2170259" y="0"/>
                    <a:pt x="2796212" y="150205"/>
                    <a:pt x="2796212" y="335492"/>
                  </a:cubicBezTo>
                  <a:cubicBezTo>
                    <a:pt x="2796212" y="520779"/>
                    <a:pt x="2170259" y="670984"/>
                    <a:pt x="1398106" y="670984"/>
                  </a:cubicBezTo>
                  <a:cubicBezTo>
                    <a:pt x="625953" y="670984"/>
                    <a:pt x="0" y="520779"/>
                    <a:pt x="0" y="33549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0296" tIns="149063" rIns="460296" bIns="149063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Start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4234CCF-B1C0-423A-98D7-2C8C74ABB6A4}"/>
                </a:ext>
              </a:extLst>
            </p:cNvPr>
            <p:cNvSpPr/>
            <p:nvPr/>
          </p:nvSpPr>
          <p:spPr>
            <a:xfrm>
              <a:off x="6730203" y="1633839"/>
              <a:ext cx="2441074" cy="65027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2000" y="0"/>
                  </a:lnTo>
                  <a:lnTo>
                    <a:pt x="10000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5072" tIns="50800" rIns="625072" bIns="508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Input radius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0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768F6B-34A3-4C6A-A239-467CA1EB3E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"/>
          <a:stretch/>
        </p:blipFill>
        <p:spPr>
          <a:xfrm>
            <a:off x="1684421" y="0"/>
            <a:ext cx="8988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5BE5-2B0B-4B54-8E31-6CDD3607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365125"/>
            <a:ext cx="11976651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+mn-lt"/>
              </a:rPr>
              <a:t>A pseudo code for calculating the area and perimeter of the triangle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6851E1-85E0-480D-853E-72A1A4DC453F}"/>
              </a:ext>
            </a:extLst>
          </p:cNvPr>
          <p:cNvSpPr txBox="1">
            <a:spLocks/>
          </p:cNvSpPr>
          <p:nvPr/>
        </p:nvSpPr>
        <p:spPr>
          <a:xfrm>
            <a:off x="5138152" y="1874936"/>
            <a:ext cx="5268118" cy="3920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000" dirty="0">
                <a:latin typeface="+mn-lt"/>
              </a:rPr>
              <a:t>Start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000" dirty="0">
                <a:latin typeface="+mn-lt"/>
              </a:rPr>
              <a:t>Input base and height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000" dirty="0">
                <a:latin typeface="+mn-lt"/>
              </a:rPr>
              <a:t>Calculate area </a:t>
            </a:r>
            <a:r>
              <a:rPr lang="ar-AE" sz="2000" dirty="0">
                <a:latin typeface="+mn-lt"/>
              </a:rPr>
              <a:t>←</a:t>
            </a:r>
            <a:r>
              <a:rPr lang="en-US" sz="2000" dirty="0">
                <a:latin typeface="+mn-lt"/>
              </a:rPr>
              <a:t> base x height /2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latin typeface="+mn-lt"/>
              </a:rPr>
              <a:t>Print area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latin typeface="+mn-lt"/>
              </a:rPr>
              <a:t>End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sz="20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E8AEE0-781B-44F4-B1DA-9F58AB04AF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4" t="50001" r="48354" b="26073"/>
          <a:stretch/>
        </p:blipFill>
        <p:spPr>
          <a:xfrm>
            <a:off x="1245699" y="2039123"/>
            <a:ext cx="3415748" cy="30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1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5BE5-2B0B-4B54-8E31-6CDD3607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365125"/>
            <a:ext cx="11976651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+mn-lt"/>
              </a:rPr>
              <a:t>A flowchart for calculating the area and perimeter of the triangle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0DACB3-099A-44C8-9487-E95038D9C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4" t="50001" r="48354" b="26073"/>
          <a:stretch/>
        </p:blipFill>
        <p:spPr>
          <a:xfrm>
            <a:off x="1245699" y="2039123"/>
            <a:ext cx="3415748" cy="305059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020D2FE-248B-4915-ACB0-F263CDC61DB8}"/>
              </a:ext>
            </a:extLst>
          </p:cNvPr>
          <p:cNvGrpSpPr/>
          <p:nvPr/>
        </p:nvGrpSpPr>
        <p:grpSpPr>
          <a:xfrm>
            <a:off x="6789552" y="1751358"/>
            <a:ext cx="2297003" cy="3922867"/>
            <a:chOff x="6789552" y="1751358"/>
            <a:chExt cx="2297003" cy="39228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424DF8-E71D-4B49-9AFF-8D83A569B55A}"/>
                </a:ext>
              </a:extLst>
            </p:cNvPr>
            <p:cNvGrpSpPr/>
            <p:nvPr/>
          </p:nvGrpSpPr>
          <p:grpSpPr>
            <a:xfrm>
              <a:off x="6822151" y="1751358"/>
              <a:ext cx="2231804" cy="3377054"/>
              <a:chOff x="4661475" y="892040"/>
              <a:chExt cx="2796212" cy="423108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747CAC0-6293-4311-B4A2-DD927DFEF7AB}"/>
                  </a:ext>
                </a:extLst>
              </p:cNvPr>
              <p:cNvGrpSpPr/>
              <p:nvPr/>
            </p:nvGrpSpPr>
            <p:grpSpPr>
              <a:xfrm>
                <a:off x="4661475" y="892040"/>
                <a:ext cx="2796212" cy="903939"/>
                <a:chOff x="4661475" y="892040"/>
                <a:chExt cx="2796212" cy="903939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3434AB68-32F4-4261-88ED-E89D19E05A17}"/>
                    </a:ext>
                  </a:extLst>
                </p:cNvPr>
                <p:cNvSpPr/>
                <p:nvPr/>
              </p:nvSpPr>
              <p:spPr>
                <a:xfrm rot="16200000">
                  <a:off x="5943103" y="1679501"/>
                  <a:ext cx="232956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232956" y="0"/>
                      </a:lnTo>
                    </a:path>
                  </a:pathLst>
                </a:custGeom>
                <a:noFill/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D8D8F92-4CEB-4E6B-A93A-3384E0547B26}"/>
                    </a:ext>
                  </a:extLst>
                </p:cNvPr>
                <p:cNvSpPr/>
                <p:nvPr/>
              </p:nvSpPr>
              <p:spPr>
                <a:xfrm>
                  <a:off x="4661475" y="892040"/>
                  <a:ext cx="2796212" cy="670983"/>
                </a:xfrm>
                <a:custGeom>
                  <a:avLst/>
                  <a:gdLst>
                    <a:gd name="connsiteX0" fmla="*/ 0 w 2796212"/>
                    <a:gd name="connsiteY0" fmla="*/ 335492 h 670983"/>
                    <a:gd name="connsiteX1" fmla="*/ 1398106 w 2796212"/>
                    <a:gd name="connsiteY1" fmla="*/ 0 h 670983"/>
                    <a:gd name="connsiteX2" fmla="*/ 2796212 w 2796212"/>
                    <a:gd name="connsiteY2" fmla="*/ 335492 h 670983"/>
                    <a:gd name="connsiteX3" fmla="*/ 1398106 w 2796212"/>
                    <a:gd name="connsiteY3" fmla="*/ 670984 h 670983"/>
                    <a:gd name="connsiteX4" fmla="*/ 0 w 2796212"/>
                    <a:gd name="connsiteY4" fmla="*/ 335492 h 670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96212" h="670983">
                      <a:moveTo>
                        <a:pt x="0" y="335492"/>
                      </a:moveTo>
                      <a:cubicBezTo>
                        <a:pt x="0" y="150205"/>
                        <a:pt x="625953" y="0"/>
                        <a:pt x="1398106" y="0"/>
                      </a:cubicBezTo>
                      <a:cubicBezTo>
                        <a:pt x="2170259" y="0"/>
                        <a:pt x="2796212" y="150205"/>
                        <a:pt x="2796212" y="335492"/>
                      </a:cubicBezTo>
                      <a:cubicBezTo>
                        <a:pt x="2796212" y="520779"/>
                        <a:pt x="2170259" y="670984"/>
                        <a:pt x="1398106" y="670984"/>
                      </a:cubicBezTo>
                      <a:cubicBezTo>
                        <a:pt x="625953" y="670984"/>
                        <a:pt x="0" y="520779"/>
                        <a:pt x="0" y="335492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60296" tIns="149063" rIns="460296" bIns="149063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kern="1200" dirty="0"/>
                    <a:t>Start</a:t>
                  </a:r>
                </a:p>
              </p:txBody>
            </p:sp>
          </p:grp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6BD9E97-339D-4739-BB9F-803C3D5866EF}"/>
                  </a:ext>
                </a:extLst>
              </p:cNvPr>
              <p:cNvSpPr/>
              <p:nvPr/>
            </p:nvSpPr>
            <p:spPr>
              <a:xfrm rot="5400000">
                <a:off x="5953983" y="3970066"/>
                <a:ext cx="237703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237703" y="0"/>
                    </a:ln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19A798E-94CF-44EA-8064-CF16F11EF7FC}"/>
                  </a:ext>
                </a:extLst>
              </p:cNvPr>
              <p:cNvSpPr/>
              <p:nvPr/>
            </p:nvSpPr>
            <p:spPr>
              <a:xfrm rot="5400000">
                <a:off x="5967237" y="5004269"/>
                <a:ext cx="237702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237703" y="0"/>
                    </a:ln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A6259A-0381-48D8-B362-E1CD18A18310}"/>
                </a:ext>
              </a:extLst>
            </p:cNvPr>
            <p:cNvSpPr/>
            <p:nvPr/>
          </p:nvSpPr>
          <p:spPr>
            <a:xfrm rot="16200000">
              <a:off x="7845087" y="3226238"/>
              <a:ext cx="185934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232956" y="0"/>
                  </a:ln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4C2BDB-F44F-40ED-9295-F074D02ED693}"/>
                </a:ext>
              </a:extLst>
            </p:cNvPr>
            <p:cNvSpPr/>
            <p:nvPr/>
          </p:nvSpPr>
          <p:spPr>
            <a:xfrm>
              <a:off x="6792161" y="2472839"/>
              <a:ext cx="2291785" cy="65027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2000" y="0"/>
                  </a:lnTo>
                  <a:lnTo>
                    <a:pt x="10000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5072" tIns="50800" rIns="625072" bIns="508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Input base and height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64C4D2B-FAC0-4729-A8B3-60AE6E867DF3}"/>
                </a:ext>
              </a:extLst>
            </p:cNvPr>
            <p:cNvSpPr/>
            <p:nvPr/>
          </p:nvSpPr>
          <p:spPr>
            <a:xfrm>
              <a:off x="6789552" y="3309045"/>
              <a:ext cx="2297003" cy="86931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Calculate area ← base x height / 2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83AC05-9648-4038-B6EE-D72909480EB5}"/>
                </a:ext>
              </a:extLst>
            </p:cNvPr>
            <p:cNvSpPr/>
            <p:nvPr/>
          </p:nvSpPr>
          <p:spPr>
            <a:xfrm>
              <a:off x="6847686" y="4354084"/>
              <a:ext cx="2180732" cy="646001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2000" y="0"/>
                  </a:lnTo>
                  <a:lnTo>
                    <a:pt x="10000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7245" tIns="50800" rIns="597245" bIns="508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Print area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3669E06-861E-4286-BC58-9E74240168B5}"/>
                </a:ext>
              </a:extLst>
            </p:cNvPr>
            <p:cNvSpPr/>
            <p:nvPr/>
          </p:nvSpPr>
          <p:spPr>
            <a:xfrm>
              <a:off x="6801017" y="5178632"/>
              <a:ext cx="2274070" cy="495593"/>
            </a:xfrm>
            <a:custGeom>
              <a:avLst/>
              <a:gdLst>
                <a:gd name="connsiteX0" fmla="*/ 0 w 2849167"/>
                <a:gd name="connsiteY0" fmla="*/ 310463 h 620925"/>
                <a:gd name="connsiteX1" fmla="*/ 1424584 w 2849167"/>
                <a:gd name="connsiteY1" fmla="*/ 0 h 620925"/>
                <a:gd name="connsiteX2" fmla="*/ 2849168 w 2849167"/>
                <a:gd name="connsiteY2" fmla="*/ 310463 h 620925"/>
                <a:gd name="connsiteX3" fmla="*/ 1424584 w 2849167"/>
                <a:gd name="connsiteY3" fmla="*/ 620926 h 620925"/>
                <a:gd name="connsiteX4" fmla="*/ 0 w 2849167"/>
                <a:gd name="connsiteY4" fmla="*/ 310463 h 62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167" h="620925">
                  <a:moveTo>
                    <a:pt x="0" y="310463"/>
                  </a:moveTo>
                  <a:cubicBezTo>
                    <a:pt x="0" y="138999"/>
                    <a:pt x="637808" y="0"/>
                    <a:pt x="1424584" y="0"/>
                  </a:cubicBezTo>
                  <a:cubicBezTo>
                    <a:pt x="2211360" y="0"/>
                    <a:pt x="2849168" y="138999"/>
                    <a:pt x="2849168" y="310463"/>
                  </a:cubicBezTo>
                  <a:cubicBezTo>
                    <a:pt x="2849168" y="481927"/>
                    <a:pt x="2211360" y="620926"/>
                    <a:pt x="1424584" y="620926"/>
                  </a:cubicBezTo>
                  <a:cubicBezTo>
                    <a:pt x="637808" y="620926"/>
                    <a:pt x="0" y="481927"/>
                    <a:pt x="0" y="31046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8051" tIns="141732" rIns="468051" bIns="14173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776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5BE5-2B0B-4B54-8E31-6CDD3607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365125"/>
            <a:ext cx="11976651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+mn-lt"/>
              </a:rPr>
              <a:t>A pseudo code for calculating the area and perimeter of the square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6851E1-85E0-480D-853E-72A1A4DC453F}"/>
              </a:ext>
            </a:extLst>
          </p:cNvPr>
          <p:cNvSpPr txBox="1">
            <a:spLocks/>
          </p:cNvSpPr>
          <p:nvPr/>
        </p:nvSpPr>
        <p:spPr>
          <a:xfrm>
            <a:off x="5138152" y="1874936"/>
            <a:ext cx="5268118" cy="3920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000" dirty="0">
                <a:latin typeface="+mn-lt"/>
              </a:rPr>
              <a:t>Start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000" dirty="0">
                <a:latin typeface="+mn-lt"/>
              </a:rPr>
              <a:t>Input side (length)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000" dirty="0">
                <a:latin typeface="+mn-lt"/>
              </a:rPr>
              <a:t>Calculate area </a:t>
            </a:r>
            <a:r>
              <a:rPr lang="ar-AE" sz="2000" dirty="0">
                <a:latin typeface="+mn-lt"/>
              </a:rPr>
              <a:t>←</a:t>
            </a:r>
            <a:r>
              <a:rPr lang="en-US" sz="2000" dirty="0">
                <a:latin typeface="+mn-lt"/>
              </a:rPr>
              <a:t> side x side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latin typeface="+mn-lt"/>
              </a:rPr>
              <a:t>Print area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latin typeface="+mn-lt"/>
              </a:rPr>
              <a:t>End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sz="20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2A319-B0EC-4C5D-81CB-BAA3AADD2C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2" t="50000" r="30898" b="27157"/>
          <a:stretch/>
        </p:blipFill>
        <p:spPr>
          <a:xfrm>
            <a:off x="1542566" y="2058112"/>
            <a:ext cx="3110764" cy="30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3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5BE5-2B0B-4B54-8E31-6CDD3607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365125"/>
            <a:ext cx="11976651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A flowchart </a:t>
            </a:r>
            <a:r>
              <a:rPr lang="en-US" sz="2400" b="1" dirty="0">
                <a:latin typeface="+mn-lt"/>
              </a:rPr>
              <a:t>for calculating the area and perimeter of the square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2A319-B0EC-4C5D-81CB-BAA3AADD2C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2" t="50000" r="30898" b="27157"/>
          <a:stretch/>
        </p:blipFill>
        <p:spPr>
          <a:xfrm>
            <a:off x="1542566" y="2058112"/>
            <a:ext cx="3110764" cy="303160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7D9C804-EAF8-473E-BFD2-629EB920C61E}"/>
              </a:ext>
            </a:extLst>
          </p:cNvPr>
          <p:cNvGrpSpPr/>
          <p:nvPr/>
        </p:nvGrpSpPr>
        <p:grpSpPr>
          <a:xfrm>
            <a:off x="6789552" y="1751358"/>
            <a:ext cx="2297003" cy="3922867"/>
            <a:chOff x="6789552" y="1751358"/>
            <a:chExt cx="2297003" cy="392286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82F2E8B-EAC4-40E9-B67F-AE9E0F8C2B7F}"/>
                </a:ext>
              </a:extLst>
            </p:cNvPr>
            <p:cNvGrpSpPr/>
            <p:nvPr/>
          </p:nvGrpSpPr>
          <p:grpSpPr>
            <a:xfrm>
              <a:off x="6822151" y="1751358"/>
              <a:ext cx="2231804" cy="3377054"/>
              <a:chOff x="4661475" y="892040"/>
              <a:chExt cx="2796212" cy="423108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123B0E9-F8D1-46B7-9ED0-0EAC7201AF97}"/>
                  </a:ext>
                </a:extLst>
              </p:cNvPr>
              <p:cNvGrpSpPr/>
              <p:nvPr/>
            </p:nvGrpSpPr>
            <p:grpSpPr>
              <a:xfrm>
                <a:off x="4661475" y="892040"/>
                <a:ext cx="2796212" cy="903939"/>
                <a:chOff x="4661475" y="892040"/>
                <a:chExt cx="2796212" cy="903939"/>
              </a:xfrm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0E8704D8-A40B-48C1-90BB-C2B0A95FF716}"/>
                    </a:ext>
                  </a:extLst>
                </p:cNvPr>
                <p:cNvSpPr/>
                <p:nvPr/>
              </p:nvSpPr>
              <p:spPr>
                <a:xfrm rot="16200000">
                  <a:off x="5943103" y="1679501"/>
                  <a:ext cx="232956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232956" y="0"/>
                      </a:lnTo>
                    </a:path>
                  </a:pathLst>
                </a:custGeom>
                <a:noFill/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DFBD5054-BC3D-467C-9DFA-9A7144B94B7D}"/>
                    </a:ext>
                  </a:extLst>
                </p:cNvPr>
                <p:cNvSpPr/>
                <p:nvPr/>
              </p:nvSpPr>
              <p:spPr>
                <a:xfrm>
                  <a:off x="4661475" y="892040"/>
                  <a:ext cx="2796212" cy="670983"/>
                </a:xfrm>
                <a:custGeom>
                  <a:avLst/>
                  <a:gdLst>
                    <a:gd name="connsiteX0" fmla="*/ 0 w 2796212"/>
                    <a:gd name="connsiteY0" fmla="*/ 335492 h 670983"/>
                    <a:gd name="connsiteX1" fmla="*/ 1398106 w 2796212"/>
                    <a:gd name="connsiteY1" fmla="*/ 0 h 670983"/>
                    <a:gd name="connsiteX2" fmla="*/ 2796212 w 2796212"/>
                    <a:gd name="connsiteY2" fmla="*/ 335492 h 670983"/>
                    <a:gd name="connsiteX3" fmla="*/ 1398106 w 2796212"/>
                    <a:gd name="connsiteY3" fmla="*/ 670984 h 670983"/>
                    <a:gd name="connsiteX4" fmla="*/ 0 w 2796212"/>
                    <a:gd name="connsiteY4" fmla="*/ 335492 h 670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96212" h="670983">
                      <a:moveTo>
                        <a:pt x="0" y="335492"/>
                      </a:moveTo>
                      <a:cubicBezTo>
                        <a:pt x="0" y="150205"/>
                        <a:pt x="625953" y="0"/>
                        <a:pt x="1398106" y="0"/>
                      </a:cubicBezTo>
                      <a:cubicBezTo>
                        <a:pt x="2170259" y="0"/>
                        <a:pt x="2796212" y="150205"/>
                        <a:pt x="2796212" y="335492"/>
                      </a:cubicBezTo>
                      <a:cubicBezTo>
                        <a:pt x="2796212" y="520779"/>
                        <a:pt x="2170259" y="670984"/>
                        <a:pt x="1398106" y="670984"/>
                      </a:cubicBezTo>
                      <a:cubicBezTo>
                        <a:pt x="625953" y="670984"/>
                        <a:pt x="0" y="520779"/>
                        <a:pt x="0" y="335492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60296" tIns="149063" rIns="460296" bIns="149063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kern="1200" dirty="0"/>
                    <a:t>Start</a:t>
                  </a:r>
                </a:p>
              </p:txBody>
            </p:sp>
          </p:grp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53359A5-D0DA-419B-8B47-18BDFFBEFE75}"/>
                  </a:ext>
                </a:extLst>
              </p:cNvPr>
              <p:cNvSpPr/>
              <p:nvPr/>
            </p:nvSpPr>
            <p:spPr>
              <a:xfrm rot="5400000">
                <a:off x="5953983" y="3970066"/>
                <a:ext cx="237703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237703" y="0"/>
                    </a:ln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FA9E5D9-BBDA-4DBB-ADEF-2B39AD634863}"/>
                  </a:ext>
                </a:extLst>
              </p:cNvPr>
              <p:cNvSpPr/>
              <p:nvPr/>
            </p:nvSpPr>
            <p:spPr>
              <a:xfrm rot="5400000">
                <a:off x="5967237" y="5004269"/>
                <a:ext cx="237702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237703" y="0"/>
                    </a:ln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41EC28E-0EE9-487A-B229-5D17720B8461}"/>
                </a:ext>
              </a:extLst>
            </p:cNvPr>
            <p:cNvSpPr/>
            <p:nvPr/>
          </p:nvSpPr>
          <p:spPr>
            <a:xfrm rot="16200000">
              <a:off x="7845087" y="3226238"/>
              <a:ext cx="185934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232956" y="0"/>
                  </a:ln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702705-C92A-4082-9834-6BB759CF10B6}"/>
                </a:ext>
              </a:extLst>
            </p:cNvPr>
            <p:cNvSpPr/>
            <p:nvPr/>
          </p:nvSpPr>
          <p:spPr>
            <a:xfrm>
              <a:off x="6792161" y="2472839"/>
              <a:ext cx="2291785" cy="65027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2000" y="0"/>
                  </a:lnTo>
                  <a:lnTo>
                    <a:pt x="10000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5072" tIns="50800" rIns="625072" bIns="508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Input side (length)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6C4167-C78F-497E-A16F-0ECE088DDD6E}"/>
                </a:ext>
              </a:extLst>
            </p:cNvPr>
            <p:cNvSpPr/>
            <p:nvPr/>
          </p:nvSpPr>
          <p:spPr>
            <a:xfrm>
              <a:off x="6789552" y="3309045"/>
              <a:ext cx="2297003" cy="86931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Calculate area ← side x side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02EC01-6466-4A68-9E98-A653FD40852B}"/>
                </a:ext>
              </a:extLst>
            </p:cNvPr>
            <p:cNvSpPr/>
            <p:nvPr/>
          </p:nvSpPr>
          <p:spPr>
            <a:xfrm>
              <a:off x="6847686" y="4354084"/>
              <a:ext cx="2180732" cy="646001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2000" y="0"/>
                  </a:lnTo>
                  <a:lnTo>
                    <a:pt x="10000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7245" tIns="50800" rIns="597245" bIns="508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Print area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6DE1841-5076-48AC-91C2-AD55717E948A}"/>
                </a:ext>
              </a:extLst>
            </p:cNvPr>
            <p:cNvSpPr/>
            <p:nvPr/>
          </p:nvSpPr>
          <p:spPr>
            <a:xfrm>
              <a:off x="6801017" y="5178632"/>
              <a:ext cx="2274070" cy="495593"/>
            </a:xfrm>
            <a:custGeom>
              <a:avLst/>
              <a:gdLst>
                <a:gd name="connsiteX0" fmla="*/ 0 w 2849167"/>
                <a:gd name="connsiteY0" fmla="*/ 310463 h 620925"/>
                <a:gd name="connsiteX1" fmla="*/ 1424584 w 2849167"/>
                <a:gd name="connsiteY1" fmla="*/ 0 h 620925"/>
                <a:gd name="connsiteX2" fmla="*/ 2849168 w 2849167"/>
                <a:gd name="connsiteY2" fmla="*/ 310463 h 620925"/>
                <a:gd name="connsiteX3" fmla="*/ 1424584 w 2849167"/>
                <a:gd name="connsiteY3" fmla="*/ 620926 h 620925"/>
                <a:gd name="connsiteX4" fmla="*/ 0 w 2849167"/>
                <a:gd name="connsiteY4" fmla="*/ 310463 h 62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167" h="620925">
                  <a:moveTo>
                    <a:pt x="0" y="310463"/>
                  </a:moveTo>
                  <a:cubicBezTo>
                    <a:pt x="0" y="138999"/>
                    <a:pt x="637808" y="0"/>
                    <a:pt x="1424584" y="0"/>
                  </a:cubicBezTo>
                  <a:cubicBezTo>
                    <a:pt x="2211360" y="0"/>
                    <a:pt x="2849168" y="138999"/>
                    <a:pt x="2849168" y="310463"/>
                  </a:cubicBezTo>
                  <a:cubicBezTo>
                    <a:pt x="2849168" y="481927"/>
                    <a:pt x="2211360" y="620926"/>
                    <a:pt x="1424584" y="620926"/>
                  </a:cubicBezTo>
                  <a:cubicBezTo>
                    <a:pt x="637808" y="620926"/>
                    <a:pt x="0" y="481927"/>
                    <a:pt x="0" y="31046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8051" tIns="141732" rIns="468051" bIns="14173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32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5BE5-2B0B-4B54-8E31-6CDD3607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365125"/>
            <a:ext cx="11976651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A pseudo code </a:t>
            </a:r>
            <a:r>
              <a:rPr lang="en-US" sz="2400" b="1" dirty="0">
                <a:latin typeface="+mn-lt"/>
              </a:rPr>
              <a:t>for calculating the area and perimeter of the rectangle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6851E1-85E0-480D-853E-72A1A4DC453F}"/>
              </a:ext>
            </a:extLst>
          </p:cNvPr>
          <p:cNvSpPr txBox="1">
            <a:spLocks/>
          </p:cNvSpPr>
          <p:nvPr/>
        </p:nvSpPr>
        <p:spPr>
          <a:xfrm>
            <a:off x="5138152" y="1874936"/>
            <a:ext cx="5268118" cy="3920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000" dirty="0">
                <a:latin typeface="+mn-lt"/>
              </a:rPr>
              <a:t>Start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000" dirty="0">
                <a:latin typeface="+mn-lt"/>
              </a:rPr>
              <a:t>Input length and width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000" dirty="0">
                <a:latin typeface="+mn-lt"/>
              </a:rPr>
              <a:t>Calculate area </a:t>
            </a:r>
            <a:r>
              <a:rPr lang="ar-AE" sz="2000" dirty="0">
                <a:latin typeface="+mn-lt"/>
              </a:rPr>
              <a:t>←</a:t>
            </a:r>
            <a:r>
              <a:rPr lang="en-US" sz="2000" dirty="0">
                <a:latin typeface="+mn-lt"/>
              </a:rPr>
              <a:t> length x width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latin typeface="+mn-lt"/>
              </a:rPr>
              <a:t>Print area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latin typeface="+mn-lt"/>
              </a:rPr>
              <a:t>End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sz="20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047E0-EF2D-4D53-B8CF-6567F40CC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5" t="74216" r="50000"/>
          <a:stretch/>
        </p:blipFill>
        <p:spPr>
          <a:xfrm>
            <a:off x="1910130" y="1992444"/>
            <a:ext cx="2743200" cy="316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2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5BE5-2B0B-4B54-8E31-6CDD3607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365125"/>
            <a:ext cx="11976651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+mn-lt"/>
              </a:rPr>
              <a:t>A flow chart for calculating the area and perimeter of the rectangle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047E0-EF2D-4D53-B8CF-6567F40CC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5" t="74216" r="50000"/>
          <a:stretch/>
        </p:blipFill>
        <p:spPr>
          <a:xfrm>
            <a:off x="1910130" y="1992444"/>
            <a:ext cx="2743200" cy="316293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7F9D02E-152B-4782-B314-F3ACAE042F80}"/>
              </a:ext>
            </a:extLst>
          </p:cNvPr>
          <p:cNvGrpSpPr/>
          <p:nvPr/>
        </p:nvGrpSpPr>
        <p:grpSpPr>
          <a:xfrm>
            <a:off x="6789552" y="1751358"/>
            <a:ext cx="2441075" cy="3922867"/>
            <a:chOff x="6789552" y="1751358"/>
            <a:chExt cx="2441075" cy="39228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8A57B0-8975-402D-9096-C3CC397AFA0A}"/>
                </a:ext>
              </a:extLst>
            </p:cNvPr>
            <p:cNvGrpSpPr/>
            <p:nvPr/>
          </p:nvGrpSpPr>
          <p:grpSpPr>
            <a:xfrm>
              <a:off x="6822151" y="1751358"/>
              <a:ext cx="2231804" cy="3377054"/>
              <a:chOff x="4661475" y="892040"/>
              <a:chExt cx="2796212" cy="423108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24C28F5-4DAB-499F-97AE-D9970CB81F11}"/>
                  </a:ext>
                </a:extLst>
              </p:cNvPr>
              <p:cNvGrpSpPr/>
              <p:nvPr/>
            </p:nvGrpSpPr>
            <p:grpSpPr>
              <a:xfrm>
                <a:off x="4661475" y="892040"/>
                <a:ext cx="2796212" cy="903939"/>
                <a:chOff x="4661475" y="892040"/>
                <a:chExt cx="2796212" cy="903939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3A630CE3-444E-4FA2-AFFC-F0E2CE4D69AB}"/>
                    </a:ext>
                  </a:extLst>
                </p:cNvPr>
                <p:cNvSpPr/>
                <p:nvPr/>
              </p:nvSpPr>
              <p:spPr>
                <a:xfrm rot="16200000">
                  <a:off x="5943103" y="1679501"/>
                  <a:ext cx="232956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232956" y="0"/>
                      </a:lnTo>
                    </a:path>
                  </a:pathLst>
                </a:custGeom>
                <a:noFill/>
                <a:ln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1BCC0EDF-F767-4EE3-8D4C-4490CB6D1EE9}"/>
                    </a:ext>
                  </a:extLst>
                </p:cNvPr>
                <p:cNvSpPr/>
                <p:nvPr/>
              </p:nvSpPr>
              <p:spPr>
                <a:xfrm>
                  <a:off x="4661475" y="892040"/>
                  <a:ext cx="2796212" cy="670983"/>
                </a:xfrm>
                <a:custGeom>
                  <a:avLst/>
                  <a:gdLst>
                    <a:gd name="connsiteX0" fmla="*/ 0 w 2796212"/>
                    <a:gd name="connsiteY0" fmla="*/ 335492 h 670983"/>
                    <a:gd name="connsiteX1" fmla="*/ 1398106 w 2796212"/>
                    <a:gd name="connsiteY1" fmla="*/ 0 h 670983"/>
                    <a:gd name="connsiteX2" fmla="*/ 2796212 w 2796212"/>
                    <a:gd name="connsiteY2" fmla="*/ 335492 h 670983"/>
                    <a:gd name="connsiteX3" fmla="*/ 1398106 w 2796212"/>
                    <a:gd name="connsiteY3" fmla="*/ 670984 h 670983"/>
                    <a:gd name="connsiteX4" fmla="*/ 0 w 2796212"/>
                    <a:gd name="connsiteY4" fmla="*/ 335492 h 670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96212" h="670983">
                      <a:moveTo>
                        <a:pt x="0" y="335492"/>
                      </a:moveTo>
                      <a:cubicBezTo>
                        <a:pt x="0" y="150205"/>
                        <a:pt x="625953" y="0"/>
                        <a:pt x="1398106" y="0"/>
                      </a:cubicBezTo>
                      <a:cubicBezTo>
                        <a:pt x="2170259" y="0"/>
                        <a:pt x="2796212" y="150205"/>
                        <a:pt x="2796212" y="335492"/>
                      </a:cubicBezTo>
                      <a:cubicBezTo>
                        <a:pt x="2796212" y="520779"/>
                        <a:pt x="2170259" y="670984"/>
                        <a:pt x="1398106" y="670984"/>
                      </a:cubicBezTo>
                      <a:cubicBezTo>
                        <a:pt x="625953" y="670984"/>
                        <a:pt x="0" y="520779"/>
                        <a:pt x="0" y="335492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60296" tIns="149063" rIns="460296" bIns="149063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kern="1200" dirty="0"/>
                    <a:t>Start</a:t>
                  </a:r>
                </a:p>
              </p:txBody>
            </p:sp>
          </p:grp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482EA06-26A3-483D-9CDA-F268E6491128}"/>
                  </a:ext>
                </a:extLst>
              </p:cNvPr>
              <p:cNvSpPr/>
              <p:nvPr/>
            </p:nvSpPr>
            <p:spPr>
              <a:xfrm rot="5400000">
                <a:off x="5953983" y="3970066"/>
                <a:ext cx="237703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237703" y="0"/>
                    </a:ln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27C437B-8FD1-49C7-83E0-E6CE01282C24}"/>
                  </a:ext>
                </a:extLst>
              </p:cNvPr>
              <p:cNvSpPr/>
              <p:nvPr/>
            </p:nvSpPr>
            <p:spPr>
              <a:xfrm rot="5400000">
                <a:off x="5967237" y="5004269"/>
                <a:ext cx="237702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237703" y="0"/>
                    </a:ln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0C38D5-87E6-4E02-9ACC-D90A242A595A}"/>
                </a:ext>
              </a:extLst>
            </p:cNvPr>
            <p:cNvSpPr/>
            <p:nvPr/>
          </p:nvSpPr>
          <p:spPr>
            <a:xfrm rot="16200000">
              <a:off x="7845087" y="3226238"/>
              <a:ext cx="185934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232956" y="0"/>
                  </a:ln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95A1FB-657C-4336-8058-D042515A98AD}"/>
                </a:ext>
              </a:extLst>
            </p:cNvPr>
            <p:cNvSpPr/>
            <p:nvPr/>
          </p:nvSpPr>
          <p:spPr>
            <a:xfrm>
              <a:off x="6789553" y="2472839"/>
              <a:ext cx="2441074" cy="65027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2000" y="0"/>
                  </a:lnTo>
                  <a:lnTo>
                    <a:pt x="10000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5072" tIns="50800" rIns="625072" bIns="508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Input length and width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CD3D789-B204-4053-AC03-CD35DEFB7654}"/>
                </a:ext>
              </a:extLst>
            </p:cNvPr>
            <p:cNvSpPr/>
            <p:nvPr/>
          </p:nvSpPr>
          <p:spPr>
            <a:xfrm>
              <a:off x="6789552" y="3309045"/>
              <a:ext cx="2297003" cy="86931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Calculate area ← length x width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9947FF-A392-43E2-B871-F94BB14A169F}"/>
                </a:ext>
              </a:extLst>
            </p:cNvPr>
            <p:cNvSpPr/>
            <p:nvPr/>
          </p:nvSpPr>
          <p:spPr>
            <a:xfrm>
              <a:off x="6847686" y="4354084"/>
              <a:ext cx="2180732" cy="646001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2000" y="0"/>
                  </a:lnTo>
                  <a:lnTo>
                    <a:pt x="10000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7245" tIns="50800" rIns="597245" bIns="508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Print area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17EED6-5F5E-4F71-A42A-3EDF4224A1BA}"/>
                </a:ext>
              </a:extLst>
            </p:cNvPr>
            <p:cNvSpPr/>
            <p:nvPr/>
          </p:nvSpPr>
          <p:spPr>
            <a:xfrm>
              <a:off x="6801017" y="5178632"/>
              <a:ext cx="2274070" cy="495593"/>
            </a:xfrm>
            <a:custGeom>
              <a:avLst/>
              <a:gdLst>
                <a:gd name="connsiteX0" fmla="*/ 0 w 2849167"/>
                <a:gd name="connsiteY0" fmla="*/ 310463 h 620925"/>
                <a:gd name="connsiteX1" fmla="*/ 1424584 w 2849167"/>
                <a:gd name="connsiteY1" fmla="*/ 0 h 620925"/>
                <a:gd name="connsiteX2" fmla="*/ 2849168 w 2849167"/>
                <a:gd name="connsiteY2" fmla="*/ 310463 h 620925"/>
                <a:gd name="connsiteX3" fmla="*/ 1424584 w 2849167"/>
                <a:gd name="connsiteY3" fmla="*/ 620926 h 620925"/>
                <a:gd name="connsiteX4" fmla="*/ 0 w 2849167"/>
                <a:gd name="connsiteY4" fmla="*/ 310463 h 62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167" h="620925">
                  <a:moveTo>
                    <a:pt x="0" y="310463"/>
                  </a:moveTo>
                  <a:cubicBezTo>
                    <a:pt x="0" y="138999"/>
                    <a:pt x="637808" y="0"/>
                    <a:pt x="1424584" y="0"/>
                  </a:cubicBezTo>
                  <a:cubicBezTo>
                    <a:pt x="2211360" y="0"/>
                    <a:pt x="2849168" y="138999"/>
                    <a:pt x="2849168" y="310463"/>
                  </a:cubicBezTo>
                  <a:cubicBezTo>
                    <a:pt x="2849168" y="481927"/>
                    <a:pt x="2211360" y="620926"/>
                    <a:pt x="1424584" y="620926"/>
                  </a:cubicBezTo>
                  <a:cubicBezTo>
                    <a:pt x="637808" y="620926"/>
                    <a:pt x="0" y="481927"/>
                    <a:pt x="0" y="31046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8051" tIns="141732" rIns="468051" bIns="14173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61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5BE5-2B0B-4B54-8E31-6CDD3607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365125"/>
            <a:ext cx="11976651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A pseudo code </a:t>
            </a:r>
            <a:r>
              <a:rPr lang="en-US" sz="2400" b="1" dirty="0">
                <a:latin typeface="+mn-lt"/>
              </a:rPr>
              <a:t>for calculating the area and perimeter of the circle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6851E1-85E0-480D-853E-72A1A4DC453F}"/>
              </a:ext>
            </a:extLst>
          </p:cNvPr>
          <p:cNvSpPr txBox="1">
            <a:spLocks/>
          </p:cNvSpPr>
          <p:nvPr/>
        </p:nvSpPr>
        <p:spPr>
          <a:xfrm>
            <a:off x="5138152" y="1874936"/>
            <a:ext cx="5268118" cy="3920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000" dirty="0">
                <a:latin typeface="+mn-lt"/>
              </a:rPr>
              <a:t>Start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000" dirty="0">
                <a:latin typeface="+mn-lt"/>
              </a:rPr>
              <a:t>Input radius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000" dirty="0">
                <a:latin typeface="+mn-lt"/>
              </a:rPr>
              <a:t>Let pi </a:t>
            </a:r>
            <a:r>
              <a:rPr lang="ar-AE" sz="2000" dirty="0">
                <a:latin typeface="+mn-lt"/>
              </a:rPr>
              <a:t>←</a:t>
            </a:r>
            <a:r>
              <a:rPr lang="en-US" sz="2000" dirty="0">
                <a:latin typeface="+mn-lt"/>
              </a:rPr>
              <a:t> 3.14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000" dirty="0">
                <a:latin typeface="+mn-lt"/>
              </a:rPr>
              <a:t>Calculate area </a:t>
            </a:r>
            <a:r>
              <a:rPr lang="ar-AE" sz="2000" dirty="0">
                <a:latin typeface="+mn-lt"/>
              </a:rPr>
              <a:t>←</a:t>
            </a:r>
            <a:r>
              <a:rPr lang="en-US" sz="2000" dirty="0">
                <a:latin typeface="+mn-lt"/>
              </a:rPr>
              <a:t> 3.14 x radius x radius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latin typeface="+mn-lt"/>
              </a:rPr>
              <a:t>Print area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latin typeface="+mn-lt"/>
              </a:rPr>
              <a:t>End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sz="20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870CD-73D3-4ADC-B15E-D1EE9D1408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8" t="74216" r="29616" b="1997"/>
          <a:stretch/>
        </p:blipFill>
        <p:spPr>
          <a:xfrm>
            <a:off x="1915435" y="1990454"/>
            <a:ext cx="3214839" cy="291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0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222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Class Activity</vt:lpstr>
      <vt:lpstr>PowerPoint Presentation</vt:lpstr>
      <vt:lpstr>A pseudo code for calculating the area and perimeter of the triangle</vt:lpstr>
      <vt:lpstr>A flowchart for calculating the area and perimeter of the triangle</vt:lpstr>
      <vt:lpstr>A pseudo code for calculating the area and perimeter of the square</vt:lpstr>
      <vt:lpstr>A flowchart for calculating the area and perimeter of the square</vt:lpstr>
      <vt:lpstr>A pseudo code for calculating the area and perimeter of the rectangle</vt:lpstr>
      <vt:lpstr>A flow chart for calculating the area and perimeter of the rectangle</vt:lpstr>
      <vt:lpstr>A pseudo code for calculating the area and perimeter of the circle</vt:lpstr>
      <vt:lpstr>A flow chart for calculating the area and perimeter of the circle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Activity</dc:title>
  <cp:lastModifiedBy>Khaing Nyein Htay</cp:lastModifiedBy>
  <cp:revision>14</cp:revision>
  <dcterms:created xsi:type="dcterms:W3CDTF">2024-04-06T15:18:29Z</dcterms:created>
  <dcterms:modified xsi:type="dcterms:W3CDTF">2024-04-07T11:06:04Z</dcterms:modified>
</cp:coreProperties>
</file>