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sldIdLst>
    <p:sldId id="530" r:id="rId5"/>
    <p:sldId id="531" r:id="rId6"/>
    <p:sldId id="547" r:id="rId7"/>
    <p:sldId id="552" r:id="rId8"/>
    <p:sldId id="548" r:id="rId9"/>
    <p:sldId id="550" r:id="rId10"/>
    <p:sldId id="551" r:id="rId11"/>
    <p:sldId id="549" r:id="rId12"/>
    <p:sldId id="54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8" autoAdjust="0"/>
    <p:restoredTop sz="94422"/>
  </p:normalViewPr>
  <p:slideViewPr>
    <p:cSldViewPr snapToGrid="0">
      <p:cViewPr varScale="1">
        <p:scale>
          <a:sx n="95" d="100"/>
          <a:sy n="95" d="100"/>
        </p:scale>
        <p:origin x="78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11/14/2023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b="1" i="0" dirty="0">
                <a:effectLst/>
                <a:latin typeface="Söhne"/>
              </a:rPr>
              <a:t>Mart's Minimart Payroll System</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sz="3000" b="0" i="1" dirty="0">
                <a:solidFill>
                  <a:srgbClr val="D1D5DB"/>
                </a:solidFill>
                <a:effectLst/>
                <a:latin typeface="Söhne"/>
              </a:rPr>
              <a:t>Empowering Efficiency, Accuracy, and Employee Satisfaction</a:t>
            </a:r>
            <a:endParaRPr lang="en-US" sz="3000" dirty="0"/>
          </a:p>
        </p:txBody>
      </p:sp>
      <p:sp>
        <p:nvSpPr>
          <p:cNvPr id="5" name="Subtitle 2">
            <a:extLst>
              <a:ext uri="{FF2B5EF4-FFF2-40B4-BE49-F238E27FC236}">
                <a16:creationId xmlns:a16="http://schemas.microsoft.com/office/drawing/2014/main" id="{DF1A343A-518F-45ED-8B5D-72295988012D}"/>
              </a:ext>
            </a:extLst>
          </p:cNvPr>
          <p:cNvSpPr txBox="1">
            <a:spLocks/>
          </p:cNvSpPr>
          <p:nvPr/>
        </p:nvSpPr>
        <p:spPr>
          <a:xfrm>
            <a:off x="-864108" y="6478524"/>
            <a:ext cx="7068312" cy="7589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Clr>
                <a:schemeClr val="accent6"/>
              </a:buClr>
              <a:buFont typeface="Courier New" panose="02070309020205020404" pitchFamily="49" charset="0"/>
              <a:buNone/>
              <a:defRPr sz="2400" kern="1200">
                <a:solidFill>
                  <a:schemeClr val="bg1"/>
                </a:solidFill>
                <a:latin typeface="+mn-lt"/>
                <a:ea typeface="+mn-ea"/>
                <a:cs typeface="Segoe UI" panose="020B0502040204020203" pitchFamily="34" charset="0"/>
              </a:defRPr>
            </a:lvl1pPr>
            <a:lvl2pPr marL="457200" indent="0" algn="ctr" defTabSz="914400" rtl="0" eaLnBrk="1" latinLnBrk="0" hangingPunct="1">
              <a:lnSpc>
                <a:spcPct val="90000"/>
              </a:lnSpc>
              <a:spcBef>
                <a:spcPts val="5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2pPr>
            <a:lvl3pPr marL="914400" indent="0" algn="ctr" defTabSz="914400" rtl="0" eaLnBrk="1" latinLnBrk="0" hangingPunct="1">
              <a:lnSpc>
                <a:spcPct val="90000"/>
              </a:lnSpc>
              <a:spcBef>
                <a:spcPts val="5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3pPr>
            <a:lvl4pPr marL="13716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4pPr>
            <a:lvl5pPr marL="18288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00" b="1" i="0" dirty="0">
                <a:effectLst/>
                <a:latin typeface="Söhne"/>
              </a:rPr>
              <a:t>Group 15 | BSIT - 3B | November 14, 2023</a:t>
            </a:r>
            <a:endParaRPr lang="en-US" sz="3000" dirty="0"/>
          </a:p>
        </p:txBody>
      </p:sp>
    </p:spTree>
    <p:extLst>
      <p:ext uri="{BB962C8B-B14F-4D97-AF65-F5344CB8AC3E}">
        <p14:creationId xmlns:p14="http://schemas.microsoft.com/office/powerpoint/2010/main" val="1723491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pPr algn="l"/>
            <a:r>
              <a:rPr lang="en-PH" b="1" i="0" dirty="0">
                <a:effectLst/>
                <a:latin typeface="Söhne"/>
              </a:rPr>
              <a:t>Table of Contents</a:t>
            </a:r>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marL="342900" indent="-342900"/>
            <a:r>
              <a:rPr lang="en-PH" b="1" i="0" dirty="0">
                <a:effectLst/>
                <a:latin typeface="Söhne"/>
              </a:rPr>
              <a:t>Project Objective</a:t>
            </a:r>
            <a:endParaRPr lang="en-US" dirty="0">
              <a:solidFill>
                <a:schemeClr val="bg1"/>
              </a:solidFill>
              <a:latin typeface="Segoe UI Light" panose="020B0502040204020203" pitchFamily="34" charset="0"/>
              <a:cs typeface="Segoe UI Light" panose="020B0502040204020203" pitchFamily="34" charset="0"/>
            </a:endParaRPr>
          </a:p>
          <a:p>
            <a:pPr algn="l"/>
            <a:r>
              <a:rPr lang="en-PH" b="1" i="0" dirty="0">
                <a:effectLst/>
                <a:latin typeface="Söhne"/>
              </a:rPr>
              <a:t>Current System Overview</a:t>
            </a:r>
          </a:p>
          <a:p>
            <a:pPr algn="l"/>
            <a:r>
              <a:rPr lang="en-PH" b="1" i="0" dirty="0">
                <a:effectLst/>
                <a:latin typeface="Söhne"/>
              </a:rPr>
              <a:t>Proposed System Overview</a:t>
            </a:r>
          </a:p>
          <a:p>
            <a:pPr algn="l"/>
            <a:r>
              <a:rPr lang="en-PH" b="1" i="0" dirty="0">
                <a:effectLst/>
                <a:latin typeface="Söhne"/>
              </a:rPr>
              <a:t>Final ERD</a:t>
            </a:r>
          </a:p>
          <a:p>
            <a:pPr algn="l"/>
            <a:r>
              <a:rPr lang="en-PH" b="1" i="0" dirty="0">
                <a:effectLst/>
                <a:latin typeface="Söhne"/>
              </a:rPr>
              <a:t>Final Database Design</a:t>
            </a:r>
          </a:p>
        </p:txBody>
      </p:sp>
      <p:sp>
        <p:nvSpPr>
          <p:cNvPr id="6" name="Footer Placeholder 2">
            <a:extLst>
              <a:ext uri="{FF2B5EF4-FFF2-40B4-BE49-F238E27FC236}">
                <a16:creationId xmlns:a16="http://schemas.microsoft.com/office/drawing/2014/main" id="{23FDE01F-4DBD-42D5-A303-1387A044DC66}"/>
              </a:ext>
            </a:extLst>
          </p:cNvPr>
          <p:cNvSpPr>
            <a:spLocks noGrp="1"/>
          </p:cNvSpPr>
          <p:nvPr>
            <p:ph type="ftr" sz="quarter" idx="10"/>
          </p:nvPr>
        </p:nvSpPr>
        <p:spPr>
          <a:xfrm>
            <a:off x="466344" y="6190488"/>
            <a:ext cx="2331720" cy="274320"/>
          </a:xfrm>
        </p:spPr>
        <p:txBody>
          <a:bodyPr/>
          <a:lstStyle/>
          <a:p>
            <a:r>
              <a:rPr lang="en-US" dirty="0"/>
              <a:t>Payroll System</a:t>
            </a:r>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fontScale="90000"/>
          </a:bodyPr>
          <a:lstStyle/>
          <a:p>
            <a:r>
              <a:rPr lang="en-PH" b="1" i="0" dirty="0">
                <a:effectLst/>
                <a:latin typeface="Söhne"/>
              </a:rPr>
              <a:t>Project Objective</a:t>
            </a:r>
            <a:br>
              <a:rPr lang="en-PH" b="1" i="0" dirty="0">
                <a:effectLst/>
                <a:latin typeface="Söhne"/>
              </a:rPr>
            </a:br>
            <a:endParaRPr lang="en-PH" sz="3300" b="1" i="0" dirty="0">
              <a:effectLst/>
              <a:latin typeface="Söhne"/>
            </a:endParaRPr>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536192" y="2212848"/>
            <a:ext cx="8878824" cy="3282696"/>
          </a:xfrm>
        </p:spPr>
        <p:txBody>
          <a:bodyPr/>
          <a:lstStyle/>
          <a:p>
            <a:pPr algn="just"/>
            <a:r>
              <a:rPr lang="en-US" b="0" i="0" dirty="0">
                <a:solidFill>
                  <a:srgbClr val="D1D5DB"/>
                </a:solidFill>
                <a:effectLst/>
                <a:latin typeface="Söhne"/>
              </a:rPr>
              <a:t>Implement a user-friendly DTR system.</a:t>
            </a:r>
          </a:p>
          <a:p>
            <a:pPr algn="just"/>
            <a:r>
              <a:rPr lang="en-US" b="0" i="0" dirty="0">
                <a:solidFill>
                  <a:srgbClr val="D1D5DB"/>
                </a:solidFill>
                <a:effectLst/>
                <a:latin typeface="Söhne"/>
              </a:rPr>
              <a:t>Create a centralized staff management system</a:t>
            </a:r>
            <a:r>
              <a:rPr lang="en-US" dirty="0">
                <a:solidFill>
                  <a:srgbClr val="D1D5DB"/>
                </a:solidFill>
                <a:latin typeface="Söhne"/>
              </a:rPr>
              <a:t>.</a:t>
            </a:r>
          </a:p>
          <a:p>
            <a:pPr algn="just"/>
            <a:r>
              <a:rPr lang="en-US" dirty="0">
                <a:solidFill>
                  <a:srgbClr val="D1D5DB"/>
                </a:solidFill>
                <a:latin typeface="Söhne"/>
              </a:rPr>
              <a:t>Develop a Payroll System.</a:t>
            </a:r>
          </a:p>
          <a:p>
            <a:pPr algn="just"/>
            <a:r>
              <a:rPr lang="en-US" b="0" i="0" dirty="0">
                <a:solidFill>
                  <a:srgbClr val="D1D5DB"/>
                </a:solidFill>
                <a:effectLst/>
                <a:latin typeface="Söhne"/>
              </a:rPr>
              <a:t>Reduce the time and effort required for payroll processing</a:t>
            </a:r>
            <a:endParaRPr lang="en-US" dirty="0">
              <a:solidFill>
                <a:srgbClr val="D1D5DB"/>
              </a:solidFill>
              <a:latin typeface="Söhne"/>
            </a:endParaRPr>
          </a:p>
          <a:p>
            <a:pPr marL="0" indent="0" algn="just">
              <a:buNone/>
            </a:pPr>
            <a:endParaRPr lang="en-US" b="0" i="0" dirty="0">
              <a:solidFill>
                <a:srgbClr val="D1D5DB"/>
              </a:solidFill>
              <a:effectLst/>
              <a:latin typeface="Söhne"/>
            </a:endParaRPr>
          </a:p>
          <a:p>
            <a:pPr algn="just"/>
            <a:endParaRPr lang="en-US" b="0" i="0" dirty="0">
              <a:solidFill>
                <a:srgbClr val="D1D5DB"/>
              </a:solidFill>
              <a:effectLst/>
              <a:latin typeface="Söhne"/>
            </a:endParaRPr>
          </a:p>
        </p:txBody>
      </p:sp>
      <p:sp>
        <p:nvSpPr>
          <p:cNvPr id="6" name="Footer Placeholder 2">
            <a:extLst>
              <a:ext uri="{FF2B5EF4-FFF2-40B4-BE49-F238E27FC236}">
                <a16:creationId xmlns:a16="http://schemas.microsoft.com/office/drawing/2014/main" id="{606B3ADD-02DB-4800-A080-93D23366316A}"/>
              </a:ext>
            </a:extLst>
          </p:cNvPr>
          <p:cNvSpPr>
            <a:spLocks noGrp="1"/>
          </p:cNvSpPr>
          <p:nvPr>
            <p:ph type="ftr" sz="quarter" idx="10"/>
          </p:nvPr>
        </p:nvSpPr>
        <p:spPr>
          <a:xfrm>
            <a:off x="466344" y="6190488"/>
            <a:ext cx="2331720" cy="274320"/>
          </a:xfrm>
        </p:spPr>
        <p:txBody>
          <a:bodyPr/>
          <a:lstStyle/>
          <a:p>
            <a:r>
              <a:rPr lang="en-US" dirty="0"/>
              <a:t>Payroll System</a:t>
            </a:r>
          </a:p>
        </p:txBody>
      </p:sp>
    </p:spTree>
    <p:extLst>
      <p:ext uri="{BB962C8B-B14F-4D97-AF65-F5344CB8AC3E}">
        <p14:creationId xmlns:p14="http://schemas.microsoft.com/office/powerpoint/2010/main" val="3950433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998003-64D4-099B-E661-A8A986C7D680}"/>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
        <p:nvSpPr>
          <p:cNvPr id="3" name="Footer Placeholder 2">
            <a:extLst>
              <a:ext uri="{FF2B5EF4-FFF2-40B4-BE49-F238E27FC236}">
                <a16:creationId xmlns:a16="http://schemas.microsoft.com/office/drawing/2014/main" id="{CF10AD9A-2D4B-F779-FEF9-9DBE294B3792}"/>
              </a:ext>
            </a:extLst>
          </p:cNvPr>
          <p:cNvSpPr>
            <a:spLocks noGrp="1"/>
          </p:cNvSpPr>
          <p:nvPr>
            <p:ph type="ftr" sz="quarter" idx="10"/>
          </p:nvPr>
        </p:nvSpPr>
        <p:spPr/>
        <p:txBody>
          <a:bodyPr/>
          <a:lstStyle/>
          <a:p>
            <a:r>
              <a:rPr lang="en-US"/>
              <a:t>Crypto: investing &amp; trading</a:t>
            </a:r>
            <a:endParaRPr lang="en-US" dirty="0"/>
          </a:p>
        </p:txBody>
      </p:sp>
      <p:sp>
        <p:nvSpPr>
          <p:cNvPr id="4" name="Title 3">
            <a:extLst>
              <a:ext uri="{FF2B5EF4-FFF2-40B4-BE49-F238E27FC236}">
                <a16:creationId xmlns:a16="http://schemas.microsoft.com/office/drawing/2014/main" id="{8A608640-0BCD-1E63-D5A4-D1565864B000}"/>
              </a:ext>
            </a:extLst>
          </p:cNvPr>
          <p:cNvSpPr>
            <a:spLocks noGrp="1"/>
          </p:cNvSpPr>
          <p:nvPr>
            <p:ph type="title"/>
          </p:nvPr>
        </p:nvSpPr>
        <p:spPr/>
        <p:txBody>
          <a:bodyPr/>
          <a:lstStyle/>
          <a:p>
            <a:r>
              <a:rPr lang="en-US" dirty="0"/>
              <a:t>Current System Overview</a:t>
            </a:r>
            <a:br>
              <a:rPr lang="en-US" dirty="0"/>
            </a:br>
            <a:r>
              <a:rPr lang="en-US" sz="3000" b="1" i="0" dirty="0">
                <a:solidFill>
                  <a:srgbClr val="D1D5DB"/>
                </a:solidFill>
                <a:effectLst/>
                <a:latin typeface="Söhne"/>
              </a:rPr>
              <a:t>Manual Processes and Limitations</a:t>
            </a:r>
            <a:endParaRPr lang="en-US" sz="3000" dirty="0"/>
          </a:p>
        </p:txBody>
      </p:sp>
      <p:sp>
        <p:nvSpPr>
          <p:cNvPr id="5" name="Content Placeholder 4">
            <a:extLst>
              <a:ext uri="{FF2B5EF4-FFF2-40B4-BE49-F238E27FC236}">
                <a16:creationId xmlns:a16="http://schemas.microsoft.com/office/drawing/2014/main" id="{A61B5B74-3E05-7729-7319-597229373F72}"/>
              </a:ext>
            </a:extLst>
          </p:cNvPr>
          <p:cNvSpPr>
            <a:spLocks noGrp="1"/>
          </p:cNvSpPr>
          <p:nvPr>
            <p:ph idx="1"/>
          </p:nvPr>
        </p:nvSpPr>
        <p:spPr>
          <a:xfrm>
            <a:off x="1536192" y="2212848"/>
            <a:ext cx="8878824" cy="3282696"/>
          </a:xfrm>
        </p:spPr>
        <p:txBody>
          <a:bodyPr/>
          <a:lstStyle/>
          <a:p>
            <a:pPr marL="0" indent="0">
              <a:buNone/>
            </a:pPr>
            <a:r>
              <a:rPr lang="en-US" b="0" i="0" dirty="0">
                <a:solidFill>
                  <a:srgbClr val="D1D5DB"/>
                </a:solidFill>
                <a:effectLst/>
                <a:latin typeface="Söhne"/>
              </a:rPr>
              <a:t>Currently, Mart’s Minimart relies on manual methods for recording employee attendance through Daily Time Records (DTR). The absence of an integrated payroll system leads to challenges in accurate salary calculations. Additionally, there is a lack of an account management system, resulting in scattered employee data and inefficient HR processes. These manual systems pose risks of errors, data loss, and inefficiencies.</a:t>
            </a:r>
          </a:p>
          <a:p>
            <a:endParaRPr lang="en-US" dirty="0"/>
          </a:p>
        </p:txBody>
      </p:sp>
    </p:spTree>
    <p:extLst>
      <p:ext uri="{BB962C8B-B14F-4D97-AF65-F5344CB8AC3E}">
        <p14:creationId xmlns:p14="http://schemas.microsoft.com/office/powerpoint/2010/main" val="3759259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fontScale="90000"/>
          </a:bodyPr>
          <a:lstStyle/>
          <a:p>
            <a:pPr algn="l"/>
            <a:r>
              <a:rPr lang="en-US" b="1" i="0" dirty="0">
                <a:effectLst/>
                <a:latin typeface="Söhne"/>
              </a:rPr>
              <a:t>Proposed System Overview</a:t>
            </a:r>
            <a:br>
              <a:rPr lang="en-US" b="1" i="0" dirty="0">
                <a:effectLst/>
                <a:latin typeface="Söhne"/>
              </a:rPr>
            </a:br>
            <a:r>
              <a:rPr lang="en-US" sz="3300" b="1" i="0" dirty="0">
                <a:solidFill>
                  <a:srgbClr val="D1D5DB"/>
                </a:solidFill>
                <a:effectLst/>
                <a:latin typeface="Söhne"/>
              </a:rPr>
              <a:t>Automated Payroll Management System</a:t>
            </a:r>
            <a:endParaRPr lang="en-US" sz="3300" b="0" i="0" dirty="0">
              <a:solidFill>
                <a:srgbClr val="D1D5DB"/>
              </a:solidFill>
              <a:effectLst/>
              <a:latin typeface="Söhne"/>
            </a:endParaRPr>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536192" y="2212848"/>
            <a:ext cx="8878824" cy="3282696"/>
          </a:xfrm>
        </p:spPr>
        <p:txBody>
          <a:bodyPr/>
          <a:lstStyle/>
          <a:p>
            <a:pPr marL="0" indent="0" algn="just">
              <a:buNone/>
            </a:pPr>
            <a:r>
              <a:rPr lang="en-US" sz="2000" b="0" i="0" dirty="0">
                <a:solidFill>
                  <a:srgbClr val="D1D5DB"/>
                </a:solidFill>
                <a:effectLst/>
                <a:latin typeface="Söhne"/>
              </a:rPr>
              <a:t>The proposed system introduces an integrated Payroll Management System to address the current challenges. This system includes an automated DTR module to eliminate manual errors and enhance accuracy in attendance tracking. It integrates seamlessly with a payroll processing system to automate salary calculations, tax deductions, and other payroll-related tasks. Furthermore, an employee account management module centralizes and secures employee data, streamlining HR processes. The system aims to provide a user-friendly interface, ensuring accessibility, security, and efficiency in managing HR operations.</a:t>
            </a:r>
          </a:p>
        </p:txBody>
      </p:sp>
      <p:sp>
        <p:nvSpPr>
          <p:cNvPr id="6" name="Footer Placeholder 2">
            <a:extLst>
              <a:ext uri="{FF2B5EF4-FFF2-40B4-BE49-F238E27FC236}">
                <a16:creationId xmlns:a16="http://schemas.microsoft.com/office/drawing/2014/main" id="{93FE2359-6184-481E-AFF4-F57B0DCBFE3A}"/>
              </a:ext>
            </a:extLst>
          </p:cNvPr>
          <p:cNvSpPr>
            <a:spLocks noGrp="1"/>
          </p:cNvSpPr>
          <p:nvPr>
            <p:ph type="ftr" sz="quarter" idx="10"/>
          </p:nvPr>
        </p:nvSpPr>
        <p:spPr>
          <a:xfrm>
            <a:off x="466344" y="6190488"/>
            <a:ext cx="2331720" cy="274320"/>
          </a:xfrm>
        </p:spPr>
        <p:txBody>
          <a:bodyPr/>
          <a:lstStyle/>
          <a:p>
            <a:r>
              <a:rPr lang="en-US" dirty="0"/>
              <a:t>Payroll System</a:t>
            </a:r>
          </a:p>
        </p:txBody>
      </p:sp>
    </p:spTree>
    <p:extLst>
      <p:ext uri="{BB962C8B-B14F-4D97-AF65-F5344CB8AC3E}">
        <p14:creationId xmlns:p14="http://schemas.microsoft.com/office/powerpoint/2010/main" val="1057711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4A792D-B210-4D75-ADE3-2D7E7A326F00}"/>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
        <p:nvSpPr>
          <p:cNvPr id="3" name="Footer Placeholder 2">
            <a:extLst>
              <a:ext uri="{FF2B5EF4-FFF2-40B4-BE49-F238E27FC236}">
                <a16:creationId xmlns:a16="http://schemas.microsoft.com/office/drawing/2014/main" id="{C638AFE3-42CF-4741-9776-3B7666DBEF29}"/>
              </a:ext>
            </a:extLst>
          </p:cNvPr>
          <p:cNvSpPr>
            <a:spLocks noGrp="1"/>
          </p:cNvSpPr>
          <p:nvPr>
            <p:ph type="ftr" sz="quarter" idx="10"/>
          </p:nvPr>
        </p:nvSpPr>
        <p:spPr/>
        <p:txBody>
          <a:bodyPr/>
          <a:lstStyle/>
          <a:p>
            <a:r>
              <a:rPr lang="en-US" dirty="0"/>
              <a:t>Payroll System</a:t>
            </a:r>
          </a:p>
        </p:txBody>
      </p:sp>
      <p:sp>
        <p:nvSpPr>
          <p:cNvPr id="4" name="Title 3">
            <a:extLst>
              <a:ext uri="{FF2B5EF4-FFF2-40B4-BE49-F238E27FC236}">
                <a16:creationId xmlns:a16="http://schemas.microsoft.com/office/drawing/2014/main" id="{1B84B844-000C-4F17-BFAC-A1AAE43818A8}"/>
              </a:ext>
            </a:extLst>
          </p:cNvPr>
          <p:cNvSpPr>
            <a:spLocks noGrp="1"/>
          </p:cNvSpPr>
          <p:nvPr>
            <p:ph type="title"/>
          </p:nvPr>
        </p:nvSpPr>
        <p:spPr/>
        <p:txBody>
          <a:bodyPr/>
          <a:lstStyle/>
          <a:p>
            <a:r>
              <a:rPr lang="en-PH" dirty="0"/>
              <a:t>Final ERD</a:t>
            </a:r>
          </a:p>
        </p:txBody>
      </p:sp>
      <p:pic>
        <p:nvPicPr>
          <p:cNvPr id="6" name="Picture 5">
            <a:extLst>
              <a:ext uri="{FF2B5EF4-FFF2-40B4-BE49-F238E27FC236}">
                <a16:creationId xmlns:a16="http://schemas.microsoft.com/office/drawing/2014/main" id="{281F1589-643A-4F76-BEA6-B2394807D5A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5055" y="1970524"/>
            <a:ext cx="5641889" cy="4219964"/>
          </a:xfrm>
          <a:prstGeom prst="rect">
            <a:avLst/>
          </a:prstGeom>
          <a:noFill/>
          <a:ln>
            <a:noFill/>
          </a:ln>
        </p:spPr>
      </p:pic>
    </p:spTree>
    <p:extLst>
      <p:ext uri="{BB962C8B-B14F-4D97-AF65-F5344CB8AC3E}">
        <p14:creationId xmlns:p14="http://schemas.microsoft.com/office/powerpoint/2010/main" val="3840750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A7BEB5-CA58-4506-8CFC-899DEDF17D8F}"/>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
        <p:nvSpPr>
          <p:cNvPr id="3" name="Footer Placeholder 2">
            <a:extLst>
              <a:ext uri="{FF2B5EF4-FFF2-40B4-BE49-F238E27FC236}">
                <a16:creationId xmlns:a16="http://schemas.microsoft.com/office/drawing/2014/main" id="{55773557-6C22-4A2E-9CA7-6E37B44233F5}"/>
              </a:ext>
            </a:extLst>
          </p:cNvPr>
          <p:cNvSpPr>
            <a:spLocks noGrp="1"/>
          </p:cNvSpPr>
          <p:nvPr>
            <p:ph type="ftr" sz="quarter" idx="10"/>
          </p:nvPr>
        </p:nvSpPr>
        <p:spPr/>
        <p:txBody>
          <a:bodyPr/>
          <a:lstStyle/>
          <a:p>
            <a:r>
              <a:rPr lang="en-US" dirty="0"/>
              <a:t>Payroll System</a:t>
            </a:r>
          </a:p>
        </p:txBody>
      </p:sp>
      <p:sp>
        <p:nvSpPr>
          <p:cNvPr id="4" name="Title 3">
            <a:extLst>
              <a:ext uri="{FF2B5EF4-FFF2-40B4-BE49-F238E27FC236}">
                <a16:creationId xmlns:a16="http://schemas.microsoft.com/office/drawing/2014/main" id="{61E294DD-C23B-420C-AF69-300FE159ED60}"/>
              </a:ext>
            </a:extLst>
          </p:cNvPr>
          <p:cNvSpPr>
            <a:spLocks noGrp="1"/>
          </p:cNvSpPr>
          <p:nvPr>
            <p:ph type="title"/>
          </p:nvPr>
        </p:nvSpPr>
        <p:spPr/>
        <p:txBody>
          <a:bodyPr/>
          <a:lstStyle/>
          <a:p>
            <a:r>
              <a:rPr lang="en-PH" dirty="0"/>
              <a:t>Final Database Design</a:t>
            </a:r>
          </a:p>
        </p:txBody>
      </p:sp>
      <p:pic>
        <p:nvPicPr>
          <p:cNvPr id="6" name="Picture 5">
            <a:extLst>
              <a:ext uri="{FF2B5EF4-FFF2-40B4-BE49-F238E27FC236}">
                <a16:creationId xmlns:a16="http://schemas.microsoft.com/office/drawing/2014/main" id="{312F6891-EB26-4FBF-A07E-F9D86B69E30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67779" y="2115666"/>
            <a:ext cx="6943485" cy="3910230"/>
          </a:xfrm>
          <a:prstGeom prst="rect">
            <a:avLst/>
          </a:prstGeom>
          <a:noFill/>
          <a:ln>
            <a:noFill/>
          </a:ln>
        </p:spPr>
      </p:pic>
    </p:spTree>
    <p:extLst>
      <p:ext uri="{BB962C8B-B14F-4D97-AF65-F5344CB8AC3E}">
        <p14:creationId xmlns:p14="http://schemas.microsoft.com/office/powerpoint/2010/main" val="2982072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pPr algn="l"/>
            <a:r>
              <a:rPr lang="en-PH" b="1" i="0" dirty="0">
                <a:effectLst/>
                <a:latin typeface="Söhne"/>
              </a:rPr>
              <a:t>Next Steps</a:t>
            </a:r>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536192" y="2212848"/>
            <a:ext cx="8878824" cy="3282696"/>
          </a:xfrm>
        </p:spPr>
        <p:txBody>
          <a:bodyPr/>
          <a:lstStyle/>
          <a:p>
            <a:pPr marL="0" indent="0" algn="just">
              <a:buNone/>
            </a:pPr>
            <a:r>
              <a:rPr lang="en-US" b="0" i="0" dirty="0">
                <a:solidFill>
                  <a:srgbClr val="D1D5DB"/>
                </a:solidFill>
                <a:effectLst/>
                <a:latin typeface="Söhne"/>
              </a:rPr>
              <a:t>The project will proceed with detailed analysis, system design, and implementation phases to achieve the outlined objectives. The ultimate aim is to revolutionize Mart’s Minimart’s HR processes, ensuring accuracy, efficiency, and employee satisfaction.</a:t>
            </a:r>
            <a:endParaRPr lang="en-US" sz="3200" b="0" i="0" dirty="0">
              <a:solidFill>
                <a:srgbClr val="D1D5DB"/>
              </a:solidFill>
              <a:effectLst/>
              <a:latin typeface="Söhne"/>
            </a:endParaRPr>
          </a:p>
        </p:txBody>
      </p:sp>
      <p:sp>
        <p:nvSpPr>
          <p:cNvPr id="6" name="Footer Placeholder 2">
            <a:extLst>
              <a:ext uri="{FF2B5EF4-FFF2-40B4-BE49-F238E27FC236}">
                <a16:creationId xmlns:a16="http://schemas.microsoft.com/office/drawing/2014/main" id="{C29A8DD9-C066-46D9-A4EB-3D0BA3C469E0}"/>
              </a:ext>
            </a:extLst>
          </p:cNvPr>
          <p:cNvSpPr>
            <a:spLocks noGrp="1"/>
          </p:cNvSpPr>
          <p:nvPr>
            <p:ph type="ftr" sz="quarter" idx="10"/>
          </p:nvPr>
        </p:nvSpPr>
        <p:spPr>
          <a:xfrm>
            <a:off x="466344" y="6190488"/>
            <a:ext cx="2331720" cy="274320"/>
          </a:xfrm>
        </p:spPr>
        <p:txBody>
          <a:bodyPr/>
          <a:lstStyle/>
          <a:p>
            <a:r>
              <a:rPr lang="en-US" dirty="0"/>
              <a:t>Payroll System</a:t>
            </a:r>
          </a:p>
        </p:txBody>
      </p:sp>
    </p:spTree>
    <p:extLst>
      <p:ext uri="{BB962C8B-B14F-4D97-AF65-F5344CB8AC3E}">
        <p14:creationId xmlns:p14="http://schemas.microsoft.com/office/powerpoint/2010/main" val="2691420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r>
              <a:rPr lang="en-US" dirty="0"/>
              <a:t>John Rey J. Silverio</a:t>
            </a:r>
          </a:p>
          <a:p>
            <a:r>
              <a:rPr lang="en-US" dirty="0"/>
              <a:t>John Matthew N. </a:t>
            </a:r>
            <a:r>
              <a:rPr lang="en-US" dirty="0" err="1"/>
              <a:t>Morillo</a:t>
            </a:r>
            <a:endParaRPr lang="en-US" dirty="0"/>
          </a:p>
        </p:txBody>
      </p:sp>
    </p:spTree>
    <p:extLst>
      <p:ext uri="{BB962C8B-B14F-4D97-AF65-F5344CB8AC3E}">
        <p14:creationId xmlns:p14="http://schemas.microsoft.com/office/powerpoint/2010/main" val="1877701230"/>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3.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40</TotalTime>
  <Words>330</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Courier New</vt:lpstr>
      <vt:lpstr>Segoe UI Light</vt:lpstr>
      <vt:lpstr>Söhne</vt:lpstr>
      <vt:lpstr>Tw Cen MT</vt:lpstr>
      <vt:lpstr>Office Theme</vt:lpstr>
      <vt:lpstr>Mart's Minimart Payroll System</vt:lpstr>
      <vt:lpstr>Table of Contents</vt:lpstr>
      <vt:lpstr>Project Objective </vt:lpstr>
      <vt:lpstr>Current System Overview Manual Processes and Limitations</vt:lpstr>
      <vt:lpstr>Proposed System Overview Automated Payroll Management System</vt:lpstr>
      <vt:lpstr>Final ERD</vt:lpstr>
      <vt:lpstr>Final Database Design</vt:lpstr>
      <vt:lpstr>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Mart's Minimart Payroll System</dc:title>
  <dc:creator>Laurence Silverio</dc:creator>
  <cp:lastModifiedBy>Laurence Silverio</cp:lastModifiedBy>
  <cp:revision>3</cp:revision>
  <dcterms:created xsi:type="dcterms:W3CDTF">2023-11-13T16:44:49Z</dcterms:created>
  <dcterms:modified xsi:type="dcterms:W3CDTF">2023-11-14T02:26:44Z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