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4169bbe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4169bbe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4169bbe3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4169bbe3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4169bbe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4169bbe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4169bbe3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4169bbe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4169bbe3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4169bbe3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4169bbe3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4169bbe3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hyperlink" Target="http://drive.google.com/file/d/1ZE50ts6sEwtu9M4fnL7FVm3vLdD7fAFj/view" TargetMode="External"/><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0" y="1791575"/>
            <a:ext cx="9144000" cy="313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Developed By:</a:t>
            </a:r>
            <a:endParaRPr sz="2500"/>
          </a:p>
          <a:p>
            <a:pPr indent="0" lvl="0" marL="0" rtl="0" algn="ctr">
              <a:spcBef>
                <a:spcPts val="0"/>
              </a:spcBef>
              <a:spcAft>
                <a:spcPts val="0"/>
              </a:spcAft>
              <a:buNone/>
            </a:pPr>
            <a:r>
              <a:rPr lang="en" sz="2500"/>
              <a:t>James Bates</a:t>
            </a:r>
            <a:endParaRPr sz="2500"/>
          </a:p>
          <a:p>
            <a:pPr indent="0" lvl="0" marL="0" rtl="0" algn="ctr">
              <a:spcBef>
                <a:spcPts val="0"/>
              </a:spcBef>
              <a:spcAft>
                <a:spcPts val="0"/>
              </a:spcAft>
              <a:buNone/>
            </a:pPr>
            <a:r>
              <a:rPr lang="en" sz="2500"/>
              <a:t>Spencer Clemens (Scrum Master X2) Django, Html / Bootstrap</a:t>
            </a:r>
            <a:endParaRPr sz="2500"/>
          </a:p>
          <a:p>
            <a:pPr indent="0" lvl="0" marL="0" rtl="0" algn="ctr">
              <a:spcBef>
                <a:spcPts val="0"/>
              </a:spcBef>
              <a:spcAft>
                <a:spcPts val="0"/>
              </a:spcAft>
              <a:buNone/>
            </a:pPr>
            <a:r>
              <a:rPr lang="en" sz="2500"/>
              <a:t>Nath Holst</a:t>
            </a:r>
            <a:endParaRPr sz="2500"/>
          </a:p>
          <a:p>
            <a:pPr indent="0" lvl="0" marL="0" rtl="0" algn="ctr">
              <a:spcBef>
                <a:spcPts val="0"/>
              </a:spcBef>
              <a:spcAft>
                <a:spcPts val="0"/>
              </a:spcAft>
              <a:buNone/>
            </a:pPr>
            <a:r>
              <a:rPr lang="en" sz="2500"/>
              <a:t>Spencer Kasteler</a:t>
            </a:r>
            <a:endParaRPr sz="2500"/>
          </a:p>
        </p:txBody>
      </p:sp>
      <p:pic>
        <p:nvPicPr>
          <p:cNvPr id="55" name="Google Shape;55;p13"/>
          <p:cNvPicPr preferRelativeResize="0"/>
          <p:nvPr/>
        </p:nvPicPr>
        <p:blipFill>
          <a:blip r:embed="rId3">
            <a:alphaModFix/>
          </a:blip>
          <a:stretch>
            <a:fillRect/>
          </a:stretch>
        </p:blipFill>
        <p:spPr>
          <a:xfrm>
            <a:off x="2667000" y="219950"/>
            <a:ext cx="3810000" cy="157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title="Chart"/>
          <p:cNvPicPr preferRelativeResize="0"/>
          <p:nvPr/>
        </p:nvPicPr>
        <p:blipFill>
          <a:blip r:embed="rId3">
            <a:alphaModFix/>
          </a:blip>
          <a:stretch>
            <a:fillRect/>
          </a:stretch>
        </p:blipFill>
        <p:spPr>
          <a:xfrm>
            <a:off x="1569122" y="1034700"/>
            <a:ext cx="6005751" cy="3713550"/>
          </a:xfrm>
          <a:prstGeom prst="rect">
            <a:avLst/>
          </a:prstGeom>
          <a:noFill/>
          <a:ln>
            <a:noFill/>
          </a:ln>
        </p:spPr>
      </p:pic>
      <p:sp>
        <p:nvSpPr>
          <p:cNvPr id="61" name="Google Shape;61;p14"/>
          <p:cNvSpPr txBox="1"/>
          <p:nvPr/>
        </p:nvSpPr>
        <p:spPr>
          <a:xfrm>
            <a:off x="3083100" y="213375"/>
            <a:ext cx="297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Burn Down Chart For 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82725" y="871125"/>
            <a:ext cx="2720700" cy="15792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solidFill>
                  <a:schemeClr val="dk1"/>
                </a:solidFill>
              </a:rPr>
              <a:t>Requirements</a:t>
            </a:r>
            <a:r>
              <a:rPr lang="en">
                <a:solidFill>
                  <a:schemeClr val="dk1"/>
                </a:solidFill>
              </a:rPr>
              <a:t> </a:t>
            </a:r>
            <a:r>
              <a:rPr lang="en">
                <a:solidFill>
                  <a:schemeClr val="dk1"/>
                </a:solidFill>
              </a:rPr>
              <a:t>definitions: 	</a:t>
            </a:r>
            <a:endParaRPr>
              <a:solidFill>
                <a:schemeClr val="dk1"/>
              </a:solidFill>
            </a:endParaRPr>
          </a:p>
          <a:p>
            <a:pPr indent="-326390" lvl="0" marL="457200" rtl="0" algn="l">
              <a:spcBef>
                <a:spcPts val="0"/>
              </a:spcBef>
              <a:spcAft>
                <a:spcPts val="0"/>
              </a:spcAft>
              <a:buClr>
                <a:schemeClr val="dk1"/>
              </a:buClr>
              <a:buSzPct val="100000"/>
              <a:buAutoNum type="arabicPeriod"/>
            </a:pPr>
            <a:r>
              <a:rPr lang="en">
                <a:solidFill>
                  <a:schemeClr val="dk1"/>
                </a:solidFill>
              </a:rPr>
              <a:t>Account Manipulation</a:t>
            </a:r>
            <a:endParaRPr>
              <a:solidFill>
                <a:schemeClr val="dk1"/>
              </a:solidFill>
            </a:endParaRPr>
          </a:p>
          <a:p>
            <a:pPr indent="-326390" lvl="0" marL="457200" rtl="0" algn="l">
              <a:spcBef>
                <a:spcPts val="0"/>
              </a:spcBef>
              <a:spcAft>
                <a:spcPts val="0"/>
              </a:spcAft>
              <a:buClr>
                <a:schemeClr val="dk1"/>
              </a:buClr>
              <a:buSzPct val="100000"/>
              <a:buAutoNum type="arabicPeriod"/>
            </a:pPr>
            <a:r>
              <a:rPr lang="en">
                <a:solidFill>
                  <a:schemeClr val="dk1"/>
                </a:solidFill>
              </a:rPr>
              <a:t>Back end Authentication</a:t>
            </a:r>
            <a:endParaRPr>
              <a:solidFill>
                <a:schemeClr val="dk1"/>
              </a:solidFill>
            </a:endParaRPr>
          </a:p>
          <a:p>
            <a:pPr indent="-326390" lvl="0" marL="457200" rtl="0" algn="l">
              <a:spcBef>
                <a:spcPts val="0"/>
              </a:spcBef>
              <a:spcAft>
                <a:spcPts val="0"/>
              </a:spcAft>
              <a:buClr>
                <a:schemeClr val="dk1"/>
              </a:buClr>
              <a:buSzPct val="100000"/>
              <a:buAutoNum type="arabicPeriod"/>
            </a:pPr>
            <a:r>
              <a:rPr lang="en">
                <a:solidFill>
                  <a:schemeClr val="dk1"/>
                </a:solidFill>
              </a:rPr>
              <a:t>User Rights Authentication</a:t>
            </a:r>
            <a:endParaRPr>
              <a:solidFill>
                <a:schemeClr val="dk1"/>
              </a:solidFill>
            </a:endParaRPr>
          </a:p>
        </p:txBody>
      </p:sp>
      <p:sp>
        <p:nvSpPr>
          <p:cNvPr id="67" name="Google Shape;67;p15"/>
          <p:cNvSpPr txBox="1"/>
          <p:nvPr>
            <p:ph idx="4294967295" type="title"/>
          </p:nvPr>
        </p:nvSpPr>
        <p:spPr>
          <a:xfrm>
            <a:off x="0" y="0"/>
            <a:ext cx="5636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Cryptography/ Account security part 1</a:t>
            </a:r>
            <a:endParaRPr/>
          </a:p>
        </p:txBody>
      </p:sp>
      <p:sp>
        <p:nvSpPr>
          <p:cNvPr id="68" name="Google Shape;68;p15"/>
          <p:cNvSpPr txBox="1"/>
          <p:nvPr/>
        </p:nvSpPr>
        <p:spPr>
          <a:xfrm>
            <a:off x="82725" y="470925"/>
            <a:ext cx="42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Designed by Spencer Clemens</a:t>
            </a:r>
            <a:endParaRPr/>
          </a:p>
        </p:txBody>
      </p:sp>
      <p:sp>
        <p:nvSpPr>
          <p:cNvPr id="69" name="Google Shape;69;p15"/>
          <p:cNvSpPr txBox="1"/>
          <p:nvPr/>
        </p:nvSpPr>
        <p:spPr>
          <a:xfrm>
            <a:off x="7262100" y="0"/>
            <a:ext cx="1881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 for reference https://github.com/2ndPlaceBestPlace/blob/main/docs/requirementsDefinition.md</a:t>
            </a:r>
            <a:endParaRPr sz="1200">
              <a:solidFill>
                <a:schemeClr val="dk1"/>
              </a:solidFill>
            </a:endParaRPr>
          </a:p>
        </p:txBody>
      </p:sp>
      <p:cxnSp>
        <p:nvCxnSpPr>
          <p:cNvPr id="70" name="Google Shape;70;p15"/>
          <p:cNvCxnSpPr/>
          <p:nvPr/>
        </p:nvCxnSpPr>
        <p:spPr>
          <a:xfrm>
            <a:off x="3509950" y="434150"/>
            <a:ext cx="36900" cy="4724100"/>
          </a:xfrm>
          <a:prstGeom prst="straightConnector1">
            <a:avLst/>
          </a:prstGeom>
          <a:noFill/>
          <a:ln cap="flat" cmpd="sng" w="9525">
            <a:solidFill>
              <a:schemeClr val="dk2"/>
            </a:solidFill>
            <a:prstDash val="solid"/>
            <a:round/>
            <a:headEnd len="med" w="med" type="none"/>
            <a:tailEnd len="med" w="med" type="none"/>
          </a:ln>
        </p:spPr>
      </p:cxnSp>
      <p:pic>
        <p:nvPicPr>
          <p:cNvPr descr="cryptoProcess.png" id="71" name="Google Shape;71;p15"/>
          <p:cNvPicPr preferRelativeResize="0"/>
          <p:nvPr/>
        </p:nvPicPr>
        <p:blipFill>
          <a:blip r:embed="rId3">
            <a:alphaModFix/>
          </a:blip>
          <a:stretch>
            <a:fillRect/>
          </a:stretch>
        </p:blipFill>
        <p:spPr>
          <a:xfrm>
            <a:off x="3894350" y="1171400"/>
            <a:ext cx="3597450" cy="3512876"/>
          </a:xfrm>
          <a:prstGeom prst="rect">
            <a:avLst/>
          </a:prstGeom>
          <a:noFill/>
          <a:ln>
            <a:noFill/>
          </a:ln>
        </p:spPr>
      </p:pic>
      <p:sp>
        <p:nvSpPr>
          <p:cNvPr id="72" name="Google Shape;72;p15"/>
          <p:cNvSpPr txBox="1"/>
          <p:nvPr/>
        </p:nvSpPr>
        <p:spPr>
          <a:xfrm>
            <a:off x="4775600" y="1171400"/>
            <a:ext cx="204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Original low level design</a:t>
            </a:r>
            <a:endParaRPr/>
          </a:p>
        </p:txBody>
      </p:sp>
      <p:pic>
        <p:nvPicPr>
          <p:cNvPr id="73" name="Google Shape;73;p15"/>
          <p:cNvPicPr preferRelativeResize="0"/>
          <p:nvPr/>
        </p:nvPicPr>
        <p:blipFill>
          <a:blip r:embed="rId4">
            <a:alphaModFix/>
          </a:blip>
          <a:stretch>
            <a:fillRect/>
          </a:stretch>
        </p:blipFill>
        <p:spPr>
          <a:xfrm>
            <a:off x="2148650" y="3546725"/>
            <a:ext cx="9525" cy="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0" y="871125"/>
            <a:ext cx="91440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Functionality:</a:t>
            </a:r>
            <a:endParaRPr/>
          </a:p>
          <a:p>
            <a:pPr indent="0" lvl="0" marL="0" rtl="0" algn="l">
              <a:spcBef>
                <a:spcPts val="0"/>
              </a:spcBef>
              <a:spcAft>
                <a:spcPts val="0"/>
              </a:spcAft>
              <a:buNone/>
            </a:pPr>
            <a:r>
              <a:rPr lang="en"/>
              <a:t>	The Account security username and password system interacts with the django built in user system. The system implements Django built in session tokens and the Django </a:t>
            </a:r>
            <a:r>
              <a:rPr lang="en"/>
              <a:t>login</a:t>
            </a:r>
            <a:r>
              <a:rPr lang="en"/>
              <a:t> and </a:t>
            </a:r>
            <a:r>
              <a:rPr lang="en"/>
              <a:t>logout</a:t>
            </a:r>
            <a:r>
              <a:rPr lang="en"/>
              <a:t> system. This function </a:t>
            </a:r>
            <a:r>
              <a:rPr lang="en"/>
              <a:t>allows</a:t>
            </a:r>
            <a:r>
              <a:rPr lang="en"/>
              <a:t> the website to make sure a user logs in before accessing any material and can be used to </a:t>
            </a:r>
            <a:endParaRPr/>
          </a:p>
          <a:p>
            <a:pPr indent="0" lvl="0" marL="0" rtl="0" algn="l">
              <a:spcBef>
                <a:spcPts val="0"/>
              </a:spcBef>
              <a:spcAft>
                <a:spcPts val="0"/>
              </a:spcAft>
              <a:buNone/>
            </a:pPr>
            <a:r>
              <a:rPr lang="en"/>
              <a:t>Usability:</a:t>
            </a:r>
            <a:endParaRPr/>
          </a:p>
          <a:p>
            <a:pPr indent="0" lvl="0" marL="0" rtl="0" algn="l">
              <a:spcBef>
                <a:spcPts val="0"/>
              </a:spcBef>
              <a:spcAft>
                <a:spcPts val="0"/>
              </a:spcAft>
              <a:buNone/>
            </a:pPr>
            <a:r>
              <a:rPr lang="en"/>
              <a:t>	The user does not have to worry about interacting with this system because it is all backend stuff. For those who work on the system in the future they can reference material released by Django on how to interact with the system.</a:t>
            </a:r>
            <a:endParaRPr/>
          </a:p>
          <a:p>
            <a:pPr indent="0" lvl="0" marL="0" rtl="0" algn="l">
              <a:spcBef>
                <a:spcPts val="0"/>
              </a:spcBef>
              <a:spcAft>
                <a:spcPts val="0"/>
              </a:spcAft>
              <a:buNone/>
            </a:pPr>
            <a:r>
              <a:rPr lang="en"/>
              <a:t>Reliability:</a:t>
            </a:r>
            <a:endParaRPr/>
          </a:p>
          <a:p>
            <a:pPr indent="0" lvl="0" marL="0" rtl="0" algn="l">
              <a:spcBef>
                <a:spcPts val="0"/>
              </a:spcBef>
              <a:spcAft>
                <a:spcPts val="0"/>
              </a:spcAft>
              <a:buNone/>
            </a:pPr>
            <a:r>
              <a:rPr lang="en"/>
              <a:t>	This system is critical </a:t>
            </a:r>
            <a:r>
              <a:rPr lang="en"/>
              <a:t>because</a:t>
            </a:r>
            <a:r>
              <a:rPr lang="en"/>
              <a:t> it is the </a:t>
            </a:r>
            <a:r>
              <a:rPr lang="en"/>
              <a:t>cornerstone</a:t>
            </a:r>
            <a:r>
              <a:rPr lang="en"/>
              <a:t> of serving all user related data. However the system was only ever down due to altering the base user platform provided by Django. </a:t>
            </a:r>
            <a:endParaRPr/>
          </a:p>
          <a:p>
            <a:pPr indent="0" lvl="0" marL="0" rtl="0" algn="l">
              <a:spcBef>
                <a:spcPts val="0"/>
              </a:spcBef>
              <a:spcAft>
                <a:spcPts val="0"/>
              </a:spcAft>
              <a:buNone/>
            </a:pPr>
            <a:r>
              <a:rPr lang="en"/>
              <a:t>Performance:</a:t>
            </a:r>
            <a:endParaRPr/>
          </a:p>
          <a:p>
            <a:pPr indent="0" lvl="0" marL="0" rtl="0" algn="l">
              <a:spcBef>
                <a:spcPts val="0"/>
              </a:spcBef>
              <a:spcAft>
                <a:spcPts val="0"/>
              </a:spcAft>
              <a:buNone/>
            </a:pPr>
            <a:r>
              <a:rPr lang="en"/>
              <a:t>	We did not do specific testing for the latency of this system but I never had a problem with having to deal with return times during testing.</a:t>
            </a:r>
            <a:endParaRPr/>
          </a:p>
          <a:p>
            <a:pPr indent="0" lvl="0" marL="0" rtl="0" algn="l">
              <a:spcBef>
                <a:spcPts val="0"/>
              </a:spcBef>
              <a:spcAft>
                <a:spcPts val="0"/>
              </a:spcAft>
              <a:buNone/>
            </a:pPr>
            <a:r>
              <a:rPr lang="en"/>
              <a:t>Supportability:</a:t>
            </a:r>
            <a:endParaRPr/>
          </a:p>
          <a:p>
            <a:pPr indent="0" lvl="0" marL="0" rtl="0" algn="l">
              <a:spcBef>
                <a:spcPts val="0"/>
              </a:spcBef>
              <a:spcAft>
                <a:spcPts val="0"/>
              </a:spcAft>
              <a:buNone/>
            </a:pPr>
            <a:r>
              <a:rPr lang="en"/>
              <a:t>	Because this system uses the Django built in framework there are a large amount of guides on how to test the system, </a:t>
            </a:r>
            <a:r>
              <a:rPr lang="en"/>
              <a:t>adapt</a:t>
            </a:r>
            <a:r>
              <a:rPr lang="en"/>
              <a:t> the system, service the system, etc. The only problem comes in </a:t>
            </a:r>
            <a:r>
              <a:rPr lang="en"/>
              <a:t>when</a:t>
            </a:r>
            <a:r>
              <a:rPr lang="en"/>
              <a:t> something is not done exactly the way Django expects it to be done. IE if you add an </a:t>
            </a:r>
            <a:r>
              <a:rPr lang="en"/>
              <a:t>attribute</a:t>
            </a:r>
            <a:r>
              <a:rPr lang="en"/>
              <a:t> to the base user </a:t>
            </a:r>
            <a:r>
              <a:rPr lang="en"/>
              <a:t>without</a:t>
            </a:r>
            <a:r>
              <a:rPr lang="en"/>
              <a:t> also updating the settings.py folder everything will brake.</a:t>
            </a:r>
            <a:endParaRPr/>
          </a:p>
        </p:txBody>
      </p:sp>
      <p:sp>
        <p:nvSpPr>
          <p:cNvPr id="79" name="Google Shape;79;p16"/>
          <p:cNvSpPr txBox="1"/>
          <p:nvPr>
            <p:ph type="title"/>
          </p:nvPr>
        </p:nvSpPr>
        <p:spPr>
          <a:xfrm>
            <a:off x="0" y="0"/>
            <a:ext cx="5636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Cryptography/ Account security part 2</a:t>
            </a:r>
            <a:endParaRPr/>
          </a:p>
        </p:txBody>
      </p:sp>
      <p:sp>
        <p:nvSpPr>
          <p:cNvPr id="80" name="Google Shape;80;p16"/>
          <p:cNvSpPr txBox="1"/>
          <p:nvPr/>
        </p:nvSpPr>
        <p:spPr>
          <a:xfrm>
            <a:off x="82725" y="470925"/>
            <a:ext cx="42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Designed by Spencer Clemens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0" y="0"/>
            <a:ext cx="5636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Cryptography/ Account security part 3</a:t>
            </a:r>
            <a:endParaRPr/>
          </a:p>
        </p:txBody>
      </p:sp>
      <p:sp>
        <p:nvSpPr>
          <p:cNvPr id="86" name="Google Shape;86;p17"/>
          <p:cNvSpPr txBox="1"/>
          <p:nvPr/>
        </p:nvSpPr>
        <p:spPr>
          <a:xfrm>
            <a:off x="82725" y="470925"/>
            <a:ext cx="42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Designed by Spencer Clemens</a:t>
            </a:r>
            <a:endParaRPr/>
          </a:p>
        </p:txBody>
      </p:sp>
      <p:sp>
        <p:nvSpPr>
          <p:cNvPr id="87" name="Google Shape;87;p17"/>
          <p:cNvSpPr txBox="1"/>
          <p:nvPr/>
        </p:nvSpPr>
        <p:spPr>
          <a:xfrm>
            <a:off x="154525" y="919800"/>
            <a:ext cx="8889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Itemized</a:t>
            </a:r>
            <a:r>
              <a:rPr lang="en"/>
              <a:t> list to get the account </a:t>
            </a:r>
            <a:r>
              <a:rPr lang="en"/>
              <a:t>security</a:t>
            </a:r>
            <a:r>
              <a:rPr lang="en"/>
              <a:t> working:</a:t>
            </a:r>
            <a:endParaRPr/>
          </a:p>
          <a:p>
            <a:pPr indent="-317500" lvl="0" marL="457200" rtl="0" algn="l">
              <a:spcBef>
                <a:spcPts val="0"/>
              </a:spcBef>
              <a:spcAft>
                <a:spcPts val="0"/>
              </a:spcAft>
              <a:buSzPts val="1400"/>
              <a:buAutoNum type="arabicPeriod"/>
            </a:pPr>
            <a:r>
              <a:rPr lang="en"/>
              <a:t>Create profile class extending the models.Model. IE make users more </a:t>
            </a:r>
            <a:r>
              <a:rPr lang="en"/>
              <a:t>functionable</a:t>
            </a:r>
            <a:r>
              <a:rPr lang="en"/>
              <a:t>.</a:t>
            </a:r>
            <a:endParaRPr/>
          </a:p>
          <a:p>
            <a:pPr indent="-317500" lvl="0" marL="457200" rtl="0" algn="l">
              <a:spcBef>
                <a:spcPts val="0"/>
              </a:spcBef>
              <a:spcAft>
                <a:spcPts val="0"/>
              </a:spcAft>
              <a:buSzPts val="1400"/>
              <a:buAutoNum type="arabicPeriod"/>
            </a:pPr>
            <a:r>
              <a:rPr lang="en"/>
              <a:t>Ensure CSRF token working properly</a:t>
            </a:r>
            <a:endParaRPr/>
          </a:p>
          <a:p>
            <a:pPr indent="-317500" lvl="0" marL="457200" rtl="0" algn="l">
              <a:spcBef>
                <a:spcPts val="0"/>
              </a:spcBef>
              <a:spcAft>
                <a:spcPts val="0"/>
              </a:spcAft>
              <a:buSzPts val="1400"/>
              <a:buAutoNum type="arabicPeriod"/>
            </a:pPr>
            <a:r>
              <a:rPr lang="en"/>
              <a:t>Implement “django.contrib.sessions.middleware.SessionMiddleware”in views.py</a:t>
            </a:r>
            <a:endParaRPr/>
          </a:p>
          <a:p>
            <a:pPr indent="-317500" lvl="0" marL="457200" rtl="0" algn="l">
              <a:spcBef>
                <a:spcPts val="0"/>
              </a:spcBef>
              <a:spcAft>
                <a:spcPts val="0"/>
              </a:spcAft>
              <a:buSzPts val="1400"/>
              <a:buAutoNum type="arabicPeriod"/>
            </a:pPr>
            <a:r>
              <a:rPr lang="en"/>
              <a:t>Create “checkedLoggedIn” function</a:t>
            </a:r>
            <a:endParaRPr/>
          </a:p>
          <a:p>
            <a:pPr indent="-317500" lvl="0" marL="457200" rtl="0" algn="l">
              <a:spcBef>
                <a:spcPts val="0"/>
              </a:spcBef>
              <a:spcAft>
                <a:spcPts val="0"/>
              </a:spcAft>
              <a:buSzPts val="1400"/>
              <a:buAutoNum type="arabicPeriod"/>
            </a:pPr>
            <a:r>
              <a:rPr lang="en"/>
              <a:t>Implement “</a:t>
            </a:r>
            <a:r>
              <a:rPr lang="en"/>
              <a:t>authenticate</a:t>
            </a:r>
            <a:r>
              <a:rPr lang="en"/>
              <a:t>” and “login” method in logIn method in views.</a:t>
            </a:r>
            <a:endParaRPr/>
          </a:p>
          <a:p>
            <a:pPr indent="-317500" lvl="0" marL="457200" rtl="0" algn="l">
              <a:spcBef>
                <a:spcPts val="0"/>
              </a:spcBef>
              <a:spcAft>
                <a:spcPts val="0"/>
              </a:spcAft>
              <a:buSzPts val="1400"/>
              <a:buAutoNum type="arabicPeriod"/>
            </a:pPr>
            <a:r>
              <a:rPr lang="en"/>
              <a:t>Create signals.py and add all functions needed to make it work propelrly.</a:t>
            </a:r>
            <a:endParaRPr/>
          </a:p>
          <a:p>
            <a:pPr indent="-317500" lvl="0" marL="457200" rtl="0" algn="l">
              <a:spcBef>
                <a:spcPts val="0"/>
              </a:spcBef>
              <a:spcAft>
                <a:spcPts val="0"/>
              </a:spcAft>
              <a:buSzPts val="1400"/>
              <a:buAutoNum type="arabicPeriod"/>
            </a:pPr>
            <a:r>
              <a:rPr lang="en"/>
              <a:t>Get register to work with Django. IE properly check to see if user or email is already in </a:t>
            </a:r>
            <a:r>
              <a:rPr lang="en"/>
              <a:t>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3988250" y="116300"/>
            <a:ext cx="231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Code snippets:</a:t>
            </a:r>
            <a:endParaRPr/>
          </a:p>
        </p:txBody>
      </p:sp>
      <p:pic>
        <p:nvPicPr>
          <p:cNvPr id="93" name="Google Shape;93;p18"/>
          <p:cNvPicPr preferRelativeResize="0"/>
          <p:nvPr/>
        </p:nvPicPr>
        <p:blipFill>
          <a:blip r:embed="rId3">
            <a:alphaModFix/>
          </a:blip>
          <a:stretch>
            <a:fillRect/>
          </a:stretch>
        </p:blipFill>
        <p:spPr>
          <a:xfrm>
            <a:off x="3886975" y="477050"/>
            <a:ext cx="4575549" cy="2794750"/>
          </a:xfrm>
          <a:prstGeom prst="rect">
            <a:avLst/>
          </a:prstGeom>
          <a:noFill/>
          <a:ln>
            <a:noFill/>
          </a:ln>
        </p:spPr>
      </p:pic>
      <p:sp>
        <p:nvSpPr>
          <p:cNvPr id="94" name="Google Shape;94;p18"/>
          <p:cNvSpPr txBox="1"/>
          <p:nvPr>
            <p:ph type="title"/>
          </p:nvPr>
        </p:nvSpPr>
        <p:spPr>
          <a:xfrm>
            <a:off x="0" y="0"/>
            <a:ext cx="405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Cryptography/ Account security part 3</a:t>
            </a:r>
            <a:endParaRPr/>
          </a:p>
        </p:txBody>
      </p:sp>
      <p:sp>
        <p:nvSpPr>
          <p:cNvPr id="95" name="Google Shape;95;p18"/>
          <p:cNvSpPr txBox="1"/>
          <p:nvPr/>
        </p:nvSpPr>
        <p:spPr>
          <a:xfrm>
            <a:off x="45950" y="860925"/>
            <a:ext cx="42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Designed by Spencer Clemens</a:t>
            </a:r>
            <a:endParaRPr/>
          </a:p>
        </p:txBody>
      </p:sp>
      <p:pic>
        <p:nvPicPr>
          <p:cNvPr id="96" name="Google Shape;96;p18"/>
          <p:cNvPicPr preferRelativeResize="0"/>
          <p:nvPr/>
        </p:nvPicPr>
        <p:blipFill>
          <a:blip r:embed="rId4">
            <a:alphaModFix/>
          </a:blip>
          <a:stretch>
            <a:fillRect/>
          </a:stretch>
        </p:blipFill>
        <p:spPr>
          <a:xfrm>
            <a:off x="45950" y="1216700"/>
            <a:ext cx="3841025" cy="981075"/>
          </a:xfrm>
          <a:prstGeom prst="rect">
            <a:avLst/>
          </a:prstGeom>
          <a:noFill/>
          <a:ln>
            <a:noFill/>
          </a:ln>
        </p:spPr>
      </p:pic>
      <p:pic>
        <p:nvPicPr>
          <p:cNvPr id="97" name="Google Shape;97;p18"/>
          <p:cNvPicPr preferRelativeResize="0"/>
          <p:nvPr/>
        </p:nvPicPr>
        <p:blipFill>
          <a:blip r:embed="rId5">
            <a:alphaModFix/>
          </a:blip>
          <a:stretch>
            <a:fillRect/>
          </a:stretch>
        </p:blipFill>
        <p:spPr>
          <a:xfrm>
            <a:off x="45950" y="2158850"/>
            <a:ext cx="3841026" cy="276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Creating an account video/ Diagram </a:t>
            </a:r>
            <a:endParaRPr/>
          </a:p>
        </p:txBody>
      </p:sp>
      <p:pic>
        <p:nvPicPr>
          <p:cNvPr descr="creatingAnAccount.jpg" id="103" name="Google Shape;103;p19"/>
          <p:cNvPicPr preferRelativeResize="0"/>
          <p:nvPr/>
        </p:nvPicPr>
        <p:blipFill>
          <a:blip r:embed="rId3">
            <a:alphaModFix/>
          </a:blip>
          <a:stretch>
            <a:fillRect/>
          </a:stretch>
        </p:blipFill>
        <p:spPr>
          <a:xfrm>
            <a:off x="5945450" y="1221500"/>
            <a:ext cx="3126000" cy="3480500"/>
          </a:xfrm>
          <a:prstGeom prst="rect">
            <a:avLst/>
          </a:prstGeom>
          <a:noFill/>
          <a:ln>
            <a:noFill/>
          </a:ln>
        </p:spPr>
      </p:pic>
      <p:pic>
        <p:nvPicPr>
          <p:cNvPr id="104" name="Google Shape;104;p19" title="Parking Genie Template — Mozilla Firefox 2021-04-21 22-11-27.mp4">
            <a:hlinkClick r:id="rId4"/>
          </p:cNvPr>
          <p:cNvPicPr preferRelativeResize="0"/>
          <p:nvPr/>
        </p:nvPicPr>
        <p:blipFill>
          <a:blip r:embed="rId5">
            <a:alphaModFix/>
          </a:blip>
          <a:stretch>
            <a:fillRect/>
          </a:stretch>
        </p:blipFill>
        <p:spPr>
          <a:xfrm>
            <a:off x="439050" y="1247250"/>
            <a:ext cx="45720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