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56" r:id="rId2"/>
    <p:sldId id="257" r:id="rId3"/>
    <p:sldId id="258" r:id="rId4"/>
    <p:sldId id="259" r:id="rId5"/>
    <p:sldId id="260" r:id="rId6"/>
    <p:sldId id="264" r:id="rId7"/>
    <p:sldId id="265" r:id="rId8"/>
    <p:sldId id="266" r:id="rId9"/>
    <p:sldId id="267" r:id="rId10"/>
    <p:sldId id="261"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lvana S. Murphy" initials="SSM" lastIdx="11" clrIdx="0">
    <p:extLst>
      <p:ext uri="{19B8F6BF-5375-455C-9EA6-DF929625EA0E}">
        <p15:presenceInfo xmlns:p15="http://schemas.microsoft.com/office/powerpoint/2012/main" userId="1d1057aee952ec4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62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2043" autoAdjust="0"/>
  </p:normalViewPr>
  <p:slideViewPr>
    <p:cSldViewPr snapToGrid="0">
      <p:cViewPr varScale="1">
        <p:scale>
          <a:sx n="48" d="100"/>
          <a:sy n="48" d="100"/>
        </p:scale>
        <p:origin x="472" y="3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22T20:58:20.223" idx="2">
    <p:pos x="10" y="10"/>
    <p:text>Title Slide
Include the name of the Project and Group Members</p:text>
    <p:extLst mod="1">
      <p:ext uri="{C676402C-5697-4E1C-873F-D02D1690AC5C}">
        <p15:threadingInfo xmlns:p15="http://schemas.microsoft.com/office/powerpoint/2012/main" timeZoneBias="30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9-03-22T21:00:13.712" idx="6">
    <p:pos x="10" y="10"/>
    <p:text>Discussion
Discuss your findings. Did you find what you expected to find? If not, why not? What inferences or general conclusions can you draw from your analysis?</p:text>
    <p:extLst>
      <p:ext uri="{C676402C-5697-4E1C-873F-D02D1690AC5C}">
        <p15:threadingInfo xmlns:p15="http://schemas.microsoft.com/office/powerpoint/2012/main" timeZoneBias="30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9-03-22T21:01:48.165" idx="10">
    <p:pos x="10" y="10"/>
    <p:text>Post Mortem
Discuss any difficulties that arose, and how you dealt with them
Discuss any additional questions that came up, but which you didn't have time to answer: What would you research next, if you had two more weeks?</p:text>
    <p:extLst>
      <p:ext uri="{C676402C-5697-4E1C-873F-D02D1690AC5C}">
        <p15:threadingInfo xmlns:p15="http://schemas.microsoft.com/office/powerpoint/2012/main" timeZoneBias="30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9-03-22T21:02:05.394" idx="11">
    <p:pos x="10" y="10"/>
    <p:text>Questions
Open-floor Q&amp;A with the audience</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3-22T20:58:02.922" idx="1">
    <p:pos x="137" y="80"/>
    <p:text>Motivation &amp; Summary Slide
Define the core message or hypothesis of your project.
Describe the questions you asked, and why you asked them
Describe whether you were able to answer these questions to your satisfaction, and briefly summarize your findings</p:text>
    <p:extLst mod="1">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3-22T20:59:21.568" idx="3">
    <p:pos x="10" y="10"/>
    <p:text>Questions &amp; Data
Elaborate on the questions you asked, describing what kinds of data you needed to answer them, and where you found it</p:text>
    <p:extLst>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3-22T20:59:40.458" idx="4">
    <p:pos x="10" y="10"/>
    <p:text>Data Cleanup &amp; Exploration
Describe the exploration and cleanup process
Discuss insights you had while exploring the data that you didn't anticipate
Discuss any problems that arose after exploring the data, and how you resolved them
Present and discuss interesting figures developed during exploration, ideally with the help of Jupyter Notebook</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3-22T20:59:53.456" idx="5">
    <p:pos x="10" y="10"/>
    <p:text>Data Analysis
Discuss the steps you took to analyze the data and answer each question you asked in your proposal
Present and discuss interesting figures developed during analysis, ideally with the help of Jupyter Notebook</p:text>
    <p:extLst>
      <p:ext uri="{C676402C-5697-4E1C-873F-D02D1690AC5C}">
        <p15:threadingInfo xmlns:p15="http://schemas.microsoft.com/office/powerpoint/2012/main" timeZoneBias="30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3-22T20:59:53.456" idx="5">
    <p:pos x="10" y="10"/>
    <p:text>Data Analysis
Discuss the steps you took to analyze the data and answer each question you asked in your proposal
Present and discuss interesting figures developed during analysis, ideally with the help of Jupyter Notebook</p:text>
    <p:extLst>
      <p:ext uri="{C676402C-5697-4E1C-873F-D02D1690AC5C}">
        <p15:threadingInfo xmlns:p15="http://schemas.microsoft.com/office/powerpoint/2012/main" timeZoneBias="30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03-22T20:59:53.456" idx="5">
    <p:pos x="10" y="10"/>
    <p:text>Data Analysis
Discuss the steps you took to analyze the data and answer each question you asked in your proposal
Present and discuss interesting figures developed during analysis, ideally with the help of Jupyter Notebook</p:text>
    <p:extLst>
      <p:ext uri="{C676402C-5697-4E1C-873F-D02D1690AC5C}">
        <p15:threadingInfo xmlns:p15="http://schemas.microsoft.com/office/powerpoint/2012/main" timeZoneBias="30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9-03-22T20:59:53.456" idx="5">
    <p:pos x="10" y="10"/>
    <p:text>Data Analysis
Discuss the steps you took to analyze the data and answer each question you asked in your proposal
Present and discuss interesting figures developed during analysis, ideally with the help of Jupyter Notebook</p:text>
    <p:extLst>
      <p:ext uri="{C676402C-5697-4E1C-873F-D02D1690AC5C}">
        <p15:threadingInfo xmlns:p15="http://schemas.microsoft.com/office/powerpoint/2012/main" timeZoneBias="30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9-03-22T20:59:53.456" idx="5">
    <p:pos x="10" y="10"/>
    <p:text>Data Analysis
Discuss the steps you took to analyze the data and answer each question you asked in your proposal
Present and discuss interesting figures developed during analysis, ideally with the help of Jupyter Notebook</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ABC027-7204-4138-BCA0-6F8833FFCCE3}" type="datetimeFigureOut">
              <a:rPr lang="en-US" smtClean="0"/>
              <a:t>3/25/2019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D98018-A7C5-49AC-BE97-BE26851CBD98}" type="slidenum">
              <a:rPr lang="en-US" smtClean="0"/>
              <a:t>‹#›</a:t>
            </a:fld>
            <a:endParaRPr lang="en-US"/>
          </a:p>
        </p:txBody>
      </p:sp>
    </p:spTree>
    <p:extLst>
      <p:ext uri="{BB962C8B-B14F-4D97-AF65-F5344CB8AC3E}">
        <p14:creationId xmlns:p14="http://schemas.microsoft.com/office/powerpoint/2010/main" val="950860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safewise.com/blog/safest-metro-citie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group we decided to focus on two cites: </a:t>
            </a:r>
          </a:p>
          <a:p>
            <a:pPr lvl="1"/>
            <a:r>
              <a:rPr lang="en-US" dirty="0"/>
              <a:t>St Louis , Missouri (This city was what help us find a topic because of its high drop out rate – understanding that we would more likely not be able to disprove the null hypothesis. Its also the 2</a:t>
            </a:r>
            <a:r>
              <a:rPr lang="en-US" baseline="30000" dirty="0"/>
              <a:t>nd</a:t>
            </a:r>
            <a:r>
              <a:rPr lang="en-US" dirty="0"/>
              <a:t> most dangerous metro city:  https://www.safewise.com/blog/safest-metro-cities/</a:t>
            </a:r>
          </a:p>
          <a:p>
            <a:pPr lvl="1"/>
            <a:r>
              <a:rPr lang="en-US" dirty="0"/>
              <a:t>Virginia Beach, Virginia – (This city was identified as the safest city </a:t>
            </a:r>
          </a:p>
          <a:p>
            <a:pPr marL="457200" lvl="1" indent="0">
              <a:buNone/>
            </a:pPr>
            <a:r>
              <a:rPr lang="en-US" dirty="0">
                <a:hlinkClick r:id="rId3"/>
              </a:rPr>
              <a:t>https://www.safewise.com/blog/safest-metro-cities/</a:t>
            </a:r>
            <a:r>
              <a:rPr lang="en-US" dirty="0"/>
              <a:t>)</a:t>
            </a:r>
          </a:p>
          <a:p>
            <a:endParaRPr lang="en-US" dirty="0"/>
          </a:p>
        </p:txBody>
      </p:sp>
      <p:sp>
        <p:nvSpPr>
          <p:cNvPr id="4" name="Slide Number Placeholder 3"/>
          <p:cNvSpPr>
            <a:spLocks noGrp="1"/>
          </p:cNvSpPr>
          <p:nvPr>
            <p:ph type="sldNum" sz="quarter" idx="5"/>
          </p:nvPr>
        </p:nvSpPr>
        <p:spPr/>
        <p:txBody>
          <a:bodyPr/>
          <a:lstStyle/>
          <a:p>
            <a:fld id="{E6D98018-A7C5-49AC-BE97-BE26851CBD98}" type="slidenum">
              <a:rPr lang="en-US" smtClean="0"/>
              <a:t>2</a:t>
            </a:fld>
            <a:endParaRPr lang="en-US"/>
          </a:p>
        </p:txBody>
      </p:sp>
    </p:spTree>
    <p:extLst>
      <p:ext uri="{BB962C8B-B14F-4D97-AF65-F5344CB8AC3E}">
        <p14:creationId xmlns:p14="http://schemas.microsoft.com/office/powerpoint/2010/main" val="870418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7E892-11E6-4E5B-8B23-3582F3202B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8B1E29-339D-4412-9AFC-1E922BE7F6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5CA4C8-43D2-49D7-84FC-101A9BA400ED}"/>
              </a:ext>
            </a:extLst>
          </p:cNvPr>
          <p:cNvSpPr>
            <a:spLocks noGrp="1"/>
          </p:cNvSpPr>
          <p:nvPr>
            <p:ph type="dt" sz="half" idx="10"/>
          </p:nvPr>
        </p:nvSpPr>
        <p:spPr/>
        <p:txBody>
          <a:bodyPr/>
          <a:lstStyle/>
          <a:p>
            <a:fld id="{F7455CEF-1895-499D-A216-CAA26BBACD9A}" type="datetimeFigureOut">
              <a:rPr lang="en-US" smtClean="0"/>
              <a:t>3/25/2019</a:t>
            </a:fld>
            <a:endParaRPr lang="en-US"/>
          </a:p>
        </p:txBody>
      </p:sp>
      <p:sp>
        <p:nvSpPr>
          <p:cNvPr id="5" name="Footer Placeholder 4">
            <a:extLst>
              <a:ext uri="{FF2B5EF4-FFF2-40B4-BE49-F238E27FC236}">
                <a16:creationId xmlns:a16="http://schemas.microsoft.com/office/drawing/2014/main" id="{BDA77836-330A-4BC9-9CBC-25D1F17AFF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098537-F607-4BAC-A751-7DAE0074FCC5}"/>
              </a:ext>
            </a:extLst>
          </p:cNvPr>
          <p:cNvSpPr>
            <a:spLocks noGrp="1"/>
          </p:cNvSpPr>
          <p:nvPr>
            <p:ph type="sldNum" sz="quarter" idx="12"/>
          </p:nvPr>
        </p:nvSpPr>
        <p:spPr/>
        <p:txBody>
          <a:bodyPr/>
          <a:lstStyle/>
          <a:p>
            <a:fld id="{0F02DE76-5148-4390-8C3F-4F24701F5577}" type="slidenum">
              <a:rPr lang="en-US" smtClean="0"/>
              <a:t>‹#›</a:t>
            </a:fld>
            <a:endParaRPr lang="en-US"/>
          </a:p>
        </p:txBody>
      </p:sp>
    </p:spTree>
    <p:extLst>
      <p:ext uri="{BB962C8B-B14F-4D97-AF65-F5344CB8AC3E}">
        <p14:creationId xmlns:p14="http://schemas.microsoft.com/office/powerpoint/2010/main" val="2229513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BB0D1-D0F0-4919-9397-839282AF47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DD4083-85E0-4E8C-AE18-45EBF8A08D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5B31F5-E500-42CC-92BB-D7435FE4E62C}"/>
              </a:ext>
            </a:extLst>
          </p:cNvPr>
          <p:cNvSpPr>
            <a:spLocks noGrp="1"/>
          </p:cNvSpPr>
          <p:nvPr>
            <p:ph type="dt" sz="half" idx="10"/>
          </p:nvPr>
        </p:nvSpPr>
        <p:spPr/>
        <p:txBody>
          <a:bodyPr/>
          <a:lstStyle/>
          <a:p>
            <a:fld id="{F7455CEF-1895-499D-A216-CAA26BBACD9A}" type="datetimeFigureOut">
              <a:rPr lang="en-US" smtClean="0"/>
              <a:t>3/25/2019</a:t>
            </a:fld>
            <a:endParaRPr lang="en-US"/>
          </a:p>
        </p:txBody>
      </p:sp>
      <p:sp>
        <p:nvSpPr>
          <p:cNvPr id="5" name="Footer Placeholder 4">
            <a:extLst>
              <a:ext uri="{FF2B5EF4-FFF2-40B4-BE49-F238E27FC236}">
                <a16:creationId xmlns:a16="http://schemas.microsoft.com/office/drawing/2014/main" id="{A1495A97-BD41-47A2-8EC9-5D47F6C7CB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517895-E4EE-4BD1-A23B-D95270C80164}"/>
              </a:ext>
            </a:extLst>
          </p:cNvPr>
          <p:cNvSpPr>
            <a:spLocks noGrp="1"/>
          </p:cNvSpPr>
          <p:nvPr>
            <p:ph type="sldNum" sz="quarter" idx="12"/>
          </p:nvPr>
        </p:nvSpPr>
        <p:spPr/>
        <p:txBody>
          <a:bodyPr/>
          <a:lstStyle/>
          <a:p>
            <a:fld id="{0F02DE76-5148-4390-8C3F-4F24701F5577}" type="slidenum">
              <a:rPr lang="en-US" smtClean="0"/>
              <a:t>‹#›</a:t>
            </a:fld>
            <a:endParaRPr lang="en-US"/>
          </a:p>
        </p:txBody>
      </p:sp>
    </p:spTree>
    <p:extLst>
      <p:ext uri="{BB962C8B-B14F-4D97-AF65-F5344CB8AC3E}">
        <p14:creationId xmlns:p14="http://schemas.microsoft.com/office/powerpoint/2010/main" val="2185025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5BFB83-4CA0-4357-AFA3-F35A186184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0D2761-1CEF-45E9-8473-B2BA66FC25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42DAB7-9E7E-4A49-A6AE-185432384AA4}"/>
              </a:ext>
            </a:extLst>
          </p:cNvPr>
          <p:cNvSpPr>
            <a:spLocks noGrp="1"/>
          </p:cNvSpPr>
          <p:nvPr>
            <p:ph type="dt" sz="half" idx="10"/>
          </p:nvPr>
        </p:nvSpPr>
        <p:spPr/>
        <p:txBody>
          <a:bodyPr/>
          <a:lstStyle/>
          <a:p>
            <a:fld id="{F7455CEF-1895-499D-A216-CAA26BBACD9A}" type="datetimeFigureOut">
              <a:rPr lang="en-US" smtClean="0"/>
              <a:t>3/25/2019</a:t>
            </a:fld>
            <a:endParaRPr lang="en-US"/>
          </a:p>
        </p:txBody>
      </p:sp>
      <p:sp>
        <p:nvSpPr>
          <p:cNvPr id="5" name="Footer Placeholder 4">
            <a:extLst>
              <a:ext uri="{FF2B5EF4-FFF2-40B4-BE49-F238E27FC236}">
                <a16:creationId xmlns:a16="http://schemas.microsoft.com/office/drawing/2014/main" id="{AFDA7833-D3AB-47D8-9DEB-94859D5E7E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8E1290-4438-4962-86B6-8F87EEC44C33}"/>
              </a:ext>
            </a:extLst>
          </p:cNvPr>
          <p:cNvSpPr>
            <a:spLocks noGrp="1"/>
          </p:cNvSpPr>
          <p:nvPr>
            <p:ph type="sldNum" sz="quarter" idx="12"/>
          </p:nvPr>
        </p:nvSpPr>
        <p:spPr/>
        <p:txBody>
          <a:bodyPr/>
          <a:lstStyle/>
          <a:p>
            <a:fld id="{0F02DE76-5148-4390-8C3F-4F24701F5577}" type="slidenum">
              <a:rPr lang="en-US" smtClean="0"/>
              <a:t>‹#›</a:t>
            </a:fld>
            <a:endParaRPr lang="en-US"/>
          </a:p>
        </p:txBody>
      </p:sp>
    </p:spTree>
    <p:extLst>
      <p:ext uri="{BB962C8B-B14F-4D97-AF65-F5344CB8AC3E}">
        <p14:creationId xmlns:p14="http://schemas.microsoft.com/office/powerpoint/2010/main" val="1569684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2FDC5-E9E6-484F-8DA2-28FCF60155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40EF98-D776-4AB9-BD60-9CDFF2CF2E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F650E8-C534-4E5B-A237-C99A7333B741}"/>
              </a:ext>
            </a:extLst>
          </p:cNvPr>
          <p:cNvSpPr>
            <a:spLocks noGrp="1"/>
          </p:cNvSpPr>
          <p:nvPr>
            <p:ph type="dt" sz="half" idx="10"/>
          </p:nvPr>
        </p:nvSpPr>
        <p:spPr/>
        <p:txBody>
          <a:bodyPr/>
          <a:lstStyle/>
          <a:p>
            <a:fld id="{F7455CEF-1895-499D-A216-CAA26BBACD9A}" type="datetimeFigureOut">
              <a:rPr lang="en-US" smtClean="0"/>
              <a:t>3/25/2019</a:t>
            </a:fld>
            <a:endParaRPr lang="en-US"/>
          </a:p>
        </p:txBody>
      </p:sp>
      <p:sp>
        <p:nvSpPr>
          <p:cNvPr id="5" name="Footer Placeholder 4">
            <a:extLst>
              <a:ext uri="{FF2B5EF4-FFF2-40B4-BE49-F238E27FC236}">
                <a16:creationId xmlns:a16="http://schemas.microsoft.com/office/drawing/2014/main" id="{90009933-3DF1-44B0-A053-E17EA351C7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99C5A8-94F4-4F52-B9C1-626B20344B51}"/>
              </a:ext>
            </a:extLst>
          </p:cNvPr>
          <p:cNvSpPr>
            <a:spLocks noGrp="1"/>
          </p:cNvSpPr>
          <p:nvPr>
            <p:ph type="sldNum" sz="quarter" idx="12"/>
          </p:nvPr>
        </p:nvSpPr>
        <p:spPr/>
        <p:txBody>
          <a:bodyPr/>
          <a:lstStyle/>
          <a:p>
            <a:fld id="{0F02DE76-5148-4390-8C3F-4F24701F5577}" type="slidenum">
              <a:rPr lang="en-US" smtClean="0"/>
              <a:t>‹#›</a:t>
            </a:fld>
            <a:endParaRPr lang="en-US"/>
          </a:p>
        </p:txBody>
      </p:sp>
    </p:spTree>
    <p:extLst>
      <p:ext uri="{BB962C8B-B14F-4D97-AF65-F5344CB8AC3E}">
        <p14:creationId xmlns:p14="http://schemas.microsoft.com/office/powerpoint/2010/main" val="2914102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38381-5443-4A0F-8EDF-6F70AC846A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058CE3-BEAA-4E57-A17A-20E043E0B9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2FCA19-A985-40CB-A9CC-A6C175297C73}"/>
              </a:ext>
            </a:extLst>
          </p:cNvPr>
          <p:cNvSpPr>
            <a:spLocks noGrp="1"/>
          </p:cNvSpPr>
          <p:nvPr>
            <p:ph type="dt" sz="half" idx="10"/>
          </p:nvPr>
        </p:nvSpPr>
        <p:spPr/>
        <p:txBody>
          <a:bodyPr/>
          <a:lstStyle/>
          <a:p>
            <a:fld id="{F7455CEF-1895-499D-A216-CAA26BBACD9A}" type="datetimeFigureOut">
              <a:rPr lang="en-US" smtClean="0"/>
              <a:t>3/25/2019</a:t>
            </a:fld>
            <a:endParaRPr lang="en-US"/>
          </a:p>
        </p:txBody>
      </p:sp>
      <p:sp>
        <p:nvSpPr>
          <p:cNvPr id="5" name="Footer Placeholder 4">
            <a:extLst>
              <a:ext uri="{FF2B5EF4-FFF2-40B4-BE49-F238E27FC236}">
                <a16:creationId xmlns:a16="http://schemas.microsoft.com/office/drawing/2014/main" id="{43E7B509-3D8F-4D87-87BB-779B887F59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4C0A98-C430-4AB6-8562-F6C3CFCA027F}"/>
              </a:ext>
            </a:extLst>
          </p:cNvPr>
          <p:cNvSpPr>
            <a:spLocks noGrp="1"/>
          </p:cNvSpPr>
          <p:nvPr>
            <p:ph type="sldNum" sz="quarter" idx="12"/>
          </p:nvPr>
        </p:nvSpPr>
        <p:spPr/>
        <p:txBody>
          <a:bodyPr/>
          <a:lstStyle/>
          <a:p>
            <a:fld id="{0F02DE76-5148-4390-8C3F-4F24701F5577}" type="slidenum">
              <a:rPr lang="en-US" smtClean="0"/>
              <a:t>‹#›</a:t>
            </a:fld>
            <a:endParaRPr lang="en-US"/>
          </a:p>
        </p:txBody>
      </p:sp>
    </p:spTree>
    <p:extLst>
      <p:ext uri="{BB962C8B-B14F-4D97-AF65-F5344CB8AC3E}">
        <p14:creationId xmlns:p14="http://schemas.microsoft.com/office/powerpoint/2010/main" val="2659746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BA20-57D2-4F6D-B471-006E5A6514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F68726-5EE0-4494-BA83-8406F5434A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8C1513-6A77-4CF8-A3DF-119FA51842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50A99C-26BC-4CBF-84AF-00E1879BD397}"/>
              </a:ext>
            </a:extLst>
          </p:cNvPr>
          <p:cNvSpPr>
            <a:spLocks noGrp="1"/>
          </p:cNvSpPr>
          <p:nvPr>
            <p:ph type="dt" sz="half" idx="10"/>
          </p:nvPr>
        </p:nvSpPr>
        <p:spPr/>
        <p:txBody>
          <a:bodyPr/>
          <a:lstStyle/>
          <a:p>
            <a:fld id="{F7455CEF-1895-499D-A216-CAA26BBACD9A}" type="datetimeFigureOut">
              <a:rPr lang="en-US" smtClean="0"/>
              <a:t>3/25/2019</a:t>
            </a:fld>
            <a:endParaRPr lang="en-US"/>
          </a:p>
        </p:txBody>
      </p:sp>
      <p:sp>
        <p:nvSpPr>
          <p:cNvPr id="6" name="Footer Placeholder 5">
            <a:extLst>
              <a:ext uri="{FF2B5EF4-FFF2-40B4-BE49-F238E27FC236}">
                <a16:creationId xmlns:a16="http://schemas.microsoft.com/office/drawing/2014/main" id="{DB679926-BF41-4361-A4CA-0EE5C64791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5FC501-DF8A-4620-A3FC-9018C7891BE7}"/>
              </a:ext>
            </a:extLst>
          </p:cNvPr>
          <p:cNvSpPr>
            <a:spLocks noGrp="1"/>
          </p:cNvSpPr>
          <p:nvPr>
            <p:ph type="sldNum" sz="quarter" idx="12"/>
          </p:nvPr>
        </p:nvSpPr>
        <p:spPr/>
        <p:txBody>
          <a:bodyPr/>
          <a:lstStyle/>
          <a:p>
            <a:fld id="{0F02DE76-5148-4390-8C3F-4F24701F5577}" type="slidenum">
              <a:rPr lang="en-US" smtClean="0"/>
              <a:t>‹#›</a:t>
            </a:fld>
            <a:endParaRPr lang="en-US"/>
          </a:p>
        </p:txBody>
      </p:sp>
    </p:spTree>
    <p:extLst>
      <p:ext uri="{BB962C8B-B14F-4D97-AF65-F5344CB8AC3E}">
        <p14:creationId xmlns:p14="http://schemas.microsoft.com/office/powerpoint/2010/main" val="2466073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55F49-68AF-44F7-9379-DA13A7DC0F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8A24EB-7522-4DAD-9FBD-59C9C06B23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734DD3-B016-4341-9C49-300388FAB5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31B51A-47BA-480F-B617-62A3C3780E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C4D2EE-53AD-42DD-B538-61B9E4A931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661C41-FEFA-4236-8A76-1159200E3D5F}"/>
              </a:ext>
            </a:extLst>
          </p:cNvPr>
          <p:cNvSpPr>
            <a:spLocks noGrp="1"/>
          </p:cNvSpPr>
          <p:nvPr>
            <p:ph type="dt" sz="half" idx="10"/>
          </p:nvPr>
        </p:nvSpPr>
        <p:spPr/>
        <p:txBody>
          <a:bodyPr/>
          <a:lstStyle/>
          <a:p>
            <a:fld id="{F7455CEF-1895-499D-A216-CAA26BBACD9A}" type="datetimeFigureOut">
              <a:rPr lang="en-US" smtClean="0"/>
              <a:t>3/25/2019</a:t>
            </a:fld>
            <a:endParaRPr lang="en-US"/>
          </a:p>
        </p:txBody>
      </p:sp>
      <p:sp>
        <p:nvSpPr>
          <p:cNvPr id="8" name="Footer Placeholder 7">
            <a:extLst>
              <a:ext uri="{FF2B5EF4-FFF2-40B4-BE49-F238E27FC236}">
                <a16:creationId xmlns:a16="http://schemas.microsoft.com/office/drawing/2014/main" id="{0B9BC1ED-CDDE-4046-89FE-C452909DE3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DB445E-DEF4-41D8-AEC1-99F0C578EFE4}"/>
              </a:ext>
            </a:extLst>
          </p:cNvPr>
          <p:cNvSpPr>
            <a:spLocks noGrp="1"/>
          </p:cNvSpPr>
          <p:nvPr>
            <p:ph type="sldNum" sz="quarter" idx="12"/>
          </p:nvPr>
        </p:nvSpPr>
        <p:spPr/>
        <p:txBody>
          <a:bodyPr/>
          <a:lstStyle/>
          <a:p>
            <a:fld id="{0F02DE76-5148-4390-8C3F-4F24701F5577}" type="slidenum">
              <a:rPr lang="en-US" smtClean="0"/>
              <a:t>‹#›</a:t>
            </a:fld>
            <a:endParaRPr lang="en-US"/>
          </a:p>
        </p:txBody>
      </p:sp>
    </p:spTree>
    <p:extLst>
      <p:ext uri="{BB962C8B-B14F-4D97-AF65-F5344CB8AC3E}">
        <p14:creationId xmlns:p14="http://schemas.microsoft.com/office/powerpoint/2010/main" val="463102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B8300-6AE2-4AD1-A9F1-B0A4C86941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515902-B08B-4742-8FF2-893B4B849223}"/>
              </a:ext>
            </a:extLst>
          </p:cNvPr>
          <p:cNvSpPr>
            <a:spLocks noGrp="1"/>
          </p:cNvSpPr>
          <p:nvPr>
            <p:ph type="dt" sz="half" idx="10"/>
          </p:nvPr>
        </p:nvSpPr>
        <p:spPr/>
        <p:txBody>
          <a:bodyPr/>
          <a:lstStyle/>
          <a:p>
            <a:fld id="{F7455CEF-1895-499D-A216-CAA26BBACD9A}" type="datetimeFigureOut">
              <a:rPr lang="en-US" smtClean="0"/>
              <a:t>3/25/2019</a:t>
            </a:fld>
            <a:endParaRPr lang="en-US"/>
          </a:p>
        </p:txBody>
      </p:sp>
      <p:sp>
        <p:nvSpPr>
          <p:cNvPr id="4" name="Footer Placeholder 3">
            <a:extLst>
              <a:ext uri="{FF2B5EF4-FFF2-40B4-BE49-F238E27FC236}">
                <a16:creationId xmlns:a16="http://schemas.microsoft.com/office/drawing/2014/main" id="{B0AC449F-0B07-4A63-8BF5-40A98B55EE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A7D7B7-D2A9-408F-B067-6F280E161664}"/>
              </a:ext>
            </a:extLst>
          </p:cNvPr>
          <p:cNvSpPr>
            <a:spLocks noGrp="1"/>
          </p:cNvSpPr>
          <p:nvPr>
            <p:ph type="sldNum" sz="quarter" idx="12"/>
          </p:nvPr>
        </p:nvSpPr>
        <p:spPr/>
        <p:txBody>
          <a:bodyPr/>
          <a:lstStyle/>
          <a:p>
            <a:fld id="{0F02DE76-5148-4390-8C3F-4F24701F5577}" type="slidenum">
              <a:rPr lang="en-US" smtClean="0"/>
              <a:t>‹#›</a:t>
            </a:fld>
            <a:endParaRPr lang="en-US"/>
          </a:p>
        </p:txBody>
      </p:sp>
    </p:spTree>
    <p:extLst>
      <p:ext uri="{BB962C8B-B14F-4D97-AF65-F5344CB8AC3E}">
        <p14:creationId xmlns:p14="http://schemas.microsoft.com/office/powerpoint/2010/main" val="1990446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4B9782-74C7-46FE-8FF0-FAEBC66C448F}"/>
              </a:ext>
            </a:extLst>
          </p:cNvPr>
          <p:cNvSpPr>
            <a:spLocks noGrp="1"/>
          </p:cNvSpPr>
          <p:nvPr>
            <p:ph type="dt" sz="half" idx="10"/>
          </p:nvPr>
        </p:nvSpPr>
        <p:spPr/>
        <p:txBody>
          <a:bodyPr/>
          <a:lstStyle/>
          <a:p>
            <a:fld id="{F7455CEF-1895-499D-A216-CAA26BBACD9A}" type="datetimeFigureOut">
              <a:rPr lang="en-US" smtClean="0"/>
              <a:t>3/25/2019</a:t>
            </a:fld>
            <a:endParaRPr lang="en-US"/>
          </a:p>
        </p:txBody>
      </p:sp>
      <p:sp>
        <p:nvSpPr>
          <p:cNvPr id="3" name="Footer Placeholder 2">
            <a:extLst>
              <a:ext uri="{FF2B5EF4-FFF2-40B4-BE49-F238E27FC236}">
                <a16:creationId xmlns:a16="http://schemas.microsoft.com/office/drawing/2014/main" id="{6909471B-0A23-4A63-9F1B-42703E6FBB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019829-E5A5-46B9-9D64-FEB98C6C154B}"/>
              </a:ext>
            </a:extLst>
          </p:cNvPr>
          <p:cNvSpPr>
            <a:spLocks noGrp="1"/>
          </p:cNvSpPr>
          <p:nvPr>
            <p:ph type="sldNum" sz="quarter" idx="12"/>
          </p:nvPr>
        </p:nvSpPr>
        <p:spPr/>
        <p:txBody>
          <a:bodyPr/>
          <a:lstStyle/>
          <a:p>
            <a:fld id="{0F02DE76-5148-4390-8C3F-4F24701F5577}" type="slidenum">
              <a:rPr lang="en-US" smtClean="0"/>
              <a:t>‹#›</a:t>
            </a:fld>
            <a:endParaRPr lang="en-US"/>
          </a:p>
        </p:txBody>
      </p:sp>
    </p:spTree>
    <p:extLst>
      <p:ext uri="{BB962C8B-B14F-4D97-AF65-F5344CB8AC3E}">
        <p14:creationId xmlns:p14="http://schemas.microsoft.com/office/powerpoint/2010/main" val="517173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46DC-ED0F-4608-B121-5125B890F9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9220A1-95A0-4126-BD7A-DB95289298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AF2861-1167-4FE8-AD5E-83A46CBF66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265AC6-2FA8-45C7-B6FD-98237D04B153}"/>
              </a:ext>
            </a:extLst>
          </p:cNvPr>
          <p:cNvSpPr>
            <a:spLocks noGrp="1"/>
          </p:cNvSpPr>
          <p:nvPr>
            <p:ph type="dt" sz="half" idx="10"/>
          </p:nvPr>
        </p:nvSpPr>
        <p:spPr/>
        <p:txBody>
          <a:bodyPr/>
          <a:lstStyle/>
          <a:p>
            <a:fld id="{F7455CEF-1895-499D-A216-CAA26BBACD9A}" type="datetimeFigureOut">
              <a:rPr lang="en-US" smtClean="0"/>
              <a:t>3/25/2019</a:t>
            </a:fld>
            <a:endParaRPr lang="en-US"/>
          </a:p>
        </p:txBody>
      </p:sp>
      <p:sp>
        <p:nvSpPr>
          <p:cNvPr id="6" name="Footer Placeholder 5">
            <a:extLst>
              <a:ext uri="{FF2B5EF4-FFF2-40B4-BE49-F238E27FC236}">
                <a16:creationId xmlns:a16="http://schemas.microsoft.com/office/drawing/2014/main" id="{A3FDA9AE-2BB5-42D4-9A71-4A0E722CFE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EF2659-2DC1-4B3F-A5DC-5132783F09E0}"/>
              </a:ext>
            </a:extLst>
          </p:cNvPr>
          <p:cNvSpPr>
            <a:spLocks noGrp="1"/>
          </p:cNvSpPr>
          <p:nvPr>
            <p:ph type="sldNum" sz="quarter" idx="12"/>
          </p:nvPr>
        </p:nvSpPr>
        <p:spPr/>
        <p:txBody>
          <a:bodyPr/>
          <a:lstStyle/>
          <a:p>
            <a:fld id="{0F02DE76-5148-4390-8C3F-4F24701F5577}" type="slidenum">
              <a:rPr lang="en-US" smtClean="0"/>
              <a:t>‹#›</a:t>
            </a:fld>
            <a:endParaRPr lang="en-US"/>
          </a:p>
        </p:txBody>
      </p:sp>
    </p:spTree>
    <p:extLst>
      <p:ext uri="{BB962C8B-B14F-4D97-AF65-F5344CB8AC3E}">
        <p14:creationId xmlns:p14="http://schemas.microsoft.com/office/powerpoint/2010/main" val="1436183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ECE10-484D-47DE-8D71-DD1544945B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69A0A2-7B70-4DB8-BDCB-F777BE717C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84C215-A2A1-4729-A38B-ED81F1CEB3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B5FAB2-EA07-4543-B548-82E3E598054E}"/>
              </a:ext>
            </a:extLst>
          </p:cNvPr>
          <p:cNvSpPr>
            <a:spLocks noGrp="1"/>
          </p:cNvSpPr>
          <p:nvPr>
            <p:ph type="dt" sz="half" idx="10"/>
          </p:nvPr>
        </p:nvSpPr>
        <p:spPr/>
        <p:txBody>
          <a:bodyPr/>
          <a:lstStyle/>
          <a:p>
            <a:fld id="{F7455CEF-1895-499D-A216-CAA26BBACD9A}" type="datetimeFigureOut">
              <a:rPr lang="en-US" smtClean="0"/>
              <a:t>3/25/2019</a:t>
            </a:fld>
            <a:endParaRPr lang="en-US"/>
          </a:p>
        </p:txBody>
      </p:sp>
      <p:sp>
        <p:nvSpPr>
          <p:cNvPr id="6" name="Footer Placeholder 5">
            <a:extLst>
              <a:ext uri="{FF2B5EF4-FFF2-40B4-BE49-F238E27FC236}">
                <a16:creationId xmlns:a16="http://schemas.microsoft.com/office/drawing/2014/main" id="{2E5B54EB-1912-40AB-882C-69DEF830CB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B753D1-E3A1-445C-A7F2-CD755C2DEC3C}"/>
              </a:ext>
            </a:extLst>
          </p:cNvPr>
          <p:cNvSpPr>
            <a:spLocks noGrp="1"/>
          </p:cNvSpPr>
          <p:nvPr>
            <p:ph type="sldNum" sz="quarter" idx="12"/>
          </p:nvPr>
        </p:nvSpPr>
        <p:spPr/>
        <p:txBody>
          <a:bodyPr/>
          <a:lstStyle/>
          <a:p>
            <a:fld id="{0F02DE76-5148-4390-8C3F-4F24701F5577}" type="slidenum">
              <a:rPr lang="en-US" smtClean="0"/>
              <a:t>‹#›</a:t>
            </a:fld>
            <a:endParaRPr lang="en-US"/>
          </a:p>
        </p:txBody>
      </p:sp>
    </p:spTree>
    <p:extLst>
      <p:ext uri="{BB962C8B-B14F-4D97-AF65-F5344CB8AC3E}">
        <p14:creationId xmlns:p14="http://schemas.microsoft.com/office/powerpoint/2010/main" val="921868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17C51B-5798-4749-AD1B-2A474F5F96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6FADED-8272-49C0-A446-28CB1D462A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07BBBC-00DD-4043-87BB-E72CA53EC6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455CEF-1895-499D-A216-CAA26BBACD9A}" type="datetimeFigureOut">
              <a:rPr lang="en-US" smtClean="0"/>
              <a:t>3/25/2019</a:t>
            </a:fld>
            <a:endParaRPr lang="en-US"/>
          </a:p>
        </p:txBody>
      </p:sp>
      <p:sp>
        <p:nvSpPr>
          <p:cNvPr id="5" name="Footer Placeholder 4">
            <a:extLst>
              <a:ext uri="{FF2B5EF4-FFF2-40B4-BE49-F238E27FC236}">
                <a16:creationId xmlns:a16="http://schemas.microsoft.com/office/drawing/2014/main" id="{849FFBD3-4F6C-4FE6-9AF9-B30CD185D2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41E69B-85C4-48BB-95E2-B938EF8CD3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02DE76-5148-4390-8C3F-4F24701F5577}" type="slidenum">
              <a:rPr lang="en-US" smtClean="0"/>
              <a:t>‹#›</a:t>
            </a:fld>
            <a:endParaRPr lang="en-US"/>
          </a:p>
        </p:txBody>
      </p:sp>
    </p:spTree>
    <p:extLst>
      <p:ext uri="{BB962C8B-B14F-4D97-AF65-F5344CB8AC3E}">
        <p14:creationId xmlns:p14="http://schemas.microsoft.com/office/powerpoint/2010/main" val="3422661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62A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BADFC-7A7C-441D-B0CB-BC7CF8945814}"/>
              </a:ext>
            </a:extLst>
          </p:cNvPr>
          <p:cNvSpPr>
            <a:spLocks noGrp="1"/>
          </p:cNvSpPr>
          <p:nvPr>
            <p:ph type="ctrTitle"/>
          </p:nvPr>
        </p:nvSpPr>
        <p:spPr>
          <a:xfrm>
            <a:off x="1524000" y="1122363"/>
            <a:ext cx="9144000" cy="1740580"/>
          </a:xfrm>
        </p:spPr>
        <p:txBody>
          <a:bodyPr>
            <a:normAutofit/>
          </a:bodyPr>
          <a:lstStyle/>
          <a:p>
            <a:pPr algn="l"/>
            <a:r>
              <a:rPr lang="en-US" sz="4400" b="1" dirty="0">
                <a:solidFill>
                  <a:srgbClr val="FFFF00"/>
                </a:solidFill>
                <a:latin typeface="+mn-lt"/>
              </a:rPr>
              <a:t>Possible Contributors to High School Dropout </a:t>
            </a:r>
            <a:r>
              <a:rPr lang="en-US" sz="4400" b="1" kern="1200" dirty="0">
                <a:solidFill>
                  <a:srgbClr val="FFFF00"/>
                </a:solidFill>
                <a:latin typeface="+mn-lt"/>
                <a:ea typeface="+mj-ea"/>
                <a:cs typeface="+mj-cs"/>
              </a:rPr>
              <a:t>Rates</a:t>
            </a:r>
          </a:p>
        </p:txBody>
      </p:sp>
      <p:sp>
        <p:nvSpPr>
          <p:cNvPr id="3" name="Subtitle 2">
            <a:extLst>
              <a:ext uri="{FF2B5EF4-FFF2-40B4-BE49-F238E27FC236}">
                <a16:creationId xmlns:a16="http://schemas.microsoft.com/office/drawing/2014/main" id="{4AF167E8-67F8-48CA-B28C-71848DAE8DD3}"/>
              </a:ext>
            </a:extLst>
          </p:cNvPr>
          <p:cNvSpPr>
            <a:spLocks noGrp="1"/>
          </p:cNvSpPr>
          <p:nvPr>
            <p:ph type="subTitle" idx="1"/>
          </p:nvPr>
        </p:nvSpPr>
        <p:spPr>
          <a:xfrm>
            <a:off x="1524000" y="3602037"/>
            <a:ext cx="3320143" cy="2602819"/>
          </a:xfrm>
        </p:spPr>
        <p:txBody>
          <a:bodyPr>
            <a:noAutofit/>
          </a:bodyPr>
          <a:lstStyle/>
          <a:p>
            <a:pPr algn="l"/>
            <a:r>
              <a:rPr lang="en-US" sz="2800" dirty="0">
                <a:solidFill>
                  <a:srgbClr val="FFFF00"/>
                </a:solidFill>
              </a:rPr>
              <a:t>Team 1 :</a:t>
            </a:r>
          </a:p>
          <a:p>
            <a:pPr algn="l"/>
            <a:r>
              <a:rPr lang="en-US" sz="2800" dirty="0">
                <a:solidFill>
                  <a:srgbClr val="FFFF00"/>
                </a:solidFill>
              </a:rPr>
              <a:t>Hao Bai</a:t>
            </a:r>
          </a:p>
          <a:p>
            <a:pPr algn="l"/>
            <a:r>
              <a:rPr lang="en-US" sz="2800" dirty="0">
                <a:solidFill>
                  <a:srgbClr val="FFFF00"/>
                </a:solidFill>
              </a:rPr>
              <a:t>Van Scott</a:t>
            </a:r>
          </a:p>
          <a:p>
            <a:pPr algn="l"/>
            <a:r>
              <a:rPr lang="en-US" sz="2800" dirty="0">
                <a:solidFill>
                  <a:srgbClr val="FFFF00"/>
                </a:solidFill>
              </a:rPr>
              <a:t>Danson Carter</a:t>
            </a:r>
          </a:p>
          <a:p>
            <a:pPr algn="l"/>
            <a:r>
              <a:rPr lang="en-US" sz="2800" dirty="0">
                <a:solidFill>
                  <a:srgbClr val="FFFF00"/>
                </a:solidFill>
              </a:rPr>
              <a:t>Silvana Murphy</a:t>
            </a:r>
          </a:p>
          <a:p>
            <a:endParaRPr lang="en-US" sz="2800" dirty="0"/>
          </a:p>
        </p:txBody>
      </p:sp>
    </p:spTree>
    <p:extLst>
      <p:ext uri="{BB962C8B-B14F-4D97-AF65-F5344CB8AC3E}">
        <p14:creationId xmlns:p14="http://schemas.microsoft.com/office/powerpoint/2010/main" val="2808850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C7139-EFCE-4D43-92AB-3E680D3B64AB}"/>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45DB0F31-67F5-4B40-97BC-EA021544352A}"/>
              </a:ext>
            </a:extLst>
          </p:cNvPr>
          <p:cNvSpPr>
            <a:spLocks noGrp="1"/>
          </p:cNvSpPr>
          <p:nvPr>
            <p:ph idx="1"/>
          </p:nvPr>
        </p:nvSpPr>
        <p:spPr/>
        <p:txBody>
          <a:bodyPr/>
          <a:lstStyle/>
          <a:p>
            <a:r>
              <a:rPr lang="en-US" dirty="0"/>
              <a:t>Do we find what we expected to find?</a:t>
            </a:r>
          </a:p>
          <a:p>
            <a:r>
              <a:rPr lang="en-US" dirty="0"/>
              <a:t>General conclusions to draw</a:t>
            </a:r>
          </a:p>
        </p:txBody>
      </p:sp>
    </p:spTree>
    <p:extLst>
      <p:ext uri="{BB962C8B-B14F-4D97-AF65-F5344CB8AC3E}">
        <p14:creationId xmlns:p14="http://schemas.microsoft.com/office/powerpoint/2010/main" val="3030890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81300-E749-45F5-B029-E686D500E8F1}"/>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F1A59328-E919-45BB-BF61-DE117EE53C01}"/>
              </a:ext>
            </a:extLst>
          </p:cNvPr>
          <p:cNvSpPr>
            <a:spLocks noGrp="1"/>
          </p:cNvSpPr>
          <p:nvPr>
            <p:ph idx="1"/>
          </p:nvPr>
        </p:nvSpPr>
        <p:spPr/>
        <p:txBody>
          <a:bodyPr/>
          <a:lstStyle/>
          <a:p>
            <a:r>
              <a:rPr lang="en-US" dirty="0"/>
              <a:t>Difficulties that arose and how we dealt with them</a:t>
            </a:r>
          </a:p>
          <a:p>
            <a:r>
              <a:rPr lang="en-US" dirty="0"/>
              <a:t>Additional questions that we didn’t have time to answer</a:t>
            </a:r>
          </a:p>
          <a:p>
            <a:r>
              <a:rPr lang="en-US" dirty="0"/>
              <a:t>What would we research next, if we had two more weeks</a:t>
            </a:r>
          </a:p>
        </p:txBody>
      </p:sp>
    </p:spTree>
    <p:extLst>
      <p:ext uri="{BB962C8B-B14F-4D97-AF65-F5344CB8AC3E}">
        <p14:creationId xmlns:p14="http://schemas.microsoft.com/office/powerpoint/2010/main" val="569686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q&amp;a">
            <a:extLst>
              <a:ext uri="{FF2B5EF4-FFF2-40B4-BE49-F238E27FC236}">
                <a16:creationId xmlns:a16="http://schemas.microsoft.com/office/drawing/2014/main" id="{09C7731E-CFB5-4E72-8A46-0E87B8989B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0" y="1524000"/>
            <a:ext cx="7239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329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3871E-AB2C-41E6-A4EB-F8C28463AB9B}"/>
              </a:ext>
            </a:extLst>
          </p:cNvPr>
          <p:cNvSpPr>
            <a:spLocks noGrp="1"/>
          </p:cNvSpPr>
          <p:nvPr>
            <p:ph type="title"/>
          </p:nvPr>
        </p:nvSpPr>
        <p:spPr>
          <a:xfrm>
            <a:off x="838200" y="365125"/>
            <a:ext cx="10515600" cy="549275"/>
          </a:xfrm>
        </p:spPr>
        <p:txBody>
          <a:bodyPr>
            <a:noAutofit/>
          </a:bodyPr>
          <a:lstStyle/>
          <a:p>
            <a:r>
              <a:rPr lang="en-US" dirty="0">
                <a:solidFill>
                  <a:srgbClr val="000000"/>
                </a:solidFill>
                <a:latin typeface="+mn-lt"/>
              </a:rPr>
              <a:t>Motivation and Summary</a:t>
            </a:r>
          </a:p>
        </p:txBody>
      </p:sp>
      <p:sp>
        <p:nvSpPr>
          <p:cNvPr id="3" name="Content Placeholder 2">
            <a:extLst>
              <a:ext uri="{FF2B5EF4-FFF2-40B4-BE49-F238E27FC236}">
                <a16:creationId xmlns:a16="http://schemas.microsoft.com/office/drawing/2014/main" id="{8A1211E0-75FD-45A4-9FE2-5A87C530FEA1}"/>
              </a:ext>
            </a:extLst>
          </p:cNvPr>
          <p:cNvSpPr>
            <a:spLocks noGrp="1"/>
          </p:cNvSpPr>
          <p:nvPr>
            <p:ph idx="1"/>
          </p:nvPr>
        </p:nvSpPr>
        <p:spPr>
          <a:xfrm>
            <a:off x="838200" y="1253331"/>
            <a:ext cx="10515600" cy="4351338"/>
          </a:xfrm>
        </p:spPr>
        <p:txBody>
          <a:bodyPr>
            <a:noAutofit/>
          </a:bodyPr>
          <a:lstStyle/>
          <a:p>
            <a:r>
              <a:rPr lang="en-US" dirty="0"/>
              <a:t>Motivation: We want to see if there is a relationship between high school drop-out rate and crime and how this relationship is affected by the safety </a:t>
            </a:r>
            <a:r>
              <a:rPr lang="en-US"/>
              <a:t>of the city.</a:t>
            </a:r>
            <a:endParaRPr lang="en-US" dirty="0"/>
          </a:p>
          <a:p>
            <a:r>
              <a:rPr lang="en-US" dirty="0"/>
              <a:t>Schools with higher student/teacher ratios have higher dropout rates (lower graduation rates) </a:t>
            </a:r>
          </a:p>
          <a:p>
            <a:pPr marL="457200" lvl="1" indent="0">
              <a:buNone/>
            </a:pPr>
            <a:r>
              <a:rPr lang="en-US" sz="2800" dirty="0"/>
              <a:t>Our group had several ideas – but finding enough data to support our ideas proved to be challenging. With time and schedule constraints we settled on education – high school dropout rates specifically. </a:t>
            </a:r>
          </a:p>
          <a:p>
            <a:r>
              <a:rPr lang="en-US" dirty="0">
                <a:highlight>
                  <a:srgbClr val="FFFF00"/>
                </a:highlight>
              </a:rPr>
              <a:t>What we discovered….</a:t>
            </a:r>
          </a:p>
          <a:p>
            <a:pPr marL="0" indent="0">
              <a:buNone/>
            </a:pPr>
            <a:endParaRPr lang="en-US" dirty="0"/>
          </a:p>
          <a:p>
            <a:endParaRPr lang="en-US" dirty="0"/>
          </a:p>
        </p:txBody>
      </p:sp>
    </p:spTree>
    <p:extLst>
      <p:ext uri="{BB962C8B-B14F-4D97-AF65-F5344CB8AC3E}">
        <p14:creationId xmlns:p14="http://schemas.microsoft.com/office/powerpoint/2010/main" val="915606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10B29-CF91-48A9-9DF8-48AC316EED46}"/>
              </a:ext>
            </a:extLst>
          </p:cNvPr>
          <p:cNvSpPr>
            <a:spLocks noGrp="1"/>
          </p:cNvSpPr>
          <p:nvPr>
            <p:ph type="title"/>
          </p:nvPr>
        </p:nvSpPr>
        <p:spPr>
          <a:xfrm>
            <a:off x="838200" y="365125"/>
            <a:ext cx="10515600" cy="625475"/>
          </a:xfrm>
        </p:spPr>
        <p:txBody>
          <a:bodyPr>
            <a:noAutofit/>
          </a:bodyPr>
          <a:lstStyle/>
          <a:p>
            <a:r>
              <a:rPr lang="en-US" dirty="0">
                <a:latin typeface="+mn-lt"/>
              </a:rPr>
              <a:t>Questions and Data</a:t>
            </a:r>
          </a:p>
        </p:txBody>
      </p:sp>
      <p:sp>
        <p:nvSpPr>
          <p:cNvPr id="3" name="Content Placeholder 2">
            <a:extLst>
              <a:ext uri="{FF2B5EF4-FFF2-40B4-BE49-F238E27FC236}">
                <a16:creationId xmlns:a16="http://schemas.microsoft.com/office/drawing/2014/main" id="{9840A4E9-E3F0-4D82-884D-86C06D657C3A}"/>
              </a:ext>
            </a:extLst>
          </p:cNvPr>
          <p:cNvSpPr>
            <a:spLocks noGrp="1"/>
          </p:cNvSpPr>
          <p:nvPr>
            <p:ph idx="1"/>
          </p:nvPr>
        </p:nvSpPr>
        <p:spPr>
          <a:xfrm>
            <a:off x="838200" y="1253330"/>
            <a:ext cx="10515600" cy="4984183"/>
          </a:xfrm>
        </p:spPr>
        <p:txBody>
          <a:bodyPr>
            <a:noAutofit/>
          </a:bodyPr>
          <a:lstStyle/>
          <a:p>
            <a:pPr lvl="1"/>
            <a:r>
              <a:rPr lang="en-US" sz="2800" dirty="0"/>
              <a:t>Questions</a:t>
            </a:r>
          </a:p>
          <a:p>
            <a:pPr lvl="2"/>
            <a:r>
              <a:rPr lang="en-US" sz="2800" dirty="0"/>
              <a:t>Is there a correlation between student/teacher ratios and high school dropout rates?</a:t>
            </a:r>
          </a:p>
          <a:p>
            <a:pPr lvl="2"/>
            <a:r>
              <a:rPr lang="en-US" sz="2800" dirty="0"/>
              <a:t>Is there a correlation between the high school dropout rate and crime in the area? </a:t>
            </a:r>
          </a:p>
          <a:p>
            <a:pPr lvl="2"/>
            <a:r>
              <a:rPr lang="en-US" sz="2800" dirty="0"/>
              <a:t>Is there a correlation between high school dropout rates and the prison population or juvenile arrests? </a:t>
            </a:r>
          </a:p>
          <a:p>
            <a:pPr lvl="1"/>
            <a:r>
              <a:rPr lang="en-US" sz="2800" dirty="0"/>
              <a:t>Data</a:t>
            </a:r>
          </a:p>
          <a:p>
            <a:pPr lvl="2"/>
            <a:r>
              <a:rPr lang="en-US" sz="2800" dirty="0"/>
              <a:t>What kinds of data</a:t>
            </a:r>
          </a:p>
          <a:p>
            <a:pPr lvl="3"/>
            <a:r>
              <a:rPr lang="en-US" sz="2800" dirty="0"/>
              <a:t>focus on two cites: </a:t>
            </a:r>
            <a:r>
              <a:rPr lang="en-US" sz="2400" dirty="0"/>
              <a:t>St Louis , Missouri  and Virginia Beach, Virginia </a:t>
            </a:r>
            <a:endParaRPr lang="en-US" sz="2600" dirty="0"/>
          </a:p>
          <a:p>
            <a:pPr lvl="2"/>
            <a:r>
              <a:rPr lang="en-US" sz="2800" dirty="0"/>
              <a:t>Where we found it</a:t>
            </a:r>
          </a:p>
          <a:p>
            <a:pPr marL="0" indent="0">
              <a:buNone/>
            </a:pPr>
            <a:endParaRPr lang="en-US" dirty="0"/>
          </a:p>
        </p:txBody>
      </p:sp>
    </p:spTree>
    <p:extLst>
      <p:ext uri="{BB962C8B-B14F-4D97-AF65-F5344CB8AC3E}">
        <p14:creationId xmlns:p14="http://schemas.microsoft.com/office/powerpoint/2010/main" val="3495595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A3270-04B2-4D07-A87F-B183693408AD}"/>
              </a:ext>
            </a:extLst>
          </p:cNvPr>
          <p:cNvSpPr>
            <a:spLocks noGrp="1"/>
          </p:cNvSpPr>
          <p:nvPr>
            <p:ph type="title"/>
          </p:nvPr>
        </p:nvSpPr>
        <p:spPr/>
        <p:txBody>
          <a:bodyPr/>
          <a:lstStyle/>
          <a:p>
            <a:r>
              <a:rPr lang="en-US" dirty="0"/>
              <a:t>Data Cleanup and Exploration</a:t>
            </a:r>
          </a:p>
        </p:txBody>
      </p:sp>
      <p:sp>
        <p:nvSpPr>
          <p:cNvPr id="3" name="Content Placeholder 2">
            <a:extLst>
              <a:ext uri="{FF2B5EF4-FFF2-40B4-BE49-F238E27FC236}">
                <a16:creationId xmlns:a16="http://schemas.microsoft.com/office/drawing/2014/main" id="{2AA31897-463A-4EC1-A0DC-D33CDC575655}"/>
              </a:ext>
            </a:extLst>
          </p:cNvPr>
          <p:cNvSpPr>
            <a:spLocks noGrp="1"/>
          </p:cNvSpPr>
          <p:nvPr>
            <p:ph idx="1"/>
          </p:nvPr>
        </p:nvSpPr>
        <p:spPr/>
        <p:txBody>
          <a:bodyPr/>
          <a:lstStyle/>
          <a:p>
            <a:r>
              <a:rPr lang="en-US" dirty="0"/>
              <a:t>Exploration and cleanup process</a:t>
            </a:r>
          </a:p>
          <a:p>
            <a:r>
              <a:rPr lang="en-US" dirty="0"/>
              <a:t>Insights that we didn’t anticipate</a:t>
            </a:r>
          </a:p>
          <a:p>
            <a:r>
              <a:rPr lang="en-US" dirty="0"/>
              <a:t>Problems arose after exploring the data</a:t>
            </a:r>
          </a:p>
          <a:p>
            <a:r>
              <a:rPr lang="en-US" dirty="0"/>
              <a:t>How we solved the problems</a:t>
            </a:r>
          </a:p>
          <a:p>
            <a:r>
              <a:rPr lang="en-US" dirty="0"/>
              <a:t>Interesting figures developed during exploration</a:t>
            </a:r>
          </a:p>
          <a:p>
            <a:endParaRPr lang="en-US" dirty="0"/>
          </a:p>
        </p:txBody>
      </p:sp>
    </p:spTree>
    <p:extLst>
      <p:ext uri="{BB962C8B-B14F-4D97-AF65-F5344CB8AC3E}">
        <p14:creationId xmlns:p14="http://schemas.microsoft.com/office/powerpoint/2010/main" val="3485041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80D8D-302E-48C4-81DB-A0FDB3E26B50}"/>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817AC6B5-8ABA-4B24-8905-7B8CE5DCD179}"/>
              </a:ext>
            </a:extLst>
          </p:cNvPr>
          <p:cNvSpPr>
            <a:spLocks noGrp="1"/>
          </p:cNvSpPr>
          <p:nvPr>
            <p:ph idx="1"/>
          </p:nvPr>
        </p:nvSpPr>
        <p:spPr/>
        <p:txBody>
          <a:bodyPr/>
          <a:lstStyle/>
          <a:p>
            <a:r>
              <a:rPr lang="en-US" dirty="0"/>
              <a:t>Step 1 </a:t>
            </a:r>
          </a:p>
          <a:p>
            <a:r>
              <a:rPr lang="en-US" dirty="0"/>
              <a:t>Step 2</a:t>
            </a:r>
          </a:p>
          <a:p>
            <a:r>
              <a:rPr lang="en-US" dirty="0"/>
              <a:t>Step 3</a:t>
            </a:r>
          </a:p>
          <a:p>
            <a:r>
              <a:rPr lang="en-US" dirty="0"/>
              <a:t>Step 4</a:t>
            </a:r>
          </a:p>
          <a:p>
            <a:endParaRPr lang="en-US" dirty="0"/>
          </a:p>
          <a:p>
            <a:endParaRPr lang="en-US" dirty="0"/>
          </a:p>
        </p:txBody>
      </p:sp>
    </p:spTree>
    <p:extLst>
      <p:ext uri="{BB962C8B-B14F-4D97-AF65-F5344CB8AC3E}">
        <p14:creationId xmlns:p14="http://schemas.microsoft.com/office/powerpoint/2010/main" val="1693965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80D8D-302E-48C4-81DB-A0FDB3E26B50}"/>
              </a:ext>
            </a:extLst>
          </p:cNvPr>
          <p:cNvSpPr>
            <a:spLocks noGrp="1"/>
          </p:cNvSpPr>
          <p:nvPr>
            <p:ph type="title"/>
          </p:nvPr>
        </p:nvSpPr>
        <p:spPr/>
        <p:txBody>
          <a:bodyPr/>
          <a:lstStyle/>
          <a:p>
            <a:r>
              <a:rPr lang="en-US" dirty="0"/>
              <a:t>Data Analysis – Step X</a:t>
            </a:r>
          </a:p>
        </p:txBody>
      </p:sp>
      <p:sp>
        <p:nvSpPr>
          <p:cNvPr id="3" name="Content Placeholder 2">
            <a:extLst>
              <a:ext uri="{FF2B5EF4-FFF2-40B4-BE49-F238E27FC236}">
                <a16:creationId xmlns:a16="http://schemas.microsoft.com/office/drawing/2014/main" id="{817AC6B5-8ABA-4B24-8905-7B8CE5DCD179}"/>
              </a:ext>
            </a:extLst>
          </p:cNvPr>
          <p:cNvSpPr>
            <a:spLocks noGrp="1"/>
          </p:cNvSpPr>
          <p:nvPr>
            <p:ph idx="1"/>
          </p:nvPr>
        </p:nvSpPr>
        <p:spPr/>
        <p:txBody>
          <a:bodyPr/>
          <a:lstStyle/>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428196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80D8D-302E-48C4-81DB-A0FDB3E26B50}"/>
              </a:ext>
            </a:extLst>
          </p:cNvPr>
          <p:cNvSpPr>
            <a:spLocks noGrp="1"/>
          </p:cNvSpPr>
          <p:nvPr>
            <p:ph type="title"/>
          </p:nvPr>
        </p:nvSpPr>
        <p:spPr/>
        <p:txBody>
          <a:bodyPr/>
          <a:lstStyle/>
          <a:p>
            <a:r>
              <a:rPr lang="en-US" dirty="0"/>
              <a:t>Data Analysis – Step X</a:t>
            </a:r>
          </a:p>
        </p:txBody>
      </p:sp>
      <p:sp>
        <p:nvSpPr>
          <p:cNvPr id="3" name="Content Placeholder 2">
            <a:extLst>
              <a:ext uri="{FF2B5EF4-FFF2-40B4-BE49-F238E27FC236}">
                <a16:creationId xmlns:a16="http://schemas.microsoft.com/office/drawing/2014/main" id="{817AC6B5-8ABA-4B24-8905-7B8CE5DCD179}"/>
              </a:ext>
            </a:extLst>
          </p:cNvPr>
          <p:cNvSpPr>
            <a:spLocks noGrp="1"/>
          </p:cNvSpPr>
          <p:nvPr>
            <p:ph idx="1"/>
          </p:nvPr>
        </p:nvSpPr>
        <p:spPr/>
        <p:txBody>
          <a:bodyPr/>
          <a:lstStyle/>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240742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80D8D-302E-48C4-81DB-A0FDB3E26B50}"/>
              </a:ext>
            </a:extLst>
          </p:cNvPr>
          <p:cNvSpPr>
            <a:spLocks noGrp="1"/>
          </p:cNvSpPr>
          <p:nvPr>
            <p:ph type="title"/>
          </p:nvPr>
        </p:nvSpPr>
        <p:spPr/>
        <p:txBody>
          <a:bodyPr/>
          <a:lstStyle/>
          <a:p>
            <a:r>
              <a:rPr lang="en-US" dirty="0"/>
              <a:t>Data Analysis – Step X</a:t>
            </a:r>
          </a:p>
        </p:txBody>
      </p:sp>
      <p:sp>
        <p:nvSpPr>
          <p:cNvPr id="3" name="Content Placeholder 2">
            <a:extLst>
              <a:ext uri="{FF2B5EF4-FFF2-40B4-BE49-F238E27FC236}">
                <a16:creationId xmlns:a16="http://schemas.microsoft.com/office/drawing/2014/main" id="{817AC6B5-8ABA-4B24-8905-7B8CE5DCD179}"/>
              </a:ext>
            </a:extLst>
          </p:cNvPr>
          <p:cNvSpPr>
            <a:spLocks noGrp="1"/>
          </p:cNvSpPr>
          <p:nvPr>
            <p:ph idx="1"/>
          </p:nvPr>
        </p:nvSpPr>
        <p:spPr/>
        <p:txBody>
          <a:bodyPr/>
          <a:lstStyle/>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501434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80D8D-302E-48C4-81DB-A0FDB3E26B50}"/>
              </a:ext>
            </a:extLst>
          </p:cNvPr>
          <p:cNvSpPr>
            <a:spLocks noGrp="1"/>
          </p:cNvSpPr>
          <p:nvPr>
            <p:ph type="title"/>
          </p:nvPr>
        </p:nvSpPr>
        <p:spPr/>
        <p:txBody>
          <a:bodyPr/>
          <a:lstStyle/>
          <a:p>
            <a:r>
              <a:rPr lang="en-US" dirty="0"/>
              <a:t>Data Analysis – Step X</a:t>
            </a:r>
          </a:p>
        </p:txBody>
      </p:sp>
      <p:sp>
        <p:nvSpPr>
          <p:cNvPr id="3" name="Content Placeholder 2">
            <a:extLst>
              <a:ext uri="{FF2B5EF4-FFF2-40B4-BE49-F238E27FC236}">
                <a16:creationId xmlns:a16="http://schemas.microsoft.com/office/drawing/2014/main" id="{817AC6B5-8ABA-4B24-8905-7B8CE5DCD179}"/>
              </a:ext>
            </a:extLst>
          </p:cNvPr>
          <p:cNvSpPr>
            <a:spLocks noGrp="1"/>
          </p:cNvSpPr>
          <p:nvPr>
            <p:ph idx="1"/>
          </p:nvPr>
        </p:nvSpPr>
        <p:spPr/>
        <p:txBody>
          <a:bodyPr/>
          <a:lstStyle/>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745491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TotalTime>
  <Words>383</Words>
  <Application>Microsoft Office PowerPoint</Application>
  <PresentationFormat>Widescreen</PresentationFormat>
  <Paragraphs>55</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Possible Contributors to High School Dropout Rates</vt:lpstr>
      <vt:lpstr>Motivation and Summary</vt:lpstr>
      <vt:lpstr>Questions and Data</vt:lpstr>
      <vt:lpstr>Data Cleanup and Exploration</vt:lpstr>
      <vt:lpstr>Data Analysis</vt:lpstr>
      <vt:lpstr>Data Analysis – Step X</vt:lpstr>
      <vt:lpstr>Data Analysis – Step X</vt:lpstr>
      <vt:lpstr>Data Analysis – Step X</vt:lpstr>
      <vt:lpstr>Data Analysis – Step X</vt:lpstr>
      <vt:lpstr>Discussion</vt:lpstr>
      <vt:lpstr>Post Mortem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Possible Contributors to Highschool Dropout Rates</dc:title>
  <dc:creator>Silvana S. Murphy</dc:creator>
  <cp:lastModifiedBy>Hao Bai</cp:lastModifiedBy>
  <cp:revision>12</cp:revision>
  <dcterms:created xsi:type="dcterms:W3CDTF">2019-03-23T01:54:15Z</dcterms:created>
  <dcterms:modified xsi:type="dcterms:W3CDTF">2019-03-26T01:40:50Z</dcterms:modified>
</cp:coreProperties>
</file>